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74" r:id="rId2"/>
    <p:sldId id="260" r:id="rId3"/>
    <p:sldId id="1683" r:id="rId4"/>
    <p:sldId id="1682" r:id="rId5"/>
    <p:sldId id="379" r:id="rId6"/>
    <p:sldId id="447" r:id="rId7"/>
    <p:sldId id="1685" r:id="rId8"/>
    <p:sldId id="336" r:id="rId9"/>
    <p:sldId id="1684" r:id="rId10"/>
    <p:sldId id="446" r:id="rId11"/>
    <p:sldId id="380" r:id="rId12"/>
    <p:sldId id="368" r:id="rId13"/>
    <p:sldId id="262" r:id="rId1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  <a:srgbClr val="1543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57" autoAdjust="0"/>
  </p:normalViewPr>
  <p:slideViewPr>
    <p:cSldViewPr>
      <p:cViewPr varScale="1">
        <p:scale>
          <a:sx n="82" d="100"/>
          <a:sy n="82" d="100"/>
        </p:scale>
        <p:origin x="14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805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805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ADF7021E-902F-407F-A35C-716341A55942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7"/>
            <a:ext cx="5438140" cy="3908613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5C2B6E67-E9D8-4172-A81D-C863BDF0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459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2B6E67-E9D8-4172-A81D-C863BDF069B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065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88433-7721-40AA-897F-036987C869A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7052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88433-7721-40AA-897F-036987C869A4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699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588433-7721-40AA-897F-036987C869A4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3940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consultantplus://offline/ref=6C2FA7B16B297F26C059789087130779A7A72110F40C12841115C69ED0F9124905284D240F513F2585526881F5Q8O" TargetMode="External"/><Relationship Id="rId7" Type="http://schemas.openxmlformats.org/officeDocument/2006/relationships/image" Target="../media/image10.png"/><Relationship Id="rId12" Type="http://schemas.openxmlformats.org/officeDocument/2006/relationships/hyperlink" Target="consultantplus://offline/ref=6C2FA7B16B297F26C059789087130779A6AF221AF70C12841115C69ED0F9124905284D240F513F2585526881F5Q8O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consultantplus://offline/ref=6C2FA7B16B297F26C059789087130779A5AF231AFF0C12841115C69ED0F9124905284D240F513F2585526881F5Q8O" TargetMode="External"/><Relationship Id="rId11" Type="http://schemas.openxmlformats.org/officeDocument/2006/relationships/hyperlink" Target="consultantplus://offline/ref=6C2FA7B16B297F26C059789087130779A6A22218F30C12841115C69ED0F9124905284D240F513F2585526881F5Q8O" TargetMode="External"/><Relationship Id="rId5" Type="http://schemas.openxmlformats.org/officeDocument/2006/relationships/hyperlink" Target="consultantplus://offline/ref=6C2FA7B16B297F26C059789087130779A5AE241FF70C12841115C69ED0F9124905284D240F513F2585526881F5Q8O" TargetMode="External"/><Relationship Id="rId10" Type="http://schemas.openxmlformats.org/officeDocument/2006/relationships/hyperlink" Target="consultantplus://offline/ref=6C2FA7B16B297F26C059789087130779A6AF221BF50C12841115C69ED0F9124905284D240F513F2585526881F5Q8O" TargetMode="External"/><Relationship Id="rId4" Type="http://schemas.openxmlformats.org/officeDocument/2006/relationships/hyperlink" Target="consultantplus://offline/ref=6C2FA7B16B297F26C059789087130779A5AF241CF30C12841115C69ED0F9124905284D240F513F2585526881F5Q8O" TargetMode="External"/><Relationship Id="rId9" Type="http://schemas.openxmlformats.org/officeDocument/2006/relationships/hyperlink" Target="consultantplus://offline/ref=6C2FA7B16B297F26C059789087130779A6A2221AF20C12841115C69ED0F9124905284D240F513F2585526881F5Q8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ck.ru/3MyiW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6.jpeg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143AB3F5-C86F-4C1F-B489-912118A1A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628806"/>
            <a:ext cx="7992888" cy="404055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70C0"/>
                </a:solidFill>
                <a:cs typeface="Arial" pitchFamily="34" charset="0"/>
              </a:rPr>
              <a:t>V </a:t>
            </a:r>
            <a:r>
              <a:rPr lang="ru-RU" sz="2800" b="1" dirty="0">
                <a:solidFill>
                  <a:srgbClr val="0070C0"/>
                </a:solidFill>
                <a:cs typeface="Arial" pitchFamily="34" charset="0"/>
              </a:rPr>
              <a:t>Международная научно-практическая конференция:</a:t>
            </a:r>
          </a:p>
          <a:p>
            <a:pPr marL="0" indent="0" algn="ctr">
              <a:buNone/>
            </a:pPr>
            <a:r>
              <a:rPr lang="ru-RU" sz="3300" b="1" dirty="0">
                <a:solidFill>
                  <a:srgbClr val="0070C0"/>
                </a:solidFill>
                <a:cs typeface="Arial" pitchFamily="34" charset="0"/>
              </a:rPr>
              <a:t> «Строительство дорог с применением </a:t>
            </a:r>
            <a:r>
              <a:rPr lang="ru-RU" sz="3300" b="1" dirty="0" err="1">
                <a:solidFill>
                  <a:srgbClr val="0070C0"/>
                </a:solidFill>
                <a:cs typeface="Arial" pitchFamily="34" charset="0"/>
              </a:rPr>
              <a:t>цементобетона</a:t>
            </a:r>
            <a:r>
              <a:rPr lang="ru-RU" sz="3300" b="1" dirty="0">
                <a:solidFill>
                  <a:srgbClr val="0070C0"/>
                </a:solidFill>
                <a:cs typeface="Arial" pitchFamily="34" charset="0"/>
              </a:rPr>
              <a:t> и минеральных вяжущих» </a:t>
            </a:r>
            <a:endParaRPr lang="ru-RU" sz="2800" b="1" dirty="0"/>
          </a:p>
          <a:p>
            <a:pPr marL="0" indent="0" algn="ctr">
              <a:buNone/>
            </a:pPr>
            <a:endParaRPr lang="ru-RU" sz="2400" dirty="0"/>
          </a:p>
          <a:p>
            <a:pPr marL="0" indent="0">
              <a:spcBef>
                <a:spcPts val="0"/>
              </a:spcBef>
              <a:buNone/>
            </a:pPr>
            <a:br>
              <a:rPr lang="ru-RU" sz="2300" dirty="0"/>
            </a:br>
            <a:r>
              <a:rPr lang="ru-RU" sz="2300" dirty="0"/>
              <a:t>Генеральный директор СРО «СОЮЗДОРСТРОЙ»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600" b="1" dirty="0"/>
              <a:t>Хвоинский Леонид Адамович</a:t>
            </a:r>
            <a:endParaRPr lang="ru-RU" sz="2800" b="1" i="1" dirty="0"/>
          </a:p>
          <a:p>
            <a:pPr marL="0" indent="0" algn="ctr">
              <a:buNone/>
            </a:pPr>
            <a:endParaRPr lang="ru-RU" sz="2800" b="1" i="1" dirty="0"/>
          </a:p>
          <a:p>
            <a:pPr marL="0" indent="0" algn="ctr">
              <a:buNone/>
            </a:pPr>
            <a:endParaRPr lang="ru-RU" sz="2800" b="1" i="1" dirty="0"/>
          </a:p>
          <a:p>
            <a:pPr marL="0" indent="0" algn="ctr">
              <a:buNone/>
            </a:pPr>
            <a:endParaRPr lang="ru-RU" sz="2800" b="1" i="1" dirty="0"/>
          </a:p>
          <a:p>
            <a:pPr marL="0" indent="0" algn="ctr">
              <a:buNone/>
            </a:pPr>
            <a:r>
              <a:rPr lang="ru-RU" sz="2300" b="1" i="1" dirty="0"/>
              <a:t>10.07.2025</a:t>
            </a:r>
            <a:endParaRPr lang="ru-RU" sz="2300" i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510922-3CB1-4682-83E2-CAD7FD07F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42" y="154280"/>
            <a:ext cx="2449350" cy="15465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F23C34-0314-4560-ABBE-A96ABD06B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730" y="0"/>
            <a:ext cx="1914286" cy="18476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886F1A-6443-4106-80E1-A2286A0B9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116632"/>
            <a:ext cx="1581685" cy="158168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8639B5C-08C2-4EE1-976F-3D4FF15BA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0768" y="1"/>
            <a:ext cx="1649704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256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009A2E0-DACD-431C-A5FE-B4DF2A711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12780"/>
            <a:ext cx="6408712" cy="5035073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8687ADF-76F4-42F0-AC59-2B0054C8F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бъект 10">
            <a:extLst>
              <a:ext uri="{FF2B5EF4-FFF2-40B4-BE49-F238E27FC236}">
                <a16:creationId xmlns:a16="http://schemas.microsoft.com/office/drawing/2014/main" id="{666589DE-D600-4D27-90F7-AB5A1D974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5171585"/>
            <a:ext cx="8947058" cy="15736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b="1" dirty="0">
                <a:effectLst/>
                <a:ea typeface="Calibri" panose="020F0502020204030204" pitchFamily="34" charset="0"/>
              </a:rPr>
              <a:t>О необходимости увеличения объемов строительства автодорог с применением цементобетонных технологий мы говорили неоднократно, в ходе наших ежегодных научно-практических конференций и семинаров. </a:t>
            </a:r>
          </a:p>
          <a:p>
            <a:pPr marL="0" indent="0">
              <a:buNone/>
            </a:pPr>
            <a:r>
              <a:rPr lang="ru-RU" sz="1600" dirty="0">
                <a:effectLst/>
                <a:ea typeface="Calibri" panose="020F0502020204030204" pitchFamily="34" charset="0"/>
              </a:rPr>
              <a:t>Результатом наших встреч и обсуждений стало не только формирование устойчивого общественного и профессионального мнения о необходимости использования </a:t>
            </a:r>
            <a:r>
              <a:rPr lang="ru-RU" sz="1600" dirty="0" err="1">
                <a:effectLst/>
                <a:ea typeface="Calibri" panose="020F0502020204030204" pitchFamily="34" charset="0"/>
              </a:rPr>
              <a:t>цементобетона</a:t>
            </a:r>
            <a:r>
              <a:rPr lang="ru-RU" sz="1600" dirty="0">
                <a:effectLst/>
                <a:ea typeface="Calibri" panose="020F0502020204030204" pitchFamily="34" charset="0"/>
              </a:rPr>
              <a:t> в дорожном строительстве, но и создание документов, регламентирующих его применение.</a:t>
            </a:r>
            <a:endParaRPr lang="ru-RU" sz="2800" dirty="0"/>
          </a:p>
        </p:txBody>
      </p:sp>
      <p:sp>
        <p:nvSpPr>
          <p:cNvPr id="6" name="Номер слайда 1">
            <a:extLst>
              <a:ext uri="{FF2B5EF4-FFF2-40B4-BE49-F238E27FC236}">
                <a16:creationId xmlns:a16="http://schemas.microsoft.com/office/drawing/2014/main" id="{47F98A05-1D2C-4C29-BF46-9E29AC3E334A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2</a:t>
            </a:fld>
            <a:endParaRPr lang="ru-RU" sz="1400" b="0" dirty="0"/>
          </a:p>
        </p:txBody>
      </p:sp>
    </p:spTree>
    <p:extLst>
      <p:ext uri="{BB962C8B-B14F-4D97-AF65-F5344CB8AC3E}">
        <p14:creationId xmlns:p14="http://schemas.microsoft.com/office/powerpoint/2010/main" val="3332596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E9E46D60-D36C-4029-852D-6D78F81F4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728" y="437272"/>
            <a:ext cx="3892916" cy="234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5CE0B395-A1F1-4BB0-AAB5-20A0EEAB81DE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3</a:t>
            </a:fld>
            <a:endParaRPr lang="ru-RU" sz="1400" b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9C7DCA4-FDCC-481B-8C5C-77B115ED9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8D49B5-F5C7-4B45-A35C-827BF4740F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7717"/>
          <a:stretch/>
        </p:blipFill>
        <p:spPr>
          <a:xfrm>
            <a:off x="247037" y="476672"/>
            <a:ext cx="3892915" cy="2304256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21EE8B-801A-4820-96B1-05960742C8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21" y="3013444"/>
            <a:ext cx="8956919" cy="24317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55CEAB-6062-4220-81F2-7DBC922AD1C0}"/>
              </a:ext>
            </a:extLst>
          </p:cNvPr>
          <p:cNvSpPr txBox="1"/>
          <p:nvPr/>
        </p:nvSpPr>
        <p:spPr>
          <a:xfrm>
            <a:off x="247037" y="5642664"/>
            <a:ext cx="8069379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buClr>
                <a:srgbClr val="FF0000"/>
              </a:buClr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Постановлении Правительства РФ от 10 мая 2016 г. № 868-р «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Стратегия развития промышленности строительных материалов на период до 2020 года и дальнейшую перспективу до 2030 года»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предусмотрено строительство 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50 % автодорог с бетонным покрытием.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8F722E2-54ED-48C2-9CA6-67256126E29A}"/>
              </a:ext>
            </a:extLst>
          </p:cNvPr>
          <p:cNvSpPr/>
          <p:nvPr/>
        </p:nvSpPr>
        <p:spPr>
          <a:xfrm>
            <a:off x="8563780" y="4293096"/>
            <a:ext cx="431031" cy="440294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266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8E7C3BFA-7743-4BB9-8BD4-6A1F7B8E1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113FC3-218F-427C-87A6-07AC3888E041}"/>
              </a:ext>
            </a:extLst>
          </p:cNvPr>
          <p:cNvSpPr txBox="1"/>
          <p:nvPr/>
        </p:nvSpPr>
        <p:spPr>
          <a:xfrm>
            <a:off x="107504" y="4570229"/>
            <a:ext cx="8928992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/>
              <a:t>Использование при строительстве автомобильных дорог цементобетона в значительной мере способствует долговечности дорожных покрытий,</a:t>
            </a:r>
            <a:r>
              <a:rPr lang="ru-RU" dirty="0"/>
              <a:t> а значит и соблюдению межремонтных сроков.</a:t>
            </a:r>
          </a:p>
          <a:p>
            <a:r>
              <a:rPr lang="ru-RU" b="1" dirty="0">
                <a:solidFill>
                  <a:srgbClr val="154390"/>
                </a:solidFill>
              </a:rPr>
              <a:t>Технология строительства бетонных дорог детально проработана и широко применяется во многих странах мира, </a:t>
            </a:r>
            <a:r>
              <a:rPr lang="ru-RU" dirty="0"/>
              <a:t>в том числе в различных климатических зонах. </a:t>
            </a:r>
            <a:r>
              <a:rPr lang="ru-RU" b="1" dirty="0"/>
              <a:t>Цементобетон и материалы, укрепленные минеральными вяжущими, успешно используются при устройстве оснований и покрытий автомобильных дорог.</a:t>
            </a:r>
          </a:p>
        </p:txBody>
      </p: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3FC7058-7141-454B-BDB7-8D2ED9E5721B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4</a:t>
            </a:fld>
            <a:endParaRPr lang="ru-RU" sz="1400" b="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CD5EABD-7102-4935-8C55-1A3A3946A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298" y="21671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14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CDFD5A3-9D74-4FA2-B211-A5C886AE0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298" y="21671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FBDF42AE-FB99-4D92-BB59-CE2D7F0F8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5933" y="9084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99C3A91A-27E8-456B-9FA4-EAE6C4705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5933" y="90845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74E9D19D-90C3-41ED-AFE5-850B21AC66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310315"/>
              </p:ext>
            </p:extLst>
          </p:nvPr>
        </p:nvGraphicFramePr>
        <p:xfrm>
          <a:off x="1597527" y="1083478"/>
          <a:ext cx="2688292" cy="34692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8750">
                  <a:extLst>
                    <a:ext uri="{9D8B030D-6E8A-4147-A177-3AD203B41FA5}">
                      <a16:colId xmlns:a16="http://schemas.microsoft.com/office/drawing/2014/main" val="4002947071"/>
                    </a:ext>
                  </a:extLst>
                </a:gridCol>
                <a:gridCol w="2419542">
                  <a:extLst>
                    <a:ext uri="{9D8B030D-6E8A-4147-A177-3AD203B41FA5}">
                      <a16:colId xmlns:a16="http://schemas.microsoft.com/office/drawing/2014/main" val="377659616"/>
                    </a:ext>
                  </a:extLst>
                </a:gridCol>
              </a:tblGrid>
              <a:tr h="36105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</a:rPr>
                        <a:t>Конструкция дорожной одежды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201663"/>
                  </a:ext>
                </a:extLst>
              </a:tr>
              <a:tr h="2833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Бетон тяжелый по </a:t>
                      </a:r>
                      <a:r>
                        <a:rPr lang="ru-RU" sz="1100" u="none" strike="noStrike" dirty="0">
                          <a:effectLst/>
                          <a:hlinkClick r:id="rId3"/>
                        </a:rPr>
                        <a:t>ГОСТ 26633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079434301"/>
                  </a:ext>
                </a:extLst>
              </a:tr>
              <a:tr h="790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Технологическая прослойка из пленки полиэтиленовой или </a:t>
                      </a:r>
                      <a:r>
                        <a:rPr lang="ru-RU" sz="1100" dirty="0" err="1">
                          <a:effectLst/>
                        </a:rPr>
                        <a:t>геосинтетического</a:t>
                      </a:r>
                      <a:r>
                        <a:rPr lang="ru-RU" sz="1100" dirty="0">
                          <a:effectLst/>
                        </a:rPr>
                        <a:t> материала по </a:t>
                      </a:r>
                      <a:r>
                        <a:rPr lang="ru-RU" sz="1100" u="none" strike="noStrike" dirty="0">
                          <a:effectLst/>
                          <a:hlinkClick r:id="rId4"/>
                        </a:rPr>
                        <a:t>ГОСТ Р 56586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244701138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Укатываемый бетон B = 7,5 по </a:t>
                      </a:r>
                      <a:r>
                        <a:rPr lang="ru-RU" sz="1100" u="none" strike="noStrike" dirty="0">
                          <a:effectLst/>
                          <a:hlinkClick r:id="rId3"/>
                        </a:rPr>
                        <a:t>ГОСТ 26633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203098299"/>
                  </a:ext>
                </a:extLst>
              </a:tr>
              <a:tr h="5036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Технологический слой из щебеночно-песчаной смеси или из щебня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009618099"/>
                  </a:ext>
                </a:extLst>
              </a:tr>
              <a:tr h="5036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Песок по </a:t>
                      </a:r>
                      <a:r>
                        <a:rPr lang="ru-RU" sz="1100" u="none" strike="noStrike" dirty="0">
                          <a:effectLst/>
                          <a:hlinkClick r:id="rId5"/>
                        </a:rPr>
                        <a:t>ГОСТ 32824</a:t>
                      </a:r>
                      <a:r>
                        <a:rPr lang="ru-RU" sz="1100" dirty="0">
                          <a:effectLst/>
                        </a:rPr>
                        <a:t> с коэффициентом фильтрации &gt;= 1 м/</a:t>
                      </a:r>
                      <a:r>
                        <a:rPr lang="ru-RU" sz="1100" dirty="0" err="1">
                          <a:effectLst/>
                        </a:rPr>
                        <a:t>сут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228363746"/>
                  </a:ext>
                </a:extLst>
              </a:tr>
              <a:tr h="4522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 err="1">
                          <a:effectLst/>
                        </a:rPr>
                        <a:t>Геосинтетический</a:t>
                      </a:r>
                      <a:r>
                        <a:rPr lang="ru-RU" sz="1100" dirty="0">
                          <a:effectLst/>
                        </a:rPr>
                        <a:t> материал по </a:t>
                      </a:r>
                      <a:r>
                        <a:rPr lang="ru-RU" sz="1100" u="none" strike="noStrike" dirty="0">
                          <a:effectLst/>
                          <a:hlinkClick r:id="rId6"/>
                        </a:rPr>
                        <a:t>ГОСТ Р 56419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051303162"/>
                  </a:ext>
                </a:extLst>
              </a:tr>
            </a:tbl>
          </a:graphicData>
        </a:graphic>
      </p:graphicFrame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E8F914F4-7A29-41B0-84CB-2192875DA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487586"/>
              </p:ext>
            </p:extLst>
          </p:nvPr>
        </p:nvGraphicFramePr>
        <p:xfrm>
          <a:off x="101295" y="1066958"/>
          <a:ext cx="1086329" cy="37884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86329">
                  <a:extLst>
                    <a:ext uri="{9D8B030D-6E8A-4147-A177-3AD203B41FA5}">
                      <a16:colId xmlns:a16="http://schemas.microsoft.com/office/drawing/2014/main" val="4210629359"/>
                    </a:ext>
                  </a:extLst>
                </a:gridCol>
              </a:tblGrid>
              <a:tr h="3699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1" dirty="0">
                          <a:effectLst/>
                        </a:rPr>
                        <a:t>Р-70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347339686"/>
                  </a:ext>
                </a:extLst>
              </a:tr>
            </a:tbl>
          </a:graphicData>
        </a:graphic>
      </p:graphicFrame>
      <p:pic>
        <p:nvPicPr>
          <p:cNvPr id="2057" name="Консультант Плюс">
            <a:extLst>
              <a:ext uri="{FF2B5EF4-FFF2-40B4-BE49-F238E27FC236}">
                <a16:creationId xmlns:a16="http://schemas.microsoft.com/office/drawing/2014/main" id="{12662550-9044-47F5-A43C-E13C81151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21" y="1700808"/>
            <a:ext cx="1421043" cy="2341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Консультант Плюс">
            <a:extLst>
              <a:ext uri="{FF2B5EF4-FFF2-40B4-BE49-F238E27FC236}">
                <a16:creationId xmlns:a16="http://schemas.microsoft.com/office/drawing/2014/main" id="{31C3C899-1E28-42C5-9AF5-1DFD37333057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556792"/>
            <a:ext cx="1489957" cy="253779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EFE3503-9947-4D2B-AE37-BCDC7A1CA468}"/>
              </a:ext>
            </a:extLst>
          </p:cNvPr>
          <p:cNvSpPr txBox="1"/>
          <p:nvPr/>
        </p:nvSpPr>
        <p:spPr>
          <a:xfrm>
            <a:off x="4613533" y="1076327"/>
            <a:ext cx="89457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/>
              <a:t>РА-70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4474400-E8E2-40F4-8A79-2F3D2DD8EAD2}"/>
              </a:ext>
            </a:extLst>
          </p:cNvPr>
          <p:cNvSpPr txBox="1"/>
          <p:nvPr/>
        </p:nvSpPr>
        <p:spPr>
          <a:xfrm>
            <a:off x="1579179" y="256446"/>
            <a:ext cx="58620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Типовые конструкции жестких дорожных одежд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177D97B3-D9E0-4B14-9049-42DB11E022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421684"/>
              </p:ext>
            </p:extLst>
          </p:nvPr>
        </p:nvGraphicFramePr>
        <p:xfrm>
          <a:off x="5845933" y="1075982"/>
          <a:ext cx="3190563" cy="35154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18963">
                  <a:extLst>
                    <a:ext uri="{9D8B030D-6E8A-4147-A177-3AD203B41FA5}">
                      <a16:colId xmlns:a16="http://schemas.microsoft.com/office/drawing/2014/main" val="3472819976"/>
                    </a:ext>
                  </a:extLst>
                </a:gridCol>
                <a:gridCol w="2871600">
                  <a:extLst>
                    <a:ext uri="{9D8B030D-6E8A-4147-A177-3AD203B41FA5}">
                      <a16:colId xmlns:a16="http://schemas.microsoft.com/office/drawing/2014/main" val="3341642338"/>
                    </a:ext>
                  </a:extLst>
                </a:gridCol>
              </a:tblGrid>
              <a:tr h="34246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b="1" dirty="0">
                          <a:effectLst/>
                        </a:rPr>
                        <a:t>Конструкция дорожной одежды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235230"/>
                  </a:ext>
                </a:extLst>
              </a:tr>
              <a:tr h="473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Щебеночно-мастичный асфальтобетон по </a:t>
                      </a:r>
                      <a:r>
                        <a:rPr lang="ru-RU" sz="1100" u="none" strike="noStrike" dirty="0">
                          <a:effectLst/>
                          <a:hlinkClick r:id="rId9"/>
                        </a:rPr>
                        <a:t>ГОСТ Р 58401.2</a:t>
                      </a:r>
                      <a:r>
                        <a:rPr lang="ru-RU" sz="1100" dirty="0">
                          <a:effectLst/>
                        </a:rPr>
                        <a:t>/</a:t>
                      </a:r>
                      <a:r>
                        <a:rPr lang="ru-RU" sz="1100" u="none" strike="noStrike" dirty="0">
                          <a:effectLst/>
                          <a:hlinkClick r:id="rId10"/>
                        </a:rPr>
                        <a:t>ГОСТ Р 58406.1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993492443"/>
                  </a:ext>
                </a:extLst>
              </a:tr>
              <a:tr h="473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Асфальтобетон по </a:t>
                      </a:r>
                      <a:r>
                        <a:rPr lang="ru-RU" sz="1100" u="none" strike="noStrike" dirty="0">
                          <a:effectLst/>
                          <a:hlinkClick r:id="rId11"/>
                        </a:rPr>
                        <a:t>ГОСТ Р 58401.1</a:t>
                      </a:r>
                      <a:r>
                        <a:rPr lang="ru-RU" sz="1100" dirty="0">
                          <a:effectLst/>
                        </a:rPr>
                        <a:t>/</a:t>
                      </a:r>
                      <a:r>
                        <a:rPr lang="ru-RU" sz="1100" u="none" strike="noStrike" dirty="0">
                          <a:effectLst/>
                          <a:hlinkClick r:id="rId12"/>
                        </a:rPr>
                        <a:t>ГОСТ Р 58406.2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303169927"/>
                  </a:ext>
                </a:extLst>
              </a:tr>
              <a:tr h="473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Асфальтобетон по </a:t>
                      </a:r>
                      <a:r>
                        <a:rPr lang="ru-RU" sz="1100" u="none" strike="noStrike" dirty="0">
                          <a:effectLst/>
                          <a:hlinkClick r:id="rId11"/>
                        </a:rPr>
                        <a:t>ГОСТ Р 58401.1</a:t>
                      </a:r>
                      <a:r>
                        <a:rPr lang="ru-RU" sz="1100" dirty="0">
                          <a:effectLst/>
                        </a:rPr>
                        <a:t>/</a:t>
                      </a:r>
                      <a:r>
                        <a:rPr lang="ru-RU" sz="1100" u="none" strike="noStrike" dirty="0">
                          <a:effectLst/>
                          <a:hlinkClick r:id="rId12"/>
                        </a:rPr>
                        <a:t>ГОСТ Р 58406.2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48464497"/>
                  </a:ext>
                </a:extLst>
              </a:tr>
              <a:tr h="2964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Укатываемый бетон B = 7,5 по </a:t>
                      </a:r>
                      <a:r>
                        <a:rPr lang="ru-RU" sz="1100" u="none" strike="noStrike" dirty="0">
                          <a:effectLst/>
                          <a:hlinkClick r:id="rId3"/>
                        </a:rPr>
                        <a:t>ГОСТ 26633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8746483"/>
                  </a:ext>
                </a:extLst>
              </a:tr>
              <a:tr h="473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Технологический слой из щебеночно-песчаной смеси или из щебня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997839368"/>
                  </a:ext>
                </a:extLst>
              </a:tr>
              <a:tr h="473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Песок по </a:t>
                      </a:r>
                      <a:r>
                        <a:rPr lang="ru-RU" sz="1100" u="none" strike="noStrike" dirty="0">
                          <a:effectLst/>
                          <a:hlinkClick r:id="rId5"/>
                        </a:rPr>
                        <a:t>ГОСТ 32824</a:t>
                      </a:r>
                      <a:r>
                        <a:rPr lang="ru-RU" sz="1100" dirty="0">
                          <a:effectLst/>
                        </a:rPr>
                        <a:t> с коэффициентом фильтрации &gt;= 1 м/</a:t>
                      </a:r>
                      <a:r>
                        <a:rPr lang="ru-RU" sz="1100" dirty="0" err="1">
                          <a:effectLst/>
                        </a:rPr>
                        <a:t>сут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148290155"/>
                  </a:ext>
                </a:extLst>
              </a:tr>
              <a:tr h="4648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 err="1">
                          <a:effectLst/>
                        </a:rPr>
                        <a:t>Геосинтетический</a:t>
                      </a:r>
                      <a:r>
                        <a:rPr lang="ru-RU" sz="1100" dirty="0">
                          <a:effectLst/>
                        </a:rPr>
                        <a:t> материал по </a:t>
                      </a:r>
                      <a:r>
                        <a:rPr lang="ru-RU" sz="1100" u="none" strike="noStrike" dirty="0">
                          <a:effectLst/>
                          <a:hlinkClick r:id="rId6"/>
                        </a:rPr>
                        <a:t>ГОСТ Р 56419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66046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752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E9C81F-C358-4CE3-8B2A-0E7017781C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730"/>
          <a:stretch/>
        </p:blipFill>
        <p:spPr>
          <a:xfrm>
            <a:off x="1979712" y="177580"/>
            <a:ext cx="4420253" cy="2965310"/>
          </a:xfrm>
          <a:prstGeom prst="rect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3FC7058-7141-454B-BDB7-8D2ED9E5721B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5</a:t>
            </a:fld>
            <a:endParaRPr lang="ru-RU" sz="1400" b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E7C3BFA-7743-4BB9-8BD4-6A1F7B8E1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02D33D25-D307-4AB3-86C7-8E92B0C4F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082" y="3337966"/>
            <a:ext cx="8875049" cy="1633457"/>
          </a:xfrm>
          <a:solidFill>
            <a:srgbClr val="EDF2F9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0" algn="ctr">
              <a:spcAft>
                <a:spcPts val="1000"/>
              </a:spcAft>
              <a:buNone/>
            </a:pPr>
            <a:r>
              <a:rPr lang="ru-RU" sz="1800" dirty="0"/>
              <a:t>На </a:t>
            </a:r>
            <a:r>
              <a:rPr lang="ru-RU" sz="1800" b="1" dirty="0"/>
              <a:t>25 декабря 2024 года в России протяженность федеральных дорог составляла </a:t>
            </a:r>
            <a:r>
              <a:rPr lang="ru-RU" b="1" dirty="0">
                <a:solidFill>
                  <a:srgbClr val="154390"/>
                </a:solidFill>
              </a:rPr>
              <a:t>66,2 </a:t>
            </a:r>
            <a:r>
              <a:rPr lang="ru-RU" b="1" dirty="0" err="1">
                <a:solidFill>
                  <a:srgbClr val="154390"/>
                </a:solidFill>
              </a:rPr>
              <a:t>тыс.км</a:t>
            </a:r>
            <a:r>
              <a:rPr lang="ru-RU" b="1" dirty="0">
                <a:solidFill>
                  <a:srgbClr val="154390"/>
                </a:solidFill>
              </a:rPr>
              <a:t>.</a:t>
            </a:r>
            <a:br>
              <a:rPr lang="ru-RU" sz="1800" dirty="0"/>
            </a:br>
            <a:r>
              <a:rPr lang="ru-RU" sz="1800" dirty="0"/>
              <a:t>Протяженность </a:t>
            </a:r>
            <a:r>
              <a:rPr lang="ru-RU" sz="1800" b="1" dirty="0"/>
              <a:t>дорог с цементобетонным покрытием составляла</a:t>
            </a:r>
            <a:br>
              <a:rPr lang="ru-RU" sz="1800" b="1" dirty="0"/>
            </a:br>
            <a:r>
              <a:rPr lang="ru-RU" b="1" dirty="0">
                <a:solidFill>
                  <a:srgbClr val="154390"/>
                </a:solidFill>
              </a:rPr>
              <a:t>около 1 300 км (2 %).    </a:t>
            </a:r>
            <a:r>
              <a:rPr lang="en-US" sz="1400" b="1" dirty="0">
                <a:solidFill>
                  <a:srgbClr val="154390"/>
                </a:solidFill>
              </a:rPr>
              <a:t> </a:t>
            </a:r>
            <a:r>
              <a:rPr lang="ru-RU" sz="1400" b="1" dirty="0">
                <a:solidFill>
                  <a:srgbClr val="154390"/>
                </a:solidFill>
              </a:rPr>
              <a:t>(</a:t>
            </a:r>
            <a:r>
              <a:rPr lang="en-US" sz="1400" b="1" dirty="0">
                <a:solidFill>
                  <a:srgbClr val="154390"/>
                </a:solidFill>
                <a:hlinkClick r:id="rId4"/>
              </a:rPr>
              <a:t>https://clck.ru/3MyiW2</a:t>
            </a:r>
            <a:r>
              <a:rPr lang="ru-RU" sz="1400" b="1" dirty="0">
                <a:solidFill>
                  <a:srgbClr val="154390"/>
                </a:solidFill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F507AE-12E8-4E77-B1BD-F91FF0741E06}"/>
              </a:ext>
            </a:extLst>
          </p:cNvPr>
          <p:cNvSpPr txBox="1"/>
          <p:nvPr/>
        </p:nvSpPr>
        <p:spPr>
          <a:xfrm>
            <a:off x="125083" y="5082319"/>
            <a:ext cx="8875049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effectLst/>
                <a:ea typeface="Calibri" panose="020F0502020204030204" pitchFamily="34" charset="0"/>
              </a:rPr>
              <a:t>В Российской Федерации применяются конструкции дорог с основаниями, укрепленными цементом и «тощие» бетоны.</a:t>
            </a:r>
            <a:r>
              <a:rPr lang="en-US" sz="1600" dirty="0">
                <a:effectLst/>
                <a:ea typeface="Calibri" panose="020F0502020204030204" pitchFamily="34" charset="0"/>
              </a:rPr>
              <a:t> </a:t>
            </a:r>
            <a:r>
              <a:rPr lang="ru-RU" sz="1600" dirty="0">
                <a:effectLst/>
                <a:ea typeface="Calibri" panose="020F0502020204030204" pitchFamily="34" charset="0"/>
              </a:rPr>
              <a:t>Цементобетонные покрытия </a:t>
            </a:r>
            <a:r>
              <a:rPr lang="ru-RU" sz="1600" b="1" dirty="0">
                <a:effectLst/>
                <a:ea typeface="Calibri" panose="020F0502020204030204" pitchFamily="34" charset="0"/>
              </a:rPr>
              <a:t>устроены на ряде </a:t>
            </a:r>
            <a:r>
              <a:rPr lang="ru-RU" sz="1600" b="1" dirty="0"/>
              <a:t>объектов Забайкальского и Алтайского краев, Новосибирской и Волгоградской областей, на автомагистрали М4 «Дон».</a:t>
            </a:r>
          </a:p>
        </p:txBody>
      </p:sp>
    </p:spTree>
    <p:extLst>
      <p:ext uri="{BB962C8B-B14F-4D97-AF65-F5344CB8AC3E}">
        <p14:creationId xmlns:p14="http://schemas.microsoft.com/office/powerpoint/2010/main" val="2930529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31DB3F95-10FB-4A4C-89AE-62185908CEBE}"/>
              </a:ext>
            </a:extLst>
          </p:cNvPr>
          <p:cNvSpPr txBox="1"/>
          <p:nvPr/>
        </p:nvSpPr>
        <p:spPr>
          <a:xfrm>
            <a:off x="216510" y="5709965"/>
            <a:ext cx="8688072" cy="830997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>
                <a:solidFill>
                  <a:schemeClr val="dk1"/>
                </a:solidFill>
              </a:rPr>
              <a:t>В Китае </a:t>
            </a:r>
            <a:r>
              <a:rPr lang="ru-RU" sz="1600" b="1" dirty="0">
                <a:solidFill>
                  <a:srgbClr val="154390"/>
                </a:solidFill>
              </a:rPr>
              <a:t>на 1.01.2024 г. общая протяженность дорог – 5,44 млн. км. </a:t>
            </a:r>
          </a:p>
          <a:p>
            <a:pPr indent="450215" algn="just"/>
            <a:r>
              <a:rPr lang="ru-RU" sz="1600" dirty="0">
                <a:solidFill>
                  <a:schemeClr val="dk1"/>
                </a:solidFill>
              </a:rPr>
              <a:t>Среди </a:t>
            </a:r>
            <a:r>
              <a:rPr lang="ru-RU" sz="1600" b="1" dirty="0">
                <a:solidFill>
                  <a:schemeClr val="dk1"/>
                </a:solidFill>
              </a:rPr>
              <a:t>дорог средней и высокой категории </a:t>
            </a:r>
            <a:r>
              <a:rPr lang="ru-RU" sz="1600" dirty="0">
                <a:solidFill>
                  <a:schemeClr val="dk1"/>
                </a:solidFill>
              </a:rPr>
              <a:t>цементобетонное покрытие составляет </a:t>
            </a:r>
            <a:r>
              <a:rPr lang="ru-RU" sz="1600" b="1" dirty="0">
                <a:solidFill>
                  <a:schemeClr val="dk1"/>
                </a:solidFill>
              </a:rPr>
              <a:t>40%</a:t>
            </a:r>
            <a:r>
              <a:rPr lang="ru-RU" sz="1600" dirty="0">
                <a:solidFill>
                  <a:schemeClr val="dk1"/>
                </a:solidFill>
              </a:rPr>
              <a:t>, а среди </a:t>
            </a:r>
            <a:r>
              <a:rPr lang="ru-RU" sz="1600" b="1" dirty="0">
                <a:solidFill>
                  <a:schemeClr val="dk1"/>
                </a:solidFill>
              </a:rPr>
              <a:t>дорог низкой категории </a:t>
            </a:r>
            <a:r>
              <a:rPr lang="ru-RU" sz="1600" dirty="0">
                <a:solidFill>
                  <a:schemeClr val="dk1"/>
                </a:solidFill>
              </a:rPr>
              <a:t>эта доля достигает </a:t>
            </a:r>
            <a:r>
              <a:rPr lang="ru-RU" sz="1600" b="1" dirty="0">
                <a:solidFill>
                  <a:schemeClr val="dk1"/>
                </a:solidFill>
              </a:rPr>
              <a:t>84%.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B7E24A-B106-4596-8A13-B57DB25E2F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410" y="1515498"/>
            <a:ext cx="3563888" cy="2764583"/>
          </a:xfrm>
          <a:prstGeom prst="rect">
            <a:avLst/>
          </a:prstGeom>
        </p:spPr>
      </p:pic>
      <p:pic>
        <p:nvPicPr>
          <p:cNvPr id="19470" name="Picture 4" descr="Федеральная служба по экологическому, технологическому и атомному надзор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33788"/>
            <a:ext cx="15240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052BA36A-0541-477C-807F-7B546776B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790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CBA3A9-93D2-430D-9613-EF81ADBDD57F}"/>
              </a:ext>
            </a:extLst>
          </p:cNvPr>
          <p:cNvSpPr txBox="1"/>
          <p:nvPr/>
        </p:nvSpPr>
        <p:spPr>
          <a:xfrm>
            <a:off x="216510" y="4280081"/>
            <a:ext cx="8688074" cy="5847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just">
              <a:spcAft>
                <a:spcPts val="1000"/>
              </a:spcAft>
            </a:pPr>
            <a:r>
              <a:rPr lang="ru-RU" sz="1600" dirty="0">
                <a:solidFill>
                  <a:schemeClr val="dk1"/>
                </a:solidFill>
              </a:rPr>
              <a:t>Для сравнения </a:t>
            </a:r>
            <a:r>
              <a:rPr lang="ru-RU" sz="1600" b="1" dirty="0">
                <a:solidFill>
                  <a:srgbClr val="154390"/>
                </a:solidFill>
              </a:rPr>
              <a:t>на 01.01.2023 года, общая протяженность дорог между штатами (</a:t>
            </a:r>
            <a:r>
              <a:rPr lang="en-US" sz="1600" b="1" dirty="0">
                <a:solidFill>
                  <a:srgbClr val="154390"/>
                </a:solidFill>
              </a:rPr>
              <a:t>INTERSTATE</a:t>
            </a:r>
            <a:r>
              <a:rPr lang="ru-RU" sz="1600" b="1" dirty="0">
                <a:solidFill>
                  <a:srgbClr val="154390"/>
                </a:solidFill>
              </a:rPr>
              <a:t>) в США составляет 78574 км, из них цементобетонных дорог – 17509 км (22,3 %). </a:t>
            </a: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61521420-9151-431E-8529-DE0A71F20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94" y="1607384"/>
            <a:ext cx="3194931" cy="240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FF600187-DA75-45C5-974C-94CAF2ACE272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6</a:t>
            </a:fld>
            <a:endParaRPr lang="ru-RU" sz="1400" b="0" dirty="0"/>
          </a:p>
        </p:txBody>
      </p:sp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id="{54A5ADE8-E9A5-48CE-8136-B03845D27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485" y="1628227"/>
            <a:ext cx="1929206" cy="240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D4BF1F-9121-4C29-B794-D106F61B619C}"/>
              </a:ext>
            </a:extLst>
          </p:cNvPr>
          <p:cNvSpPr txBox="1"/>
          <p:nvPr/>
        </p:nvSpPr>
        <p:spPr>
          <a:xfrm>
            <a:off x="216510" y="4981980"/>
            <a:ext cx="8688073" cy="5847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just">
              <a:spcAft>
                <a:spcPts val="1000"/>
              </a:spcAft>
            </a:pPr>
            <a:r>
              <a:rPr lang="ru-RU" sz="1600" dirty="0">
                <a:solidFill>
                  <a:schemeClr val="dk1"/>
                </a:solidFill>
              </a:rPr>
              <a:t>В Германии </a:t>
            </a:r>
            <a:r>
              <a:rPr lang="ru-RU" sz="1600" b="1" dirty="0">
                <a:solidFill>
                  <a:srgbClr val="154390"/>
                </a:solidFill>
              </a:rPr>
              <a:t>на 1.01.2024 года общая протяженность автобанов составляла 13210 км, из них цементобетонных дорог – 3694 км (28%)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580745-E55F-4CBB-A6C8-F14EE0ADDE1D}"/>
              </a:ext>
            </a:extLst>
          </p:cNvPr>
          <p:cNvSpPr/>
          <p:nvPr/>
        </p:nvSpPr>
        <p:spPr>
          <a:xfrm>
            <a:off x="847790" y="664071"/>
            <a:ext cx="130356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США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04B79AD-7DF1-42B5-A0FC-31FDA39E0B20}"/>
              </a:ext>
            </a:extLst>
          </p:cNvPr>
          <p:cNvSpPr/>
          <p:nvPr/>
        </p:nvSpPr>
        <p:spPr>
          <a:xfrm>
            <a:off x="3697544" y="715576"/>
            <a:ext cx="111120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ФРГ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AEE72C1-D648-4417-9320-3F3A6304AD34}"/>
              </a:ext>
            </a:extLst>
          </p:cNvPr>
          <p:cNvSpPr/>
          <p:nvPr/>
        </p:nvSpPr>
        <p:spPr>
          <a:xfrm>
            <a:off x="6298365" y="715576"/>
            <a:ext cx="113364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КНР</a:t>
            </a:r>
          </a:p>
        </p:txBody>
      </p:sp>
    </p:spTree>
    <p:extLst>
      <p:ext uri="{BB962C8B-B14F-4D97-AF65-F5344CB8AC3E}">
        <p14:creationId xmlns:p14="http://schemas.microsoft.com/office/powerpoint/2010/main" val="498378377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1C5DAB45-AB0B-416B-9066-3BC14ED6DE78}"/>
              </a:ext>
            </a:extLst>
          </p:cNvPr>
          <p:cNvSpPr txBox="1"/>
          <p:nvPr/>
        </p:nvSpPr>
        <p:spPr>
          <a:xfrm>
            <a:off x="323531" y="4254926"/>
            <a:ext cx="8392908" cy="2270109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</a:rPr>
              <a:t>          - По строительству оснований дорожных одежд из укатываемого бетона. </a:t>
            </a:r>
          </a:p>
          <a:p>
            <a:pPr marL="457200" algn="just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</a:rPr>
              <a:t>- По устройству и капитальному ремонту монолитных цементобетонных покрытий. </a:t>
            </a:r>
          </a:p>
          <a:p>
            <a:pPr marL="457200" algn="just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</a:rPr>
              <a:t>- По устройству и капитальному ремонту сборных цементобетонных покрытий. </a:t>
            </a:r>
          </a:p>
          <a:p>
            <a:pPr marL="457200" algn="just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</a:rPr>
              <a:t>-По строительству щебеночных оснований, обработанных в верхней части </a:t>
            </a:r>
            <a:r>
              <a:rPr lang="ru-RU" sz="1600" dirty="0" err="1">
                <a:solidFill>
                  <a:srgbClr val="000000"/>
                </a:solidFill>
              </a:rPr>
              <a:t>цементопесчаной</a:t>
            </a:r>
            <a:r>
              <a:rPr lang="ru-RU" sz="1600" dirty="0">
                <a:solidFill>
                  <a:srgbClr val="000000"/>
                </a:solidFill>
              </a:rPr>
              <a:t> смесью или </a:t>
            </a:r>
            <a:r>
              <a:rPr lang="ru-RU" sz="1600" dirty="0" err="1">
                <a:solidFill>
                  <a:srgbClr val="000000"/>
                </a:solidFill>
              </a:rPr>
              <a:t>белитовым</a:t>
            </a:r>
            <a:r>
              <a:rPr lang="ru-RU" sz="1600" dirty="0">
                <a:solidFill>
                  <a:srgbClr val="000000"/>
                </a:solidFill>
              </a:rPr>
              <a:t> шламом по способу пропитки.</a:t>
            </a:r>
          </a:p>
          <a:p>
            <a:pPr marL="457200" algn="just">
              <a:lnSpc>
                <a:spcPct val="150000"/>
              </a:lnSpc>
            </a:pPr>
            <a:r>
              <a:rPr lang="ru-RU" sz="1600" dirty="0">
                <a:solidFill>
                  <a:srgbClr val="000000"/>
                </a:solidFill>
              </a:rPr>
              <a:t>-По строительству оснований из укрепленных грунтов.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9434077" y="5264268"/>
            <a:ext cx="0" cy="440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67BE06D-4ADC-4FCB-816B-FF9EDECE16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95" y="4694484"/>
            <a:ext cx="465516" cy="4655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6254E7B-15EC-421A-B10F-45401D2D70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70" y="4328645"/>
            <a:ext cx="465516" cy="46551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6682AF5-ECC3-4C2C-9D71-A0C2183E52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70" y="5053536"/>
            <a:ext cx="465516" cy="465516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A00A213-CFBD-4AC2-A775-FC1E2A847394}"/>
              </a:ext>
            </a:extLst>
          </p:cNvPr>
          <p:cNvSpPr txBox="1">
            <a:spLocks/>
          </p:cNvSpPr>
          <p:nvPr/>
        </p:nvSpPr>
        <p:spPr>
          <a:xfrm>
            <a:off x="8647127" y="5689972"/>
            <a:ext cx="69312" cy="19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rIns="3428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4859A8"/>
                </a:solidFill>
                <a:effectLst/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sz="675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DA86E4DD-6F25-469A-B9AD-AC736BC47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Номер слайда 1">
            <a:extLst>
              <a:ext uri="{FF2B5EF4-FFF2-40B4-BE49-F238E27FC236}">
                <a16:creationId xmlns:a16="http://schemas.microsoft.com/office/drawing/2014/main" id="{96C002CD-9F9A-404A-88C0-0D6F886B3BB3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7</a:t>
            </a:fld>
            <a:endParaRPr lang="ru-RU" sz="1400" b="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93DBBB-64EC-45DC-B24B-3B8FFFCD8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31" y="78336"/>
            <a:ext cx="2510947" cy="350307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8268428-5DA6-4D54-9654-031103A3CA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95" y="5420402"/>
            <a:ext cx="465516" cy="46551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4C208EF-2553-4EEC-A68B-A97E642DCF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27" y="6146320"/>
            <a:ext cx="465516" cy="4655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D60466-DA98-42B2-9F40-930E4E02C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4478" y="62383"/>
            <a:ext cx="2436894" cy="34419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49E7DE-428F-4333-BD9E-0F4A965ECD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458" y="78336"/>
            <a:ext cx="2436894" cy="34662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EDAE43B-282F-482B-8C4D-7099BDA8BD1A}"/>
              </a:ext>
            </a:extLst>
          </p:cNvPr>
          <p:cNvSpPr txBox="1"/>
          <p:nvPr/>
        </p:nvSpPr>
        <p:spPr>
          <a:xfrm>
            <a:off x="323531" y="2576066"/>
            <a:ext cx="8392908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</a:rPr>
              <a:t>СОЮЗДОРСТРОЙ, совместно с Ассоциацией «Национальное объединение строителей» («НОСТРОЙ») на базе Федерального государственного бюджетного образовательного учреждения высшего профессионального образования «Московский автомобильно-дорожный государственный технический университет (МАДИ)», в предыдущие годы разработал 5 стандартов организации на процессы выполнения работ с применением цемента:</a:t>
            </a:r>
          </a:p>
        </p:txBody>
      </p:sp>
    </p:spTree>
    <p:extLst>
      <p:ext uri="{BB962C8B-B14F-4D97-AF65-F5344CB8AC3E}">
        <p14:creationId xmlns:p14="http://schemas.microsoft.com/office/powerpoint/2010/main" val="829461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Прямая соединительная линия 23"/>
          <p:cNvCxnSpPr/>
          <p:nvPr/>
        </p:nvCxnSpPr>
        <p:spPr>
          <a:xfrm>
            <a:off x="9434077" y="5264268"/>
            <a:ext cx="0" cy="440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B176826-4EEA-4D10-838C-746B07A8DC1A}"/>
              </a:ext>
            </a:extLst>
          </p:cNvPr>
          <p:cNvSpPr/>
          <p:nvPr/>
        </p:nvSpPr>
        <p:spPr>
          <a:xfrm>
            <a:off x="4677802" y="1734599"/>
            <a:ext cx="4185644" cy="2759730"/>
          </a:xfrm>
          <a:prstGeom prst="rect">
            <a:avLst/>
          </a:prstGeom>
          <a:solidFill>
            <a:srgbClr val="EDF2F9"/>
          </a:solidFill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14313" indent="-214313" algn="just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JTG D40-2011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Технические условия на проектирование дорожного цементобетонного покрытия,</a:t>
            </a:r>
          </a:p>
          <a:p>
            <a:pPr marL="214313" indent="-214313" algn="just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JTG/Т F30-2014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Технические правила устройства дорожных цементобетонных покрытий,</a:t>
            </a:r>
          </a:p>
          <a:p>
            <a:pPr marL="214313" indent="-214313" algn="just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JTG/Т F30-2014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Руководство по применению технических правил устройства дорожных цементобетонных покрытий.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67BE06D-4ADC-4FCB-816B-FF9EDECE16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199" y="1706158"/>
            <a:ext cx="465516" cy="4655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6254E7B-15EC-421A-B10F-45401D2D70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012" y="2531436"/>
            <a:ext cx="465516" cy="46551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6682AF5-ECC3-4C2C-9D71-A0C2183E52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199" y="3323524"/>
            <a:ext cx="465516" cy="465516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A00A213-CFBD-4AC2-A775-FC1E2A847394}"/>
              </a:ext>
            </a:extLst>
          </p:cNvPr>
          <p:cNvSpPr txBox="1">
            <a:spLocks/>
          </p:cNvSpPr>
          <p:nvPr/>
        </p:nvSpPr>
        <p:spPr>
          <a:xfrm>
            <a:off x="8647127" y="5689972"/>
            <a:ext cx="69312" cy="19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rIns="3428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4859A8"/>
                </a:solidFill>
                <a:effectLst/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sz="675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E01A62-FF2C-400B-8D7B-E8388FA203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8" t="9674" r="23782" b="19500"/>
          <a:stretch/>
        </p:blipFill>
        <p:spPr>
          <a:xfrm rot="16200000">
            <a:off x="843275" y="1053151"/>
            <a:ext cx="2968887" cy="429746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A86E4DD-6F25-469A-B9AD-AC736BC47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Номер слайда 1">
            <a:extLst>
              <a:ext uri="{FF2B5EF4-FFF2-40B4-BE49-F238E27FC236}">
                <a16:creationId xmlns:a16="http://schemas.microsoft.com/office/drawing/2014/main" id="{96C002CD-9F9A-404A-88C0-0D6F886B3BB3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8</a:t>
            </a:fld>
            <a:endParaRPr lang="ru-RU" sz="1400" b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DAE43B-282F-482B-8C4D-7099BDA8BD1A}"/>
              </a:ext>
            </a:extLst>
          </p:cNvPr>
          <p:cNvSpPr txBox="1"/>
          <p:nvPr/>
        </p:nvSpPr>
        <p:spPr>
          <a:xfrm>
            <a:off x="136538" y="293747"/>
            <a:ext cx="7387790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</a:rPr>
              <a:t>Для внедрения передового опыта по строительству и эксплуатации автомобильных дорог с цементобетонным покрытием мы продолжили работу по изучению отраслевых стандартов Министерства транспорта Китайской Народной Республики.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735B1E-E482-4E45-8B2A-1A9259758592}"/>
              </a:ext>
            </a:extLst>
          </p:cNvPr>
          <p:cNvSpPr txBox="1"/>
          <p:nvPr/>
        </p:nvSpPr>
        <p:spPr>
          <a:xfrm>
            <a:off x="136535" y="5016078"/>
            <a:ext cx="7387789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>
              <a:defRPr sz="1600">
                <a:solidFill>
                  <a:srgbClr val="000000"/>
                </a:solidFill>
                <a:effectLst/>
                <a:ea typeface="Calibri" panose="020F0502020204030204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>
                <a:ea typeface="+mn-ea"/>
              </a:rPr>
              <a:t>СОЮЗДОРСТРОЙ совместно с МАДИ выполняют перевод и техническое редактирование трех стандартов. </a:t>
            </a:r>
          </a:p>
          <a:p>
            <a:r>
              <a:rPr lang="ru-RU" dirty="0">
                <a:ea typeface="+mn-ea"/>
              </a:rPr>
              <a:t>Основополагающие позиции в Китайских нормах совпадают с российскими документами, но есть ряд особенностей, которые можно и нужно внедрить в практику строительства.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607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B497E3D0-ACA5-45D0-93EA-2FE4A5D339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09"/>
          <a:stretch/>
        </p:blipFill>
        <p:spPr bwMode="auto">
          <a:xfrm>
            <a:off x="89439" y="0"/>
            <a:ext cx="8947058" cy="488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9434077" y="5264268"/>
            <a:ext cx="0" cy="440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A00A213-CFBD-4AC2-A775-FC1E2A847394}"/>
              </a:ext>
            </a:extLst>
          </p:cNvPr>
          <p:cNvSpPr txBox="1">
            <a:spLocks/>
          </p:cNvSpPr>
          <p:nvPr/>
        </p:nvSpPr>
        <p:spPr>
          <a:xfrm>
            <a:off x="8647127" y="5689972"/>
            <a:ext cx="69312" cy="19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rIns="3428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4859A8"/>
                </a:solidFill>
                <a:effectLst/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endParaRPr lang="ru-RU" sz="675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DA86E4DD-6F25-469A-B9AD-AC736BC47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357780-93E4-45A1-846D-7AEEFB09D3F6}"/>
              </a:ext>
            </a:extLst>
          </p:cNvPr>
          <p:cNvSpPr txBox="1"/>
          <p:nvPr/>
        </p:nvSpPr>
        <p:spPr>
          <a:xfrm>
            <a:off x="107504" y="3779319"/>
            <a:ext cx="8928992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/>
            <a:r>
              <a:rPr lang="ru-RU" sz="1600" dirty="0">
                <a:solidFill>
                  <a:schemeClr val="tx1"/>
                </a:solidFill>
              </a:rPr>
              <a:t>Китайский стандарт </a:t>
            </a:r>
            <a:r>
              <a:rPr lang="ru-RU" sz="1600" b="1" dirty="0">
                <a:solidFill>
                  <a:schemeClr val="tx1"/>
                </a:solidFill>
              </a:rPr>
              <a:t>Технические условия на проектирование дорожного цементобетонного покрытия (JTG D40-2011) </a:t>
            </a:r>
            <a:r>
              <a:rPr lang="ru-RU" sz="1600" dirty="0">
                <a:solidFill>
                  <a:schemeClr val="tx1"/>
                </a:solidFill>
              </a:rPr>
              <a:t>использует современную концепцию проектирования, основанную на теории надежности с использованием целевых показателей надежности и коэффициентов вариации. </a:t>
            </a:r>
          </a:p>
          <a:p>
            <a:pPr indent="457200" algn="just"/>
            <a:r>
              <a:rPr lang="ru-RU" sz="1600" dirty="0">
                <a:solidFill>
                  <a:schemeClr val="tx1"/>
                </a:solidFill>
              </a:rPr>
              <a:t>Система включает три уровня безопасности с соответствующими расчетными периодами:</a:t>
            </a:r>
          </a:p>
          <a:p>
            <a:pPr indent="457200" algn="just"/>
            <a:r>
              <a:rPr lang="ru-RU" sz="1600" dirty="0">
                <a:solidFill>
                  <a:schemeClr val="tx1"/>
                </a:solidFill>
              </a:rPr>
              <a:t>для автомагистралей первого уровня - 30 лет,</a:t>
            </a:r>
          </a:p>
          <a:p>
            <a:pPr indent="457200" algn="just"/>
            <a:r>
              <a:rPr lang="ru-RU" sz="1600" dirty="0">
                <a:solidFill>
                  <a:schemeClr val="tx1"/>
                </a:solidFill>
              </a:rPr>
              <a:t>для дорог второго уровня - 20 лет,</a:t>
            </a:r>
          </a:p>
          <a:p>
            <a:pPr indent="457200" algn="just"/>
            <a:r>
              <a:rPr lang="ru-RU" sz="1600" dirty="0">
                <a:solidFill>
                  <a:schemeClr val="tx1"/>
                </a:solidFill>
              </a:rPr>
              <a:t>для дорог третьего уровня - 15 лет. </a:t>
            </a:r>
          </a:p>
          <a:p>
            <a:pPr indent="450215" algn="just"/>
            <a:r>
              <a:rPr lang="ru-RU" sz="1600" dirty="0">
                <a:solidFill>
                  <a:schemeClr val="tx1"/>
                </a:solidFill>
              </a:rPr>
              <a:t>Такой подход позволяет более точно учитывать реальные условия строительства и эксплуатации дорожных покрытий.</a:t>
            </a:r>
          </a:p>
        </p:txBody>
      </p:sp>
      <p:sp>
        <p:nvSpPr>
          <p:cNvPr id="13" name="Номер слайда 1">
            <a:extLst>
              <a:ext uri="{FF2B5EF4-FFF2-40B4-BE49-F238E27FC236}">
                <a16:creationId xmlns:a16="http://schemas.microsoft.com/office/drawing/2014/main" id="{96C002CD-9F9A-404A-88C0-0D6F886B3BB3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9</a:t>
            </a:fld>
            <a:endParaRPr lang="ru-RU" sz="1400" b="0" dirty="0"/>
          </a:p>
        </p:txBody>
      </p:sp>
    </p:spTree>
    <p:extLst>
      <p:ext uri="{BB962C8B-B14F-4D97-AF65-F5344CB8AC3E}">
        <p14:creationId xmlns:p14="http://schemas.microsoft.com/office/powerpoint/2010/main" val="1819561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052BA36A-0541-477C-807F-7B546776B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790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Номер слайда 1">
            <a:extLst>
              <a:ext uri="{FF2B5EF4-FFF2-40B4-BE49-F238E27FC236}">
                <a16:creationId xmlns:a16="http://schemas.microsoft.com/office/drawing/2014/main" id="{227E9691-D7C5-44E5-B95E-ABFE3281E50B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10</a:t>
            </a:fld>
            <a:endParaRPr lang="ru-RU" sz="1400" b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B8768B-106A-4682-A8FE-4FAD2B981A4E}"/>
              </a:ext>
            </a:extLst>
          </p:cNvPr>
          <p:cNvSpPr txBox="1"/>
          <p:nvPr/>
        </p:nvSpPr>
        <p:spPr>
          <a:xfrm>
            <a:off x="3096890" y="115818"/>
            <a:ext cx="4680520" cy="1569660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just">
              <a:spcAft>
                <a:spcPts val="1000"/>
              </a:spcAft>
            </a:pPr>
            <a:r>
              <a:rPr lang="ru-RU" sz="1600" b="1" dirty="0">
                <a:solidFill>
                  <a:srgbClr val="154390"/>
                </a:solidFill>
              </a:rPr>
              <a:t>Международная практика и расчеты, основанные на современных российских реалиях, показывают, что стоимость строительства дорожных одежд с цементобетонными покрытиями дешевле, чем дорожные одежды со слоями из асфальтобетона.</a:t>
            </a:r>
            <a:endParaRPr lang="ru-RU" sz="1600" dirty="0">
              <a:solidFill>
                <a:schemeClr val="dk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D2F3CF-153E-4D34-9540-0176EB50F1C6}"/>
              </a:ext>
            </a:extLst>
          </p:cNvPr>
          <p:cNvSpPr txBox="1"/>
          <p:nvPr/>
        </p:nvSpPr>
        <p:spPr>
          <a:xfrm>
            <a:off x="2955071" y="1679980"/>
            <a:ext cx="59046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spcAft>
                <a:spcPts val="1000"/>
              </a:spcAft>
            </a:pPr>
            <a:r>
              <a:rPr lang="ru-RU" sz="1600" dirty="0"/>
              <a:t>В соответствии с "НЦС 81-02-08-2025. Укрупненные нормативы цены строительства. Сборник № 08. Автомобильные дороги" (утв. Приказом Минстроя России от 05.03.2025 N 127/</a:t>
            </a:r>
            <a:r>
              <a:rPr lang="ru-RU" sz="1600" dirty="0" err="1"/>
              <a:t>пр</a:t>
            </a:r>
            <a:r>
              <a:rPr lang="ru-RU" sz="1600" dirty="0"/>
              <a:t>) стоимость 1 км автомагистрали категорий </a:t>
            </a:r>
            <a:r>
              <a:rPr lang="en-US" sz="1600" dirty="0"/>
              <a:t>I</a:t>
            </a:r>
            <a:r>
              <a:rPr lang="ru-RU" sz="1600" dirty="0"/>
              <a:t>Б и </a:t>
            </a:r>
            <a:r>
              <a:rPr lang="en-US" sz="1600" dirty="0"/>
              <a:t>II </a:t>
            </a:r>
            <a:r>
              <a:rPr lang="ru-RU" sz="1600" dirty="0"/>
              <a:t>с дорожной одеждой капитального типа с асфальтобетонным покрытием получается дороже, чем с цементобетонным покрытием. 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11108F5B-E8B1-40B2-9199-C11C0F116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233499"/>
              </p:ext>
            </p:extLst>
          </p:nvPr>
        </p:nvGraphicFramePr>
        <p:xfrm>
          <a:off x="107504" y="3428510"/>
          <a:ext cx="8980081" cy="331285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74653">
                  <a:extLst>
                    <a:ext uri="{9D8B030D-6E8A-4147-A177-3AD203B41FA5}">
                      <a16:colId xmlns:a16="http://schemas.microsoft.com/office/drawing/2014/main" val="1422178649"/>
                    </a:ext>
                  </a:extLst>
                </a:gridCol>
                <a:gridCol w="3001811">
                  <a:extLst>
                    <a:ext uri="{9D8B030D-6E8A-4147-A177-3AD203B41FA5}">
                      <a16:colId xmlns:a16="http://schemas.microsoft.com/office/drawing/2014/main" val="315053013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3712379285"/>
                    </a:ext>
                  </a:extLst>
                </a:gridCol>
                <a:gridCol w="1491249">
                  <a:extLst>
                    <a:ext uri="{9D8B030D-6E8A-4147-A177-3AD203B41FA5}">
                      <a16:colId xmlns:a16="http://schemas.microsoft.com/office/drawing/2014/main" val="423287585"/>
                    </a:ext>
                  </a:extLst>
                </a:gridCol>
              </a:tblGrid>
              <a:tr h="336119">
                <a:tc grid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</a:rPr>
                        <a:t>Норматив цены строительства на 01.01.2025, тыс. руб.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514028563"/>
                  </a:ext>
                </a:extLst>
              </a:tr>
              <a:tr h="336119">
                <a:tc gridSpan="4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400" b="1" kern="1200" dirty="0">
                          <a:solidFill>
                            <a:srgbClr val="15439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Скоростная дорога, категория IБ</a:t>
                      </a: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573718485"/>
                  </a:ext>
                </a:extLst>
              </a:tr>
              <a:tr h="6239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</a:rPr>
                        <a:t>Измеритель: 1 км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Дорожная одежда капитального типа с асфальтобетонным покрытием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Дорожная одежда капитального типа с цементобетонным покрытием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Удорожание, 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654796342"/>
                  </a:ext>
                </a:extLst>
              </a:tr>
              <a:tr h="3361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</a:rPr>
                        <a:t>4-полосная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256 028,94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233 891,91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9,46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4089500893"/>
                  </a:ext>
                </a:extLst>
              </a:tr>
              <a:tr h="3361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</a:rPr>
                        <a:t>6-полосная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315 284,91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284 435,55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10,85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569348996"/>
                  </a:ext>
                </a:extLst>
              </a:tr>
              <a:tr h="3361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</a:rPr>
                        <a:t>8-полосная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374 586,53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335 067,85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11,79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4175688302"/>
                  </a:ext>
                </a:extLst>
              </a:tr>
              <a:tr h="336119">
                <a:tc gridSpan="4"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400" b="1" kern="1200" dirty="0">
                          <a:solidFill>
                            <a:srgbClr val="15439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Обычная автомобильная дорога, категория II</a:t>
                      </a: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666483250"/>
                  </a:ext>
                </a:extLst>
              </a:tr>
              <a:tr h="3361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2-полосная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96 258,16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87 994,14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9,39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441791759"/>
                  </a:ext>
                </a:extLst>
              </a:tr>
              <a:tr h="3361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</a:rPr>
                        <a:t>4-полосная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148 776,94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135 285,68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</a:rPr>
                        <a:t>9,97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225337516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99D79A-EFFE-46A4-8E32-EF0956BCA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46" y="116632"/>
            <a:ext cx="2849425" cy="31683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33761196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5CE0B395-A1F1-4BB0-AAB5-20A0EEAB81DE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11</a:t>
            </a:fld>
            <a:endParaRPr lang="ru-RU" sz="1400" b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9C7DCA4-FDCC-481B-8C5C-77B115ED9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7BB1A38-6E6E-4153-91AC-3ABC0EAA239F}"/>
              </a:ext>
            </a:extLst>
          </p:cNvPr>
          <p:cNvSpPr txBox="1"/>
          <p:nvPr/>
        </p:nvSpPr>
        <p:spPr>
          <a:xfrm>
            <a:off x="179512" y="4319225"/>
            <a:ext cx="8712968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/>
            <a:r>
              <a:rPr lang="ru-RU" sz="1600" dirty="0">
                <a:solidFill>
                  <a:schemeClr val="dk1"/>
                </a:solidFill>
              </a:rPr>
              <a:t>Размер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экономии, отраженный в нормативе цены строительства на 01.01.2025, составляет 9-11% </a:t>
            </a:r>
            <a:r>
              <a:rPr lang="ru-RU" sz="1600" dirty="0">
                <a:solidFill>
                  <a:schemeClr val="dk1"/>
                </a:solidFill>
              </a:rPr>
              <a:t>для дорожной одежды капитального типа с цементобетонным покрытием по сравнению с асфальтобетонным покрытием.</a:t>
            </a:r>
          </a:p>
          <a:p>
            <a:pPr indent="450215" algn="just"/>
            <a:r>
              <a:rPr lang="ru-RU" sz="1600" dirty="0">
                <a:solidFill>
                  <a:schemeClr val="dk1"/>
                </a:solidFill>
              </a:rPr>
              <a:t>Стоимость жизненного цикла дорог с цементобетонным покрытием также оказывается ниже, чем с асфальтобетонным покрытием.</a:t>
            </a:r>
          </a:p>
          <a:p>
            <a:pPr indent="450215" algn="just"/>
            <a:r>
              <a:rPr lang="ru-RU" sz="1600" dirty="0">
                <a:solidFill>
                  <a:schemeClr val="dk1"/>
                </a:solidFill>
              </a:rPr>
              <a:t>Применение цементобетонных покрытий при строительстве дорог </a:t>
            </a:r>
            <a:r>
              <a:rPr lang="ru-RU" sz="1600" b="1" dirty="0">
                <a:solidFill>
                  <a:srgbClr val="154390"/>
                </a:solidFill>
              </a:rPr>
              <a:t>позволит в перспективе уменьшить затраты на содержание и ремонт существующей сети дорог и направить экономию на развитие новых автодорог. </a:t>
            </a:r>
          </a:p>
        </p:txBody>
      </p:sp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C342AA69-CD7F-45A2-BC7E-7A99BD11C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7818"/>
            <a:ext cx="6469862" cy="382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986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10F910-881D-4714-BB0D-C890A9A58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2E88086-58F4-466F-9D52-6F178C77CF28}"/>
              </a:ext>
            </a:extLst>
          </p:cNvPr>
          <p:cNvSpPr txBox="1"/>
          <p:nvPr/>
        </p:nvSpPr>
        <p:spPr>
          <a:xfrm>
            <a:off x="0" y="4549676"/>
            <a:ext cx="8136904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215" algn="just"/>
            <a:r>
              <a:rPr lang="ru-RU" sz="1600" dirty="0"/>
              <a:t>Задача</a:t>
            </a:r>
            <a:r>
              <a:rPr lang="en-US" sz="1600" dirty="0"/>
              <a:t> </a:t>
            </a:r>
            <a:r>
              <a:rPr lang="ru-RU" sz="1600" dirty="0"/>
              <a:t>конференции </a:t>
            </a:r>
            <a:r>
              <a:rPr lang="ru-RU" sz="1600" dirty="0">
                <a:solidFill>
                  <a:schemeClr val="dk1"/>
                </a:solidFill>
              </a:rPr>
              <a:t>«Строительство дорог с применением цементобетона и минеральных вяжущих» состоит в том, чтобы обменяться мнениями, продемонстрировать достижения науки и практики применения цементобетонных технологий и довести наш опыт до широкого круга отраслевой общественности, до профессионалов дорожного строительства, до тех, кто принимает решения о применении технологий и формирует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перспективные программы по дорожному строительству. Учитывая экономическую целесообразность, долговечность и наличие современных технологий, цементобетонные </a:t>
            </a:r>
            <a:r>
              <a:rPr lang="ru-RU" sz="1600" dirty="0">
                <a:solidFill>
                  <a:schemeClr val="dk1"/>
                </a:solidFill>
              </a:rPr>
              <a:t>автомобильные дороги должны стать важным шагом к модернизации дорожной инфраструктуры Российской Федерации.</a:t>
            </a:r>
            <a:endParaRPr lang="ru-RU" sz="1600" b="1" dirty="0">
              <a:solidFill>
                <a:srgbClr val="154390"/>
              </a:solidFill>
            </a:endParaRPr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5CE0B395-A1F1-4BB0-AAB5-20A0EEAB81DE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12</a:t>
            </a:fld>
            <a:endParaRPr lang="ru-RU" sz="1400" b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F9C7DCA4-FDCC-481B-8C5C-77B115ED9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330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7982544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70C2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Желаю всем участникам плодотворной работы!</a:t>
            </a:r>
            <a:br>
              <a:rPr lang="ru-RU" sz="2400" b="1" dirty="0">
                <a:solidFill>
                  <a:srgbClr val="0070C2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9B1CFC9-F47B-4ACB-96B8-F6FB58C3F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5876"/>
          <a:stretch/>
        </p:blipFill>
        <p:spPr>
          <a:xfrm>
            <a:off x="539552" y="3566197"/>
            <a:ext cx="5400599" cy="2527099"/>
          </a:xfrm>
          <a:prstGeom prst="rect">
            <a:avLst/>
          </a:prstGeom>
        </p:spPr>
      </p:pic>
      <p:sp>
        <p:nvSpPr>
          <p:cNvPr id="6" name="Номер слайда 1">
            <a:extLst>
              <a:ext uri="{FF2B5EF4-FFF2-40B4-BE49-F238E27FC236}">
                <a16:creationId xmlns:a16="http://schemas.microsoft.com/office/drawing/2014/main" id="{73D6B0FD-688D-4590-9EE4-D6AA0973A5BE}"/>
              </a:ext>
            </a:extLst>
          </p:cNvPr>
          <p:cNvSpPr txBox="1">
            <a:spLocks/>
          </p:cNvSpPr>
          <p:nvPr/>
        </p:nvSpPr>
        <p:spPr bwMode="auto">
          <a:xfrm>
            <a:off x="8522096" y="6381328"/>
            <a:ext cx="514400" cy="3521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471DF2A-5FB6-4924-BA81-95DA67AB53E4}" type="slidenum">
              <a:rPr lang="ru-RU" sz="1400" b="0"/>
              <a:pPr algn="r" eaLnBrk="1" hangingPunct="1"/>
              <a:t>13</a:t>
            </a:fld>
            <a:endParaRPr lang="ru-RU" sz="1400" b="0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208FB41-6B21-4F51-8C31-3871834D4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0"/>
            <a:ext cx="131421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5810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7984</TotalTime>
  <Words>1111</Words>
  <Application>Microsoft Office PowerPoint</Application>
  <PresentationFormat>Экран (4:3)</PresentationFormat>
  <Paragraphs>125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Желаю всем участникам плодотворной работы!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лет проводятся Международные научно-практические конференции: «Инновационные технологии: пути повышения межремонтных сроков службы  автомобильных дорог»</dc:title>
  <dc:creator>Николай Проказов</dc:creator>
  <cp:lastModifiedBy>Анатолий</cp:lastModifiedBy>
  <cp:revision>187</cp:revision>
  <cp:lastPrinted>2025-07-09T06:31:08Z</cp:lastPrinted>
  <dcterms:created xsi:type="dcterms:W3CDTF">2024-01-17T12:03:53Z</dcterms:created>
  <dcterms:modified xsi:type="dcterms:W3CDTF">2025-07-09T06:38:16Z</dcterms:modified>
</cp:coreProperties>
</file>