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  <p:sldMasterId id="2147483660" r:id="rId2"/>
    <p:sldMasterId id="2147483673" r:id="rId3"/>
  </p:sldMasterIdLst>
  <p:notesMasterIdLst>
    <p:notesMasterId r:id="rId25"/>
  </p:notesMasterIdLst>
  <p:sldIdLst>
    <p:sldId id="256" r:id="rId4"/>
    <p:sldId id="257" r:id="rId5"/>
    <p:sldId id="1815" r:id="rId6"/>
    <p:sldId id="1822" r:id="rId7"/>
    <p:sldId id="1821" r:id="rId8"/>
    <p:sldId id="1820" r:id="rId9"/>
    <p:sldId id="1819" r:id="rId10"/>
    <p:sldId id="1818" r:id="rId11"/>
    <p:sldId id="1817" r:id="rId12"/>
    <p:sldId id="596" r:id="rId13"/>
    <p:sldId id="512" r:id="rId14"/>
    <p:sldId id="500" r:id="rId15"/>
    <p:sldId id="511" r:id="rId16"/>
    <p:sldId id="502" r:id="rId17"/>
    <p:sldId id="504" r:id="rId18"/>
    <p:sldId id="505" r:id="rId19"/>
    <p:sldId id="506" r:id="rId20"/>
    <p:sldId id="272" r:id="rId21"/>
    <p:sldId id="266" r:id="rId22"/>
    <p:sldId id="1813" r:id="rId23"/>
    <p:sldId id="1814" r:id="rId2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90" d="100"/>
          <a:sy n="90" d="100"/>
        </p:scale>
        <p:origin x="4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10.07.2025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617F4-1C82-C932-3FFE-3744E70D7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981C56E8-E03B-FD1F-52F9-5556A82033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2F050FFC-D1B3-48C8-7073-B8ED592006A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702752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A96E2-9519-A205-B029-AC59DAA1A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A0FD9CF4-176F-7E74-5BEC-F7BAA86D08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8518CF05-D5A5-7C47-2F17-7326D5FC351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61444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15982-B2C4-2F8D-AF74-878708ABE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7324CCBF-8CDE-0E8B-BE38-20A6909F72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6C592076-CC70-5A35-C33D-441776DC800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980654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8E65F-7498-FBFA-5050-1D7361970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6E2B28F5-AC0C-71EE-E9D7-B43C3D3068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6A8415EA-21DB-F005-760B-C3F24B42253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904142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73FAB-A1C0-319F-C7F9-66736857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8223200E-3BC6-BFCE-D1B8-BA2D48BF6A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14E1044F-C60D-2346-B648-4F13A00B911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ru-RU" alt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48635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B912-C68C-FD8B-DA00-D11ACE041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B9D570B4-2044-767B-9512-85586F231A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3A4BF8D7-A8A2-152F-1F1F-71BB91D31D0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592631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259F5-6DB7-EFCA-B1D4-A87A23222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>
            <a:extLst>
              <a:ext uri="{FF2B5EF4-FFF2-40B4-BE49-F238E27FC236}">
                <a16:creationId xmlns:a16="http://schemas.microsoft.com/office/drawing/2014/main" id="{310A4EBF-74BB-F960-65D4-33A787FE1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щающий текст 2">
            <a:extLst>
              <a:ext uri="{FF2B5EF4-FFF2-40B4-BE49-F238E27FC236}">
                <a16:creationId xmlns:a16="http://schemas.microsoft.com/office/drawing/2014/main" id="{1FB224A0-F149-3E37-DE7C-419FE82FBCB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927540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0964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825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617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0152B-1A29-4273-8054-CEF8E1645B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493F6-7C27-4707-8795-3A9B1B40E4B4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6EFF4-26C8-405F-9655-8BDACF143CA2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FB25A-17A7-4BDF-B410-6B9CB590215C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3D268-2372-45E0-8F53-C55CE18A00CD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FD10E-1B6F-400B-80BC-9CE5A7673C72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09D28-EB2D-4429-A008-9C9A42AF4054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E1564-B52B-4440-B5BB-84AC99ED9B1B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373D6-B7E4-451A-A35D-AFC818FC74E2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9B65D-E271-461F-A7CA-0D35241010D2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A8EE2-7D71-4584-BE9A-66BAEA0A420B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725B9-21D9-4E59-A2D0-C7B2A97C3E9D}" type="slidenum">
              <a:rPr lang="ru-RU" altLang="ru-RU">
                <a:solidFill>
                  <a:srgbClr val="000000"/>
                </a:solidFill>
              </a:r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0C8B1-6B35-4E65-917E-BBEC70BB326F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54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D7C5-E116-4E9B-A406-FD2BA7DD1A21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2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6182-D2D7-41B5-996C-3EB20369C434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797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D921-AFA9-4848-89CA-F19BF734C68B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644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959C2-CFD6-48C8-90BB-A7313AFA1D24}" type="datetime1">
              <a:rPr lang="ru-RU" smtClean="0"/>
              <a:t>10.07.2025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4715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570B6-56D6-4084-ADD8-9DA632FFB3E8}" type="datetime1">
              <a:rPr lang="ru-RU" smtClean="0"/>
              <a:t>10.07.2025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98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7F02-ABD6-4A7D-A75E-895EBE99C2F3}" type="datetime1">
              <a:rPr lang="ru-RU" smtClean="0"/>
              <a:t>10.07.2025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80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75EF2-4AEC-44EE-B5D5-0576E9AA894E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81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9BC93-B4C1-4DA7-8304-2F983A35EA15}" type="datetime1">
              <a:rPr lang="ru-RU" smtClean="0"/>
              <a:t>10.07.2025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96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11A6-A6F9-41EA-8E74-44C41E2DD7CE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176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AC62-6A76-47DC-A5BE-94BA81ED3D0E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2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D4D053-DC58-0346-A471-6EB08CBEFF41}" type="datetimeFigureOut">
              <a:rPr lang="ru-RU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ECB50D-9AA3-844D-9B70-C0AF3857247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12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12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DD90C111-7E1F-4051-8A52-89BDAF08442F}" type="slidenum">
              <a:rPr lang="ru-RU" altLang="ru-RU" kern="1200" smtClean="0">
                <a:solidFill>
                  <a:srgbClr val="000000"/>
                </a:solidFill>
              </a:rPr>
              <a:t>‹#›</a:t>
            </a:fld>
            <a:endParaRPr lang="ru-RU" altLang="ru-RU" kern="12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0D9D5C-5FDA-4102-A8CB-6EAE8A062923}" type="datetime1">
              <a:rPr lang="ru-RU" smtClean="0"/>
              <a:t>10.07.2025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09F14-4459-AC43-8B4C-D5C8108096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6.png"/><Relationship Id="rId5" Type="http://schemas.openxmlformats.org/officeDocument/2006/relationships/image" Target="../media/image1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jpg"/><Relationship Id="rId5" Type="http://schemas.openxmlformats.org/officeDocument/2006/relationships/image" Target="../media/image69.png"/><Relationship Id="rId10" Type="http://schemas.openxmlformats.org/officeDocument/2006/relationships/image" Target="../media/image1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9.png"/><Relationship Id="rId18" Type="http://schemas.microsoft.com/office/2007/relationships/hdphoto" Target="../media/hdphoto7.wdp"/><Relationship Id="rId26" Type="http://schemas.microsoft.com/office/2007/relationships/hdphoto" Target="../media/hdphoto11.wdp"/><Relationship Id="rId3" Type="http://schemas.openxmlformats.org/officeDocument/2006/relationships/notesSlide" Target="../notesSlides/notesSlide11.xml"/><Relationship Id="rId21" Type="http://schemas.openxmlformats.org/officeDocument/2006/relationships/image" Target="../media/image83.png"/><Relationship Id="rId7" Type="http://schemas.openxmlformats.org/officeDocument/2006/relationships/image" Target="../media/image76.png"/><Relationship Id="rId12" Type="http://schemas.microsoft.com/office/2007/relationships/hdphoto" Target="../media/hdphoto4.wdp"/><Relationship Id="rId17" Type="http://schemas.openxmlformats.org/officeDocument/2006/relationships/image" Target="../media/image81.png"/><Relationship Id="rId25" Type="http://schemas.openxmlformats.org/officeDocument/2006/relationships/image" Target="../media/image85.png"/><Relationship Id="rId2" Type="http://schemas.openxmlformats.org/officeDocument/2006/relationships/slideLayout" Target="../slideLayouts/slideLayout24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themeOverride" Target="../theme/themeOverride1.xml"/><Relationship Id="rId6" Type="http://schemas.microsoft.com/office/2007/relationships/hdphoto" Target="../media/hdphoto1.wdp"/><Relationship Id="rId11" Type="http://schemas.openxmlformats.org/officeDocument/2006/relationships/image" Target="../media/image78.png"/><Relationship Id="rId24" Type="http://schemas.microsoft.com/office/2007/relationships/hdphoto" Target="../media/hdphoto10.wdp"/><Relationship Id="rId5" Type="http://schemas.openxmlformats.org/officeDocument/2006/relationships/image" Target="../media/image75.png"/><Relationship Id="rId15" Type="http://schemas.openxmlformats.org/officeDocument/2006/relationships/image" Target="../media/image80.png"/><Relationship Id="rId23" Type="http://schemas.openxmlformats.org/officeDocument/2006/relationships/image" Target="../media/image84.png"/><Relationship Id="rId10" Type="http://schemas.microsoft.com/office/2007/relationships/hdphoto" Target="../media/hdphoto3.wdp"/><Relationship Id="rId19" Type="http://schemas.openxmlformats.org/officeDocument/2006/relationships/image" Target="../media/image82.png"/><Relationship Id="rId4" Type="http://schemas.openxmlformats.org/officeDocument/2006/relationships/image" Target="../media/image74.png"/><Relationship Id="rId9" Type="http://schemas.openxmlformats.org/officeDocument/2006/relationships/image" Target="../media/image77.png"/><Relationship Id="rId14" Type="http://schemas.microsoft.com/office/2007/relationships/hdphoto" Target="../media/hdphoto5.wdp"/><Relationship Id="rId22" Type="http://schemas.microsoft.com/office/2007/relationships/hdphoto" Target="../media/hdphoto9.wdp"/><Relationship Id="rId27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8335" y="1737567"/>
            <a:ext cx="11415329" cy="769441"/>
          </a:xfrm>
          <a:prstGeom prst="rect">
            <a:avLst/>
          </a:prstGeom>
          <a:ln w="0"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Тема: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20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«Строительство ездового полотна  мостовых сооружений </a:t>
            </a:r>
          </a:p>
          <a:p>
            <a:pPr algn="ctr">
              <a:defRPr/>
            </a:pPr>
            <a:r>
              <a:rPr lang="ru-RU" sz="20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с применением  фибробетона» 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05810" y="5095805"/>
            <a:ext cx="8318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Докладчик: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Валиев Шерали Назаралиевич,</a:t>
            </a:r>
          </a:p>
          <a:p>
            <a:pPr defTabSz="568325"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Заведующий кафедрой «Мосты, тоннели и СК» МАДИ, профессор, </a:t>
            </a:r>
          </a:p>
          <a:p>
            <a:pPr defTabSz="568325"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/>
                <a:cs typeface="Times New Roman" panose="02020603050405020304"/>
              </a:rPr>
              <a:t>генеральный директор ООО «МИП «НИЦ Мостов и Сооружений» МАДИ</a:t>
            </a:r>
            <a:endParaRPr lang="ru-RU" sz="1050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300789" y="6374381"/>
            <a:ext cx="2330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srgbClr val="002060"/>
                </a:solidFill>
                <a:latin typeface="Arial" panose="020B0604020202020204"/>
                <a:cs typeface="Arial" panose="020B0604020202020204"/>
              </a:rPr>
              <a:t>Sh.Valiev@madi.ru</a:t>
            </a:r>
            <a:endParaRPr lang="ru-RU" sz="1600" b="1" i="1" dirty="0">
              <a:solidFill>
                <a:srgbClr val="00206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9744058" y="6358992"/>
            <a:ext cx="23301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rgbClr val="002060"/>
                </a:solidFill>
                <a:latin typeface="Arial" panose="020B0604020202020204"/>
                <a:cs typeface="Arial" panose="020B0604020202020204"/>
              </a:rPr>
              <a:t>Тел.: 8(985)233-99-19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778567" y="6358992"/>
            <a:ext cx="2817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Arial" panose="020B0604020202020204"/>
                <a:cs typeface="Arial" panose="020B0604020202020204"/>
              </a:rPr>
              <a:t>Москва, 2025 г. 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>
            <a:off x="300789" y="6358992"/>
            <a:ext cx="11670632" cy="0"/>
          </a:xfrm>
          <a:prstGeom prst="line">
            <a:avLst/>
          </a:prstGeom>
          <a:ln w="476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3309521" y="114625"/>
            <a:ext cx="473027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Международная научно-практическая конференция «Строительство дорог с применением цементобетона и минеральных вяжущих»</a:t>
            </a:r>
            <a:endParaRPr lang="en-US" alt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июля </a:t>
            </a:r>
            <a:r>
              <a:rPr lang="en-US" altLang="ru-RU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ru-RU" altLang="ru-RU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en-US" altLang="ru-RU" sz="1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D06050-BE99-0CF4-F2F9-F9135EEE5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760" r="1934" b="9921"/>
          <a:stretch>
            <a:fillRect/>
          </a:stretch>
        </p:blipFill>
        <p:spPr>
          <a:xfrm>
            <a:off x="11016159" y="-9662"/>
            <a:ext cx="1175841" cy="108303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CD9284-7DC2-5F8E-198C-5AFBFE99E1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519" b="9921"/>
          <a:stretch>
            <a:fillRect/>
          </a:stretch>
        </p:blipFill>
        <p:spPr bwMode="auto">
          <a:xfrm>
            <a:off x="8260980" y="4438"/>
            <a:ext cx="2648155" cy="10830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C54D9B-E7FC-25E8-863C-8B7654DD1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1556" y="3001814"/>
            <a:ext cx="2340000" cy="1698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6" name="Picture 2" descr="В Калининградской области используют технологичный бетон - РИА Новости,  08.08.2020">
            <a:extLst>
              <a:ext uri="{FF2B5EF4-FFF2-40B4-BE49-F238E27FC236}">
                <a16:creationId xmlns:a16="http://schemas.microsoft.com/office/drawing/2014/main" id="{1333436C-138B-4035-2A41-328CE2835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38" y="2816088"/>
            <a:ext cx="2100778" cy="2100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F97F95-ACD0-63A7-F05F-EE54F9CBE80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44804" y="2850424"/>
            <a:ext cx="3810694" cy="1976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997143-1C4D-616D-1BD3-731DDB4EA8C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7449" y="2863126"/>
            <a:ext cx="2980886" cy="2053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976849-B3ED-09F1-D5A6-C7C43757E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751BA4EB-C78B-5695-11D9-037135311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8334" y="40141"/>
            <a:ext cx="885394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ОСНОВНЫЕ</a:t>
            </a:r>
            <a:r>
              <a:rPr lang="ru-RU" altLang="ru-RU" sz="1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ТРЕБОВАНИЯ К ЕЗДОВОМУ ПОЛОТНУ 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МОСТОВЫХ СООРУЖЕНИЙ</a:t>
            </a: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id="{B642A555-51F2-E22B-8AEB-29C9CC6B5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709" y="881340"/>
            <a:ext cx="682703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достаточное сопротивление износу; 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износостойкость к воздействию нефтепродуктов, воды и </a:t>
            </a:r>
          </a:p>
          <a:p>
            <a:pPr marL="285750" lvl="0" indent="-285750">
              <a:spcBef>
                <a:spcPct val="0"/>
              </a:spcBef>
              <a:buNone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минеральных солей; 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слабую восприимчивость к воздействию погодных условий; 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деформироваться, сохраняя структуру;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сопротивлени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1600" b="1" dirty="0">
                <a:solidFill>
                  <a:srgbClr val="2561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скольжению;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иметь необходимую жесткость, ровность и устойчивость к старению;</a:t>
            </a:r>
          </a:p>
          <a:p>
            <a:pPr marL="285750" lvl="0" indent="-285750">
              <a:spcBef>
                <a:spcPct val="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 защищать и изолировать нижележащие конструкции.</a:t>
            </a:r>
            <a:endParaRPr lang="ru-RU" altLang="ru-RU" sz="1600" dirty="0"/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13D9101B-9450-E11E-1B49-84323C690A78}"/>
              </a:ext>
            </a:extLst>
          </p:cNvPr>
          <p:cNvSpPr/>
          <p:nvPr/>
        </p:nvSpPr>
        <p:spPr>
          <a:xfrm>
            <a:off x="462708" y="3138312"/>
            <a:ext cx="11336357" cy="181588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>
              <a:spcBef>
                <a:spcPct val="0"/>
              </a:spcBef>
              <a:buNone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Преобладающие на сегодняшний день мостовые сооружения с асфальтобетонным покрытием, к сожалению, вызывают очень много вопросов. Традиционные материалы и технические решения по устройству ездового полотна не полностью удовлетворяют технико-эксплуатационным требованиям. Поэтому необходимо </a:t>
            </a:r>
            <a:r>
              <a:rPr lang="ru-RU" alt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совершенствование конструкций, материалов и технологий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применяемых при устройстве одежды ездового полотна на мостовых сооружениях. В настоящее время в профессиональном сообществе довольно часто обсуждается вопрос использования </a:t>
            </a:r>
            <a:r>
              <a:rPr lang="ru-RU" alt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цементобетона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устройства дорожной одежды на мостовых сооружениях. Исследования в этом направлении проводятся в т.ч. в МАДИ.</a:t>
            </a: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5" name="Picture 186">
            <a:extLst>
              <a:ext uri="{FF2B5EF4-FFF2-40B4-BE49-F238E27FC236}">
                <a16:creationId xmlns:a16="http://schemas.microsoft.com/office/drawing/2014/main" id="{1114A640-F821-7F10-47FC-3B397A3669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63692" y="4984166"/>
            <a:ext cx="2256731" cy="14745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Рисунок 8">
            <a:extLst>
              <a:ext uri="{FF2B5EF4-FFF2-40B4-BE49-F238E27FC236}">
                <a16:creationId xmlns:a16="http://schemas.microsoft.com/office/drawing/2014/main" id="{81F5061C-162B-9507-5B26-BE87353B4A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072" b="31209"/>
          <a:stretch>
            <a:fillRect/>
          </a:stretch>
        </p:blipFill>
        <p:spPr>
          <a:xfrm>
            <a:off x="3365033" y="4984165"/>
            <a:ext cx="2256731" cy="14745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3CABA383-6B8F-1ADC-DEC1-EF313440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74" y="4920367"/>
            <a:ext cx="2523337" cy="15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B4E4EC-78C1-88D8-3D14-465FE4CDC3E6}"/>
              </a:ext>
            </a:extLst>
          </p:cNvPr>
          <p:cNvSpPr txBox="1"/>
          <p:nvPr/>
        </p:nvSpPr>
        <p:spPr bwMode="auto">
          <a:xfrm>
            <a:off x="11658601" y="6488668"/>
            <a:ext cx="549137" cy="46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</a:lstStyle>
          <a:p>
            <a:fld id="{238C2EBA-1BA5-46E7-9815-92F6AE3A6F87}" type="slidenum">
              <a:rPr lang="ru-RU"/>
              <a:pPr/>
              <a:t>2</a:t>
            </a:fld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FA4A971-E482-0773-D95B-434824619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321" y="4920367"/>
            <a:ext cx="2367247" cy="15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03745A-5724-2E8D-E17D-324589F3D53F}"/>
              </a:ext>
            </a:extLst>
          </p:cNvPr>
          <p:cNvSpPr txBox="1"/>
          <p:nvPr/>
        </p:nvSpPr>
        <p:spPr>
          <a:xfrm>
            <a:off x="2303684" y="6448527"/>
            <a:ext cx="1747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922351-4C56-FD15-E254-C32D71FAED98}"/>
              </a:ext>
            </a:extLst>
          </p:cNvPr>
          <p:cNvSpPr txBox="1"/>
          <p:nvPr/>
        </p:nvSpPr>
        <p:spPr bwMode="auto">
          <a:xfrm>
            <a:off x="7881422" y="6500231"/>
            <a:ext cx="1747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цементобетон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CE43DCA-2FDE-6482-DC7A-8FCEDDF6127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838F2E-560C-E879-BEF7-AA66ACB63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8112D5-AEC0-7E0C-F042-A85561F7CACA}"/>
              </a:ext>
            </a:extLst>
          </p:cNvPr>
          <p:cNvSpPr/>
          <p:nvPr/>
        </p:nvSpPr>
        <p:spPr>
          <a:xfrm>
            <a:off x="3776758" y="75941"/>
            <a:ext cx="811044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ОСНОВНЫЕ</a:t>
            </a:r>
            <a:r>
              <a:rPr b="1" kern="1200" dirty="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МАТЕРИАЛЫ, ПРИМЕНЯЕМЫЕ В КАЧЕСТВЕ 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ПОКРЫТИЯ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ЕЗДОВОГО ПОЛОТНА М</a:t>
            </a:r>
            <a:r>
              <a:rPr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ОСТОВЫХ СООРУЖЕНИЙ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C813CB-DFBC-8F30-B084-96DBE5AE448F}"/>
              </a:ext>
            </a:extLst>
          </p:cNvPr>
          <p:cNvSpPr/>
          <p:nvPr/>
        </p:nvSpPr>
        <p:spPr>
          <a:xfrm>
            <a:off x="2263641" y="890549"/>
            <a:ext cx="84423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38455" algn="just">
              <a:buNone/>
            </a:pPr>
            <a:r>
              <a:rPr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 дорожной одежды на мостовых сооружениях применяют:</a:t>
            </a:r>
          </a:p>
          <a:p>
            <a:pPr indent="338455">
              <a:buNone/>
            </a:pPr>
            <a:endParaRPr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E36A2645-E04A-31CF-2094-3311393B60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9143"/>
          <a:stretch>
            <a:fillRect/>
          </a:stretch>
        </p:blipFill>
        <p:spPr>
          <a:xfrm>
            <a:off x="4510865" y="1512980"/>
            <a:ext cx="3443313" cy="828692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9" name="Прямоугольник 3">
            <a:extLst>
              <a:ext uri="{FF2B5EF4-FFF2-40B4-BE49-F238E27FC236}">
                <a16:creationId xmlns:a16="http://schemas.microsoft.com/office/drawing/2014/main" id="{44BBFB66-AA9D-7381-B36A-ADD7FA7E537A}"/>
              </a:ext>
            </a:extLst>
          </p:cNvPr>
          <p:cNvSpPr/>
          <p:nvPr/>
        </p:nvSpPr>
        <p:spPr>
          <a:xfrm>
            <a:off x="692053" y="1740630"/>
            <a:ext cx="3167855" cy="36933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Литой асфальтобетон с ПБВ</a:t>
            </a: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13569FC-705B-EFA1-EF18-A01428C32405}"/>
              </a:ext>
            </a:extLst>
          </p:cNvPr>
          <p:cNvCxnSpPr>
            <a:cxnSpLocks/>
          </p:cNvCxnSpPr>
          <p:nvPr/>
        </p:nvCxnSpPr>
        <p:spPr>
          <a:xfrm>
            <a:off x="3859908" y="1916269"/>
            <a:ext cx="650957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8">
            <a:extLst>
              <a:ext uri="{FF2B5EF4-FFF2-40B4-BE49-F238E27FC236}">
                <a16:creationId xmlns:a16="http://schemas.microsoft.com/office/drawing/2014/main" id="{2989A4E4-7E55-BAAB-FBCB-CE0335508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4507" y="3039181"/>
            <a:ext cx="3556000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2" descr="https://kaliningrad.er.ru/media/news/August2022/pP8a1LQmEqjAUXKjqZ5Q.jpg">
            <a:extLst>
              <a:ext uri="{FF2B5EF4-FFF2-40B4-BE49-F238E27FC236}">
                <a16:creationId xmlns:a16="http://schemas.microsoft.com/office/drawing/2014/main" id="{C910ECA7-CCA3-E4C4-987D-FC2244B8F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0085" y="1740630"/>
            <a:ext cx="2309800" cy="1538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307F87E-EB53-31D2-36BE-B565B30448EA}"/>
              </a:ext>
            </a:extLst>
          </p:cNvPr>
          <p:cNvSpPr/>
          <p:nvPr/>
        </p:nvSpPr>
        <p:spPr>
          <a:xfrm>
            <a:off x="4733963" y="2494682"/>
            <a:ext cx="4243469" cy="36933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Уплотняемый асфальтобетон с ПБВ; </a:t>
            </a:r>
            <a:endParaRPr lang="ru-RU" altLang="ru-RU" sz="18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C92A922-A3A3-1F5C-99AD-69ECD31EE86E}"/>
              </a:ext>
            </a:extLst>
          </p:cNvPr>
          <p:cNvSpPr/>
          <p:nvPr/>
        </p:nvSpPr>
        <p:spPr>
          <a:xfrm>
            <a:off x="521257" y="3101544"/>
            <a:ext cx="2647950" cy="647700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щебеночно-мастичный 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асфальтобетон (ЩМА)</a:t>
            </a: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352952D-F1F2-C51D-53F4-77AEC95F64FB}"/>
              </a:ext>
            </a:extLst>
          </p:cNvPr>
          <p:cNvCxnSpPr>
            <a:cxnSpLocks/>
          </p:cNvCxnSpPr>
          <p:nvPr/>
        </p:nvCxnSpPr>
        <p:spPr>
          <a:xfrm>
            <a:off x="8977432" y="2679348"/>
            <a:ext cx="67468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82FDE76-1754-F600-2F11-D80C0EE2DCCE}"/>
              </a:ext>
            </a:extLst>
          </p:cNvPr>
          <p:cNvCxnSpPr/>
          <p:nvPr/>
        </p:nvCxnSpPr>
        <p:spPr>
          <a:xfrm>
            <a:off x="3169207" y="3425394"/>
            <a:ext cx="4953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4" descr="https://avatars.mds.yandex.net/i?id=df5273648e0d46d9fd8a1629aa3671d17ffede8d-11376477-images-thumbs&amp;n=13">
            <a:extLst>
              <a:ext uri="{FF2B5EF4-FFF2-40B4-BE49-F238E27FC236}">
                <a16:creationId xmlns:a16="http://schemas.microsoft.com/office/drawing/2014/main" id="{77919359-6D2D-D68D-74B8-D0066DD408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6604" t="44907"/>
          <a:stretch>
            <a:fillRect/>
          </a:stretch>
        </p:blipFill>
        <p:spPr>
          <a:xfrm>
            <a:off x="6177520" y="5687002"/>
            <a:ext cx="3111500" cy="102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16" descr="https://pro-un.ru/files/Image/matacryl/MAT12Q_Astana_Ak_Bulak_june_2007_ready_30%20copy.jpg">
            <a:extLst>
              <a:ext uri="{FF2B5EF4-FFF2-40B4-BE49-F238E27FC236}">
                <a16:creationId xmlns:a16="http://schemas.microsoft.com/office/drawing/2014/main" id="{C5BC8E92-186F-63B9-DB2F-762CC82445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7746" b="25929"/>
          <a:stretch>
            <a:fillRect/>
          </a:stretch>
        </p:blipFill>
        <p:spPr>
          <a:xfrm>
            <a:off x="9865320" y="3451710"/>
            <a:ext cx="1805423" cy="152476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Прямоугольник 9">
            <a:extLst>
              <a:ext uri="{FF2B5EF4-FFF2-40B4-BE49-F238E27FC236}">
                <a16:creationId xmlns:a16="http://schemas.microsoft.com/office/drawing/2014/main" id="{331AB930-0D03-B3EC-8026-BEF1F4C6EC25}"/>
              </a:ext>
            </a:extLst>
          </p:cNvPr>
          <p:cNvSpPr/>
          <p:nvPr/>
        </p:nvSpPr>
        <p:spPr>
          <a:xfrm>
            <a:off x="2896649" y="6099770"/>
            <a:ext cx="2669702" cy="369332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высокоплотный бетон</a:t>
            </a:r>
            <a:endParaRPr lang="ru-RU" altLang="ru-RU" sz="1800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10">
            <a:extLst>
              <a:ext uri="{FF2B5EF4-FFF2-40B4-BE49-F238E27FC236}">
                <a16:creationId xmlns:a16="http://schemas.microsoft.com/office/drawing/2014/main" id="{2B0E2685-D601-22F0-F99C-9F5C4478C26A}"/>
              </a:ext>
            </a:extLst>
          </p:cNvPr>
          <p:cNvSpPr/>
          <p:nvPr/>
        </p:nvSpPr>
        <p:spPr>
          <a:xfrm>
            <a:off x="4781628" y="4100805"/>
            <a:ext cx="4148138" cy="369888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тонкослойное полимерное покрытие</a:t>
            </a:r>
            <a:endParaRPr lang="ru-RU" altLang="ru-RU" sz="1800" dirty="0"/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C927338A-E9A7-86AD-A5F1-375349F6AC81}"/>
              </a:ext>
            </a:extLst>
          </p:cNvPr>
          <p:cNvCxnSpPr/>
          <p:nvPr/>
        </p:nvCxnSpPr>
        <p:spPr>
          <a:xfrm>
            <a:off x="5572682" y="6302952"/>
            <a:ext cx="6048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30">
            <a:extLst>
              <a:ext uri="{FF2B5EF4-FFF2-40B4-BE49-F238E27FC236}">
                <a16:creationId xmlns:a16="http://schemas.microsoft.com/office/drawing/2014/main" id="{C8362FBA-E8AD-A458-59DD-1698388107F0}"/>
              </a:ext>
            </a:extLst>
          </p:cNvPr>
          <p:cNvSpPr/>
          <p:nvPr/>
        </p:nvSpPr>
        <p:spPr>
          <a:xfrm>
            <a:off x="9857345" y="6109277"/>
            <a:ext cx="1908175" cy="369887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полимербетон</a:t>
            </a:r>
            <a:endParaRPr lang="ru-RU" altLang="ru-RU" sz="1800" dirty="0">
              <a:solidFill>
                <a:srgbClr val="002060"/>
              </a:solidFill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B09858F-37A7-91CF-3BD0-D969AF9FD5C0}"/>
              </a:ext>
            </a:extLst>
          </p:cNvPr>
          <p:cNvCxnSpPr/>
          <p:nvPr/>
        </p:nvCxnSpPr>
        <p:spPr>
          <a:xfrm flipH="1">
            <a:off x="9273145" y="6295014"/>
            <a:ext cx="5842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216EE0F-4D30-0263-7C79-7865436A2349}"/>
              </a:ext>
            </a:extLst>
          </p:cNvPr>
          <p:cNvCxnSpPr>
            <a:cxnSpLocks/>
            <a:stCxn id="23" idx="3"/>
          </p:cNvCxnSpPr>
          <p:nvPr/>
        </p:nvCxnSpPr>
        <p:spPr bwMode="auto">
          <a:xfrm>
            <a:off x="8929766" y="4285749"/>
            <a:ext cx="935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6">
            <a:extLst>
              <a:ext uri="{FF2B5EF4-FFF2-40B4-BE49-F238E27FC236}">
                <a16:creationId xmlns:a16="http://schemas.microsoft.com/office/drawing/2014/main" id="{6338CAFB-006B-6605-152F-349C3FB23E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4526" y="4592666"/>
            <a:ext cx="1901825" cy="1154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Прямоугольник 16">
            <a:extLst>
              <a:ext uri="{FF2B5EF4-FFF2-40B4-BE49-F238E27FC236}">
                <a16:creationId xmlns:a16="http://schemas.microsoft.com/office/drawing/2014/main" id="{0D8DC537-D015-08CC-199C-86E8C7F67B4B}"/>
              </a:ext>
            </a:extLst>
          </p:cNvPr>
          <p:cNvSpPr/>
          <p:nvPr/>
        </p:nvSpPr>
        <p:spPr>
          <a:xfrm>
            <a:off x="249794" y="4873725"/>
            <a:ext cx="2919413" cy="369887"/>
          </a:xfrm>
          <a:prstGeom prst="rect">
            <a:avLst/>
          </a:prstGeom>
          <a:solidFill>
            <a:srgbClr val="FFC000">
              <a:alpha val="30196"/>
            </a:srgbClr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ru-RU" alt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сталефибробетон</a:t>
            </a: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2C9A7E7-1056-B132-6F2D-004300E58EFC}"/>
              </a:ext>
            </a:extLst>
          </p:cNvPr>
          <p:cNvCxnSpPr/>
          <p:nvPr/>
        </p:nvCxnSpPr>
        <p:spPr>
          <a:xfrm>
            <a:off x="3169207" y="5040412"/>
            <a:ext cx="49688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456DD19-992C-91C1-8D54-E55DD259538C}"/>
              </a:ext>
            </a:extLst>
          </p:cNvPr>
          <p:cNvSpPr txBox="1"/>
          <p:nvPr/>
        </p:nvSpPr>
        <p:spPr bwMode="auto">
          <a:xfrm>
            <a:off x="11665316" y="6377493"/>
            <a:ext cx="549137" cy="46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1pPr>
          </a:lstStyle>
          <a:p>
            <a:fld id="{238C2EBA-1BA5-46E7-9815-92F6AE3A6F87}" type="slidenum">
              <a:rPr lang="ru-RU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89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4D6BE98-B0C7-5F95-48ED-67A7C65B9F4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B5E64F-966E-1BFF-13B3-120AAB448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Rectangle 783">
            <a:extLst>
              <a:ext uri="{FF2B5EF4-FFF2-40B4-BE49-F238E27FC236}">
                <a16:creationId xmlns:a16="http://schemas.microsoft.com/office/drawing/2014/main" id="{E5E0B61D-59BB-3160-70E1-0164AE237721}"/>
              </a:ext>
            </a:extLst>
          </p:cNvPr>
          <p:cNvSpPr/>
          <p:nvPr/>
        </p:nvSpPr>
        <p:spPr>
          <a:xfrm>
            <a:off x="3620495" y="203818"/>
            <a:ext cx="80764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ТРЕБОВАНИЯ К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ПОКРЫТИ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Ю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ЕЗДОВОГО ПОЛОТНА ИЗ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ФИБРОБЕТОНА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Н</a:t>
            </a:r>
            <a:r>
              <a:rPr kumimoji="0" lang="en-US" sz="2000" b="1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А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 МО</a:t>
            </a:r>
            <a:r>
              <a:rPr kumimoji="0" lang="en-US" sz="2000" b="1" i="0" u="none" strike="noStrike" kern="0" cap="none" spc="-48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С</a:t>
            </a:r>
            <a:r>
              <a:rPr kumimoji="0" lang="en-US" sz="2000" b="1" i="0" u="none" strike="noStrike" kern="0" cap="none" spc="-41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2000" b="1" i="0" u="none" strike="noStrike" kern="0" cap="none" spc="-48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В</a:t>
            </a:r>
            <a:r>
              <a:rPr kumimoji="0" lang="ru-RU" sz="2000" b="1" i="0" u="none" strike="noStrike" kern="0" cap="none" spc="-48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ЫХ СООРУЖЕНИЯХ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-BoldMT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382340-2BEB-DEF2-9A58-6D99AE956987}"/>
              </a:ext>
            </a:extLst>
          </p:cNvPr>
          <p:cNvSpPr/>
          <p:nvPr/>
        </p:nvSpPr>
        <p:spPr>
          <a:xfrm>
            <a:off x="451468" y="2328430"/>
            <a:ext cx="11213837" cy="1028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Фибробетон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для покрытия ездового 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полотна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мостовых сооружений - это сложно-композитная смесь, обладающая повышенной 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устойчивостью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к интенсивным нагрузкам, отличными гидроизоляционными показателями, устойчивая к сжатию и растяжению, и выдерживающая долгий срок эксплуатации.</a:t>
            </a:r>
          </a:p>
        </p:txBody>
      </p:sp>
      <p:sp>
        <p:nvSpPr>
          <p:cNvPr id="6" name="Rectangle 784">
            <a:extLst>
              <a:ext uri="{FF2B5EF4-FFF2-40B4-BE49-F238E27FC236}">
                <a16:creationId xmlns:a16="http://schemas.microsoft.com/office/drawing/2014/main" id="{9905BB7F-A822-02A1-730C-01A66A441903}"/>
              </a:ext>
            </a:extLst>
          </p:cNvPr>
          <p:cNvSpPr/>
          <p:nvPr/>
        </p:nvSpPr>
        <p:spPr>
          <a:xfrm>
            <a:off x="558284" y="854538"/>
            <a:ext cx="2616200" cy="2778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1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</a:t>
            </a:r>
            <a:r>
              <a:rPr kumimoji="0" lang="en-US" sz="1800" b="0" i="1" u="sng" strike="noStrike" kern="0" cap="none" spc="45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.</a:t>
            </a:r>
            <a:r>
              <a:rPr kumimoji="0" lang="en-US" sz="1800" b="0" i="1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5.66</a:t>
            </a:r>
            <a:r>
              <a:rPr kumimoji="0" lang="ru-RU" sz="1800" b="0" i="1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, СП 35.13330.2011 </a:t>
            </a:r>
            <a:endParaRPr kumimoji="0" lang="en-US" sz="1800" b="0" i="1" u="sng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" name="Rectangle 785">
            <a:extLst>
              <a:ext uri="{FF2B5EF4-FFF2-40B4-BE49-F238E27FC236}">
                <a16:creationId xmlns:a16="http://schemas.microsoft.com/office/drawing/2014/main" id="{47E99482-71C5-40F9-CDF2-DFCE784FEF2C}"/>
              </a:ext>
            </a:extLst>
          </p:cNvPr>
          <p:cNvSpPr/>
          <p:nvPr/>
        </p:nvSpPr>
        <p:spPr>
          <a:xfrm>
            <a:off x="526694" y="1183585"/>
            <a:ext cx="11138611" cy="9357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</a:t>
            </a:r>
            <a:r>
              <a:rPr kumimoji="0" lang="en-US" b="1" i="0" u="none" strike="noStrike" kern="0" cap="none" spc="5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применени</a:t>
            </a:r>
            <a:r>
              <a:rPr kumimoji="0" lang="en-US" b="1" i="0" u="none" strike="noStrike" kern="0" cap="none" spc="49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цемен</a:t>
            </a:r>
            <a:r>
              <a:rPr kumimoji="0" lang="en-US" b="1" i="0" u="none" strike="noStrike" kern="0" cap="none" spc="-3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-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</a:t>
            </a:r>
            <a:r>
              <a:rPr kumimoji="0" lang="en-US" b="1" i="0" u="none" strike="noStrike" kern="0" cap="none" spc="50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дл</a:t>
            </a:r>
            <a:r>
              <a:rPr kumimoji="0" lang="en-US" b="1" i="0" u="none" strike="noStrike" kern="0" cap="none" spc="50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покрыти</a:t>
            </a:r>
            <a:r>
              <a:rPr kumimoji="0" lang="en-US" b="1" i="0" u="none" strike="noStrike" kern="0" cap="none" spc="49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прое</a:t>
            </a:r>
            <a:r>
              <a:rPr kumimoji="0" lang="en-US" b="1" i="0" u="none" strike="noStrike" kern="0" cap="none" spc="-2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з</a:t>
            </a:r>
            <a:r>
              <a:rPr kumimoji="0" lang="en-US" b="1" i="0" u="none" strike="noStrike" kern="0" cap="none" spc="-4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5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й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част</a:t>
            </a:r>
            <a:r>
              <a:rPr kumimoji="0" lang="en-US" b="1" i="0" u="none" strike="noStrike" kern="0" cap="none" spc="5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-4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г</a:t>
            </a:r>
            <a:r>
              <a:rPr kumimoji="0" lang="en-US" b="1" i="0" u="none" strike="noStrike" kern="0" cap="none" spc="50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-3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лщину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прини</a:t>
            </a:r>
            <a:r>
              <a:rPr kumimoji="0" lang="en-US" b="1" i="0" u="none" strike="noStrike" kern="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аю</a:t>
            </a:r>
            <a:r>
              <a:rPr kumimoji="0" lang="en-US" b="1" i="0" u="none" strike="noStrike" kern="0" cap="none" spc="48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b="1" i="0" u="none" strike="noStrike" kern="0" cap="none" spc="49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мене</a:t>
            </a:r>
            <a:r>
              <a:rPr kumimoji="0" lang="en-US" b="1" i="0" u="none" strike="noStrike" kern="0" cap="none" spc="48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12</a:t>
            </a:r>
            <a:r>
              <a:rPr kumimoji="0" lang="en-US" b="1" i="0" u="none" strike="noStrike" kern="0" cap="none" spc="48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0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мм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Покрыти</a:t>
            </a:r>
            <a:r>
              <a:rPr kumimoji="0" lang="en-US" b="1" i="0" u="none" strike="noStrike" kern="0" cap="none" spc="49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  <a:r>
              <a:rPr kumimoji="0" lang="en-US" b="1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ы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</a:t>
            </a:r>
            <a:r>
              <a:rPr kumimoji="0" lang="en-US" b="1" i="0" u="none" strike="noStrike" kern="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лня</a:t>
            </a:r>
            <a:r>
              <a:rPr kumimoji="0" lang="en-US" b="1" i="0" u="none" strike="noStrike" kern="0" cap="none" spc="-2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ю</a:t>
            </a:r>
            <a:r>
              <a:rPr kumimoji="0" lang="en-US" b="1" i="0" u="none" strike="noStrike" kern="0" cap="none" spc="48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48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з</a:t>
            </a:r>
            <a:r>
              <a:rPr kumimoji="0" lang="en-US" b="1" i="0" u="none" strike="noStrike" kern="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-2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</a:t>
            </a:r>
            <a:r>
              <a:rPr kumimoji="0" lang="en-US" b="1" i="0" u="none" strike="noStrike" kern="0" cap="none" spc="48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b="1" i="0" u="none" strike="noStrike" kern="0" cap="none" spc="49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</a:t>
            </a:r>
            <a:r>
              <a:rPr kumimoji="0" lang="ru-RU" b="1" i="0" u="none" strike="noStrike" kern="0" cap="none" spc="49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В/Ц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&lt;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0,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42</a:t>
            </a:r>
            <a:r>
              <a:rPr kumimoji="0" lang="en-US" b="1" i="0" u="none" strike="noStrike" kern="0" cap="none" spc="5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,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класс</a:t>
            </a:r>
            <a:r>
              <a:rPr kumimoji="0" lang="en-US" b="1" i="0" u="none" strike="noStrike" kern="0" cap="none" spc="5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</a:t>
            </a:r>
            <a:r>
              <a:rPr kumimoji="0" lang="en-US" b="1" i="0" u="none" strike="noStrike" kern="0" cap="none" spc="5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</a:t>
            </a:r>
            <a:r>
              <a:rPr kumimoji="0" lang="en-US" b="1" i="0" u="none" strike="noStrike" kern="0" cap="none" spc="-4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чност</a:t>
            </a:r>
            <a:r>
              <a:rPr kumimoji="0" lang="en-US" b="1" i="0" u="none" strike="noStrike" kern="0" cap="none" spc="51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b="1" i="0" u="none" strike="noStrike" kern="0" cap="none" spc="5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</a:t>
            </a:r>
            <a:r>
              <a:rPr kumimoji="0" lang="en-US" b="1" i="0" u="none" strike="noStrike" kern="0" cap="none" spc="-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b="1" i="0" u="none" strike="noStrike" kern="0" cap="none" spc="-3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ти</a:t>
            </a:r>
            <a:r>
              <a:rPr kumimoji="0" lang="en-US" b="1" i="0" u="none" strike="noStrike" kern="0" cap="none" spc="5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b="1" i="0" u="none" strike="noStrike" kern="0" cap="none" spc="52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ни</a:t>
            </a:r>
            <a:r>
              <a:rPr kumimoji="0" lang="en-US" b="1" i="0" u="none" strike="noStrike" kern="0" cap="none" spc="-44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b="1" i="0" u="none" strike="noStrike" kern="0" cap="none" spc="5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30</a:t>
            </a:r>
            <a:r>
              <a:rPr kumimoji="0" lang="en-US" b="1" i="0" u="none" strike="noStrike" kern="0" cap="none" spc="52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,</a:t>
            </a:r>
            <a:r>
              <a:rPr kumimoji="0" lang="en-US" b="1" i="0" u="none" strike="noStrike" kern="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ар</a:t>
            </a:r>
            <a:r>
              <a:rPr kumimoji="0" lang="en-US" b="1" i="0" u="none" strike="noStrike" kern="0" cap="none" spc="-3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ой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 во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донепроницае</a:t>
            </a:r>
            <a:r>
              <a:rPr kumimoji="0" lang="en-US" b="1" i="0" u="none" strike="noStrike" kern="0" cap="none" spc="-2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ост</a:t>
            </a:r>
            <a:r>
              <a:rPr kumimoji="0" lang="en-US" b="1" i="0" u="none" strike="noStrike" kern="0" cap="none" spc="71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b="1" i="0" u="none" strike="noStrike" kern="0" cap="none" spc="71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ни</a:t>
            </a:r>
            <a:r>
              <a:rPr kumimoji="0" lang="en-US" b="1" i="0" u="none" strike="noStrike" kern="0" cap="none" spc="-43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b="1" i="0" u="none" strike="noStrike" kern="0" cap="none" spc="713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W</a:t>
            </a:r>
            <a:r>
              <a:rPr kumimoji="0" lang="en-US" b="1" i="0" u="none" strike="noStrike" kern="0" cap="none" spc="70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8</a:t>
            </a:r>
            <a:r>
              <a:rPr kumimoji="0" lang="en-US" b="1" i="0" u="none" strike="noStrike" kern="0" cap="none" spc="70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ар</a:t>
            </a:r>
            <a:r>
              <a:rPr kumimoji="0" lang="en-US" b="1" i="0" u="none" strike="noStrike" kern="0" cap="none" spc="-2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69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й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</a:t>
            </a:r>
            <a:r>
              <a:rPr kumimoji="0" lang="en-US" b="1" i="0" u="none" strike="noStrike" kern="0" cap="none" spc="70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b="1" i="0" u="none" strike="noStrike" kern="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орозос</a:t>
            </a:r>
            <a:r>
              <a:rPr kumimoji="0" lang="en-US" b="1" i="0" u="none" strike="noStrike" kern="0" cap="none" spc="-3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ой</a:t>
            </a:r>
            <a:r>
              <a:rPr kumimoji="0" lang="en-US" b="1" i="0" u="none" strike="noStrike" kern="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ост</a:t>
            </a:r>
            <a:r>
              <a:rPr kumimoji="0" lang="en-US" b="1" i="0" u="none" strike="noStrike" kern="0" cap="none" spc="7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F300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.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pic>
        <p:nvPicPr>
          <p:cNvPr id="9" name="Picture 778">
            <a:extLst>
              <a:ext uri="{FF2B5EF4-FFF2-40B4-BE49-F238E27FC236}">
                <a16:creationId xmlns:a16="http://schemas.microsoft.com/office/drawing/2014/main" id="{81651356-53B5-AFCD-A98D-A9D7AD1969E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65726" y="3560645"/>
            <a:ext cx="2814638" cy="194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779">
            <a:extLst>
              <a:ext uri="{FF2B5EF4-FFF2-40B4-BE49-F238E27FC236}">
                <a16:creationId xmlns:a16="http://schemas.microsoft.com/office/drawing/2014/main" id="{51199502-62AA-CCE0-1744-83C2EE24FDC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355068" y="3501469"/>
            <a:ext cx="2638425" cy="194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780">
            <a:extLst>
              <a:ext uri="{FF2B5EF4-FFF2-40B4-BE49-F238E27FC236}">
                <a16:creationId xmlns:a16="http://schemas.microsoft.com/office/drawing/2014/main" id="{625055FF-5F33-9F3C-FF7E-F3F31DAB8C3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929703" y="3484006"/>
            <a:ext cx="2638425" cy="197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Номер слайда 4">
            <a:extLst>
              <a:ext uri="{FF2B5EF4-FFF2-40B4-BE49-F238E27FC236}">
                <a16:creationId xmlns:a16="http://schemas.microsoft.com/office/drawing/2014/main" id="{1AE860EA-B13A-9A4F-93D1-3EAD98FC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777" y="6355358"/>
            <a:ext cx="78282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D4A148-11D8-6A05-C077-E40F1C4338A7}"/>
              </a:ext>
            </a:extLst>
          </p:cNvPr>
          <p:cNvSpPr txBox="1"/>
          <p:nvPr/>
        </p:nvSpPr>
        <p:spPr>
          <a:xfrm>
            <a:off x="336389" y="5745008"/>
            <a:ext cx="11328916" cy="102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Современные конструктивно-технологические решения покрытия ездового полотна на основе </a:t>
            </a:r>
            <a:r>
              <a:rPr lang="ru-RU" b="1" dirty="0">
                <a:solidFill>
                  <a:srgbClr val="C00000"/>
                </a:solidFill>
                <a:latin typeface="TimesNewRomanPS-BoldMT"/>
              </a:rPr>
              <a:t>фибробетона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 направлены на повышение </a:t>
            </a:r>
            <a:r>
              <a:rPr lang="ru-RU" b="1" i="1" dirty="0">
                <a:solidFill>
                  <a:srgbClr val="C00000"/>
                </a:solidFill>
                <a:latin typeface="TimesNewRomanPS-BoldMT"/>
              </a:rPr>
              <a:t>долговечности, прочности 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и</a:t>
            </a:r>
            <a:r>
              <a:rPr lang="ru-RU" b="1" i="1" dirty="0">
                <a:solidFill>
                  <a:srgbClr val="002060"/>
                </a:solidFill>
                <a:latin typeface="TimesNewRomanPS-BoldMT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NewRomanPS-BoldMT"/>
              </a:rPr>
              <a:t>устойчивости</a:t>
            </a:r>
            <a:r>
              <a:rPr lang="ru-RU" b="1" i="1" dirty="0">
                <a:solidFill>
                  <a:srgbClr val="002060"/>
                </a:solidFill>
                <a:latin typeface="TimesNewRomanPS-BoldMT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NewRomanPS-BoldMT"/>
              </a:rPr>
              <a:t>конструкции мостовых сооружений при снижении затрат на их строительство и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182669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5CE5358-C8B0-407B-8472-647414A7DCF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D89FF9-D083-847C-CDCB-BAD0FE7DF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Rectangle 839">
            <a:extLst>
              <a:ext uri="{FF2B5EF4-FFF2-40B4-BE49-F238E27FC236}">
                <a16:creationId xmlns:a16="http://schemas.microsoft.com/office/drawing/2014/main" id="{CA3E7CA6-9FA7-BB04-9A8A-A7884F0E6F44}"/>
              </a:ext>
            </a:extLst>
          </p:cNvPr>
          <p:cNvSpPr/>
          <p:nvPr/>
        </p:nvSpPr>
        <p:spPr>
          <a:xfrm>
            <a:off x="3494738" y="82236"/>
            <a:ext cx="761026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997190" algn="l"/>
              </a:tabLst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УСТРОЙСТВО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ПОКРЫТИЙ НА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ЕЗДОВОМ ПОЛОТНЕ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997190" algn="l"/>
              </a:tabLst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МОСТОВЫХ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 СООРУЖЕНИЯХ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-BoldMT"/>
              <a:ea typeface="+mn-ea"/>
              <a:cs typeface="+mn-cs"/>
            </a:endParaRPr>
          </a:p>
        </p:txBody>
      </p:sp>
      <p:pic>
        <p:nvPicPr>
          <p:cNvPr id="6" name="Picture 836">
            <a:extLst>
              <a:ext uri="{FF2B5EF4-FFF2-40B4-BE49-F238E27FC236}">
                <a16:creationId xmlns:a16="http://schemas.microsoft.com/office/drawing/2014/main" id="{7A6A040F-B484-E70D-8AB2-478F7B74D73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362147" y="960839"/>
            <a:ext cx="2334748" cy="298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C771C49C-6DA6-7E63-DF81-AEB274C59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603" y="854697"/>
            <a:ext cx="2214390" cy="3037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37">
            <a:extLst>
              <a:ext uri="{FF2B5EF4-FFF2-40B4-BE49-F238E27FC236}">
                <a16:creationId xmlns:a16="http://schemas.microsoft.com/office/drawing/2014/main" id="{E1A3EAEF-DC86-1097-AB6A-4CFE84881E9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578234" y="789410"/>
            <a:ext cx="4301613" cy="2780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0B450DBB-D8E3-DFA5-86B2-B1524C3FCF51}"/>
              </a:ext>
            </a:extLst>
          </p:cNvPr>
          <p:cNvSpPr txBox="1"/>
          <p:nvPr/>
        </p:nvSpPr>
        <p:spPr>
          <a:xfrm>
            <a:off x="189372" y="3892592"/>
            <a:ext cx="438886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 algn="just">
              <a:spcBef>
                <a:spcPct val="0"/>
              </a:spcBef>
              <a:buFontTx/>
              <a:buNone/>
            </a:pPr>
            <a:r>
              <a:rPr lang="ru-RU" altLang="ru-RU" sz="1100" b="1" kern="1200" dirty="0">
                <a:solidFill>
                  <a:srgbClr val="000000"/>
                </a:solidFill>
                <a:latin typeface="Arial"/>
              </a:rPr>
              <a:t>5.2.1. Дорожная одежда </a:t>
            </a:r>
            <a:r>
              <a:rPr lang="ru-RU" altLang="ru-RU" sz="1100" kern="1200" dirty="0">
                <a:solidFill>
                  <a:srgbClr val="000000"/>
                </a:solidFill>
                <a:latin typeface="Arial"/>
              </a:rPr>
              <a:t>на пролетных строениях с ж.б. плитой  может быть выполнена двух- или однослойной из </a:t>
            </a:r>
            <a:r>
              <a:rPr lang="ru-RU" altLang="ru-RU" sz="1100" b="1" kern="1200" dirty="0">
                <a:solidFill>
                  <a:srgbClr val="000000"/>
                </a:solidFill>
                <a:latin typeface="Arial"/>
              </a:rPr>
              <a:t>бетона особо низкой водонепроницаемости</a:t>
            </a:r>
            <a:r>
              <a:rPr lang="ru-RU" altLang="ru-RU" sz="1100" kern="1200" dirty="0">
                <a:solidFill>
                  <a:srgbClr val="000000"/>
                </a:solidFill>
                <a:latin typeface="Arial"/>
              </a:rPr>
              <a:t>, выполняющей гидроизолирующие функции и функции покрытия, при условии, что действующие растягивающие напряжения не превосходят </a:t>
            </a:r>
            <a:r>
              <a:rPr lang="ru-RU" altLang="ru-RU" sz="1100" b="1" kern="1200" dirty="0">
                <a:solidFill>
                  <a:srgbClr val="C00000"/>
                </a:solidFill>
                <a:latin typeface="Arial"/>
              </a:rPr>
              <a:t>расчетных сопротивлений бетона на растяжение. </a:t>
            </a:r>
          </a:p>
        </p:txBody>
      </p:sp>
      <p:pic>
        <p:nvPicPr>
          <p:cNvPr id="11" name="Рисунок 1">
            <a:extLst>
              <a:ext uri="{FF2B5EF4-FFF2-40B4-BE49-F238E27FC236}">
                <a16:creationId xmlns:a16="http://schemas.microsoft.com/office/drawing/2014/main" id="{36E731DE-5476-769D-CEC8-705190B32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371" y="5065874"/>
            <a:ext cx="4703019" cy="1511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838">
            <a:extLst>
              <a:ext uri="{FF2B5EF4-FFF2-40B4-BE49-F238E27FC236}">
                <a16:creationId xmlns:a16="http://schemas.microsoft.com/office/drawing/2014/main" id="{91530F13-D10B-16FB-229E-6B01C22FA7CF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4892390" y="3692051"/>
            <a:ext cx="4287837" cy="1570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Рисунок 3">
            <a:extLst>
              <a:ext uri="{FF2B5EF4-FFF2-40B4-BE49-F238E27FC236}">
                <a16:creationId xmlns:a16="http://schemas.microsoft.com/office/drawing/2014/main" id="{ACDE232D-D860-CCE9-D308-16CB5985B8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514" y="5372156"/>
            <a:ext cx="4289425" cy="1204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A7AF3B-46C3-5FCC-DCFF-A6ABF84A9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B8ABA2-44F6-6AAA-DA5D-C52899EA91E9}"/>
              </a:ext>
            </a:extLst>
          </p:cNvPr>
          <p:cNvSpPr txBox="1"/>
          <p:nvPr/>
        </p:nvSpPr>
        <p:spPr>
          <a:xfrm>
            <a:off x="1661913" y="697789"/>
            <a:ext cx="9837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C00000"/>
                </a:solidFill>
              </a:rPr>
              <a:t>ОДМ 218.3.074-2019</a:t>
            </a:r>
          </a:p>
        </p:txBody>
      </p:sp>
    </p:spTree>
    <p:extLst>
      <p:ext uri="{BB962C8B-B14F-4D97-AF65-F5344CB8AC3E}">
        <p14:creationId xmlns:p14="http://schemas.microsoft.com/office/powerpoint/2010/main" val="1774475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C9B54D0-AD4E-72BB-AA39-72F9DEDB125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20DC5B-2682-C4DE-D484-8A7FF8299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4BE754-1376-6310-BCA7-F84C68096C17}"/>
              </a:ext>
            </a:extLst>
          </p:cNvPr>
          <p:cNvSpPr/>
          <p:nvPr/>
        </p:nvSpPr>
        <p:spPr>
          <a:xfrm>
            <a:off x="3088334" y="165269"/>
            <a:ext cx="91036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Arial-BoldMT"/>
                <a:ea typeface="+mn-ea"/>
                <a:cs typeface="+mn-cs"/>
              </a:rPr>
              <a:t>НОРМАТИВНЫЕ ТРЕБОВАНИЯ К ПОКРЫТИЯМ ИЗ БЕТОНА И ФИБРОБЕТОНА</a:t>
            </a:r>
          </a:p>
        </p:txBody>
      </p:sp>
      <p:pic>
        <p:nvPicPr>
          <p:cNvPr id="6" name="Picture 9" descr="P1040052">
            <a:extLst>
              <a:ext uri="{FF2B5EF4-FFF2-40B4-BE49-F238E27FC236}">
                <a16:creationId xmlns:a16="http://schemas.microsoft.com/office/drawing/2014/main" id="{F67317F4-90AC-F67B-2FC3-9859CCC64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321" y="4106558"/>
            <a:ext cx="1978890" cy="1485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17">
            <a:extLst>
              <a:ext uri="{FF2B5EF4-FFF2-40B4-BE49-F238E27FC236}">
                <a16:creationId xmlns:a16="http://schemas.microsoft.com/office/drawing/2014/main" id="{A96076AB-D17A-6E51-A94F-6BDA77036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653" y="4138400"/>
            <a:ext cx="2178880" cy="14531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EB2AD-8936-EE88-FDFB-0785CC45A4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346716" y="4150622"/>
            <a:ext cx="2602978" cy="13677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73E0DD-059B-5F71-D700-1278D33CD93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347944" y="4138400"/>
            <a:ext cx="2621512" cy="1367746"/>
          </a:xfrm>
          <a:prstGeom prst="rect">
            <a:avLst/>
          </a:prstGeom>
        </p:spPr>
      </p:pic>
      <p:sp>
        <p:nvSpPr>
          <p:cNvPr id="12" name="Номер слайда 4">
            <a:extLst>
              <a:ext uri="{FF2B5EF4-FFF2-40B4-BE49-F238E27FC236}">
                <a16:creationId xmlns:a16="http://schemas.microsoft.com/office/drawing/2014/main" id="{AFBBA76D-5534-2447-13E3-A453F6D7A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03AB86-9CF1-69B5-AE6B-C8602B682EBC}"/>
              </a:ext>
            </a:extLst>
          </p:cNvPr>
          <p:cNvSpPr txBox="1"/>
          <p:nvPr/>
        </p:nvSpPr>
        <p:spPr>
          <a:xfrm>
            <a:off x="2954130" y="610397"/>
            <a:ext cx="8846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включают документы, регламентирующие свойства материала, правила проектирования и технологические требования. 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id="{FA6B69B7-643D-03C8-9534-97EE0BA3DE7A}"/>
              </a:ext>
            </a:extLst>
          </p:cNvPr>
          <p:cNvSpPr/>
          <p:nvPr/>
        </p:nvSpPr>
        <p:spPr bwMode="auto">
          <a:xfrm>
            <a:off x="445571" y="1266403"/>
            <a:ext cx="11856368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285750" lvl="0" indent="-285750" algn="just">
              <a:spcBef>
                <a:spcPct val="0"/>
              </a:spcBef>
              <a:buChar char="-"/>
            </a:pP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сцепления: 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связь покрытия с плитой проезжей части должна быть надежной для обеспечения их совместной работы, а также для предотвращения отслаивания и сдвига покрытия относительно плиты проезжей части;</a:t>
            </a:r>
          </a:p>
          <a:p>
            <a:pPr marL="285750" lvl="0" indent="-285750" algn="just">
              <a:spcBef>
                <a:spcPts val="600"/>
              </a:spcBef>
              <a:buChar char="-"/>
            </a:pP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гидроизоляция: 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повышенная водонепроницаемость, высокие гидроизоляционные характеристики;</a:t>
            </a:r>
          </a:p>
          <a:p>
            <a:pPr marL="285750" lvl="0" indent="-285750" algn="just">
              <a:spcBef>
                <a:spcPts val="600"/>
              </a:spcBef>
              <a:buChar char="-"/>
            </a:pP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прочность и долговечность: 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покрытие должно воспринимать не только колесную нагрузку, но и другие виды воздействий, такие как ветровое воздействие, изменение температуры и т.д. Оно должно быть устойчивым к воздействию воды, топлива и масла от проезжающего транспорта, а также соленой воды и антигололедных смесей;</a:t>
            </a:r>
          </a:p>
          <a:p>
            <a:pPr marL="285750" lvl="0" indent="-285750" algn="just">
              <a:spcBef>
                <a:spcPts val="600"/>
              </a:spcBef>
              <a:buChar char="-"/>
            </a:pP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безопасность: 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покрытие должно сохранять шероховатость при ожидаемых условиях эксплуатации на всем протяжении срока службы;</a:t>
            </a:r>
          </a:p>
          <a:p>
            <a:pPr marL="285750" lvl="0" indent="-285750" algn="just">
              <a:spcBef>
                <a:spcPts val="600"/>
              </a:spcBef>
              <a:buChar char="-"/>
            </a:pPr>
            <a:r>
              <a: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малый вес: </a:t>
            </a:r>
            <a:r>
              <a:rPr lang="ru-RU" alt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одежда ездового полотна должна иметь минимальный вес при сохранении своих функций.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679CC5-1B24-EF0B-2DE6-58637AF540D4}"/>
              </a:ext>
            </a:extLst>
          </p:cNvPr>
          <p:cNvSpPr txBox="1"/>
          <p:nvPr/>
        </p:nvSpPr>
        <p:spPr>
          <a:xfrm>
            <a:off x="863357" y="5644519"/>
            <a:ext cx="109374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buNone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Фибробетон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большинству технических показателей заметно превосходит традиционные варианты бетона. Монолитная прочность конструкции из фибробетона исключает риск появления микроскопических трещин и более серьезных повреждений под влиянием сезонных и климатических факторов. Улучшенная износостойкость материала увеличивая тем самым межремонтные сроки службы сооружения. </a:t>
            </a:r>
          </a:p>
        </p:txBody>
      </p:sp>
    </p:spTree>
    <p:extLst>
      <p:ext uri="{BB962C8B-B14F-4D97-AF65-F5344CB8AC3E}">
        <p14:creationId xmlns:p14="http://schemas.microsoft.com/office/powerpoint/2010/main" val="292520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419B78-2F9C-0F2F-97C7-19A6C87D23C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428843-C3CB-929C-0E04-4C265BF71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Rectangle 231">
            <a:extLst>
              <a:ext uri="{FF2B5EF4-FFF2-40B4-BE49-F238E27FC236}">
                <a16:creationId xmlns:a16="http://schemas.microsoft.com/office/drawing/2014/main" id="{26B2BAE6-5756-7079-CC17-30E13FDD1490}"/>
              </a:ext>
            </a:extLst>
          </p:cNvPr>
          <p:cNvSpPr/>
          <p:nvPr/>
        </p:nvSpPr>
        <p:spPr>
          <a:xfrm>
            <a:off x="3975100" y="200456"/>
            <a:ext cx="7526099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buNone/>
            </a:pPr>
            <a:r>
              <a:rPr lang="en-US" altLang="x-none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КОНСТРУКЦИИ</a:t>
            </a:r>
            <a:r>
              <a:rPr lang="en-US" altLang="x-none" sz="2000" b="1" dirty="0">
                <a:solidFill>
                  <a:srgbClr val="C00000"/>
                </a:solidFill>
                <a:latin typeface="Arial-BoldMT" charset="0"/>
              </a:rPr>
              <a:t> </a:t>
            </a:r>
            <a:r>
              <a:rPr lang="ru-RU" altLang="x-none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ЕЗДОВОГО ПОЛОТНА ИЗ ФИБРОБ</a:t>
            </a:r>
            <a:r>
              <a:rPr lang="en-US" altLang="x-none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ЕТОНА </a:t>
            </a:r>
          </a:p>
        </p:txBody>
      </p:sp>
      <p:pic>
        <p:nvPicPr>
          <p:cNvPr id="6" name="Picture 226">
            <a:extLst>
              <a:ext uri="{FF2B5EF4-FFF2-40B4-BE49-F238E27FC236}">
                <a16:creationId xmlns:a16="http://schemas.microsoft.com/office/drawing/2014/main" id="{0D50536C-5828-690F-8EE8-3A500EBBBF9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10031" y="1062739"/>
            <a:ext cx="2572420" cy="13571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27">
            <a:extLst>
              <a:ext uri="{FF2B5EF4-FFF2-40B4-BE49-F238E27FC236}">
                <a16:creationId xmlns:a16="http://schemas.microsoft.com/office/drawing/2014/main" id="{AE8AF2C9-5A0A-24D0-D61C-B1020E8EFEF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865939" y="1047931"/>
            <a:ext cx="3007665" cy="149050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232">
            <a:extLst>
              <a:ext uri="{FF2B5EF4-FFF2-40B4-BE49-F238E27FC236}">
                <a16:creationId xmlns:a16="http://schemas.microsoft.com/office/drawing/2014/main" id="{6C656436-D5DB-95D4-10F2-7EB01C0FF0AB}"/>
              </a:ext>
            </a:extLst>
          </p:cNvPr>
          <p:cNvSpPr/>
          <p:nvPr/>
        </p:nvSpPr>
        <p:spPr>
          <a:xfrm>
            <a:off x="303066" y="741994"/>
            <a:ext cx="5570538" cy="2047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ст через</a:t>
            </a: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р. Сегенях</a:t>
            </a:r>
            <a:r>
              <a:rPr kumimoji="0" lang="en-US" sz="1200" b="1" i="0" u="none" strike="noStrike" kern="1200" cap="none" spc="-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на а/д Р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504</a:t>
            </a:r>
            <a:r>
              <a:rPr kumimoji="0" lang="en-US" sz="1200" b="1" i="0" u="none" strike="noStrike" kern="1200" cap="none" spc="-3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«К</a:t>
            </a:r>
            <a:r>
              <a:rPr kumimoji="0" lang="en-US" sz="12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лы</a:t>
            </a:r>
            <a:r>
              <a:rPr kumimoji="0" lang="en-US" sz="12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а», Як</a:t>
            </a:r>
            <a:r>
              <a:rPr kumimoji="0" lang="en-US" sz="1200" b="1" i="0" u="none" strike="noStrike" kern="1200" cap="none" spc="-2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у</a:t>
            </a:r>
            <a:r>
              <a:rPr kumimoji="0" lang="en-US" sz="12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ск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Магадан, к</a:t>
            </a:r>
            <a:r>
              <a:rPr kumimoji="0" lang="en-US" sz="1200" b="1" i="0" u="none" strike="noStrike" kern="120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579,409</a:t>
            </a:r>
          </a:p>
        </p:txBody>
      </p:sp>
      <p:pic>
        <p:nvPicPr>
          <p:cNvPr id="10" name="Picture 228">
            <a:extLst>
              <a:ext uri="{FF2B5EF4-FFF2-40B4-BE49-F238E27FC236}">
                <a16:creationId xmlns:a16="http://schemas.microsoft.com/office/drawing/2014/main" id="{581D5CDC-2ECB-B47A-F885-DC780F0AE83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078445" y="1018807"/>
            <a:ext cx="2541224" cy="124667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29">
            <a:extLst>
              <a:ext uri="{FF2B5EF4-FFF2-40B4-BE49-F238E27FC236}">
                <a16:creationId xmlns:a16="http://schemas.microsoft.com/office/drawing/2014/main" id="{62E4792C-EEE0-9E05-556C-A972C43191C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8818392" y="1061338"/>
            <a:ext cx="3157459" cy="116161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Rectangle 233">
            <a:extLst>
              <a:ext uri="{FF2B5EF4-FFF2-40B4-BE49-F238E27FC236}">
                <a16:creationId xmlns:a16="http://schemas.microsoft.com/office/drawing/2014/main" id="{FA5AD579-1E88-6823-BDC3-61C879624AB0}"/>
              </a:ext>
            </a:extLst>
          </p:cNvPr>
          <p:cNvSpPr/>
          <p:nvPr/>
        </p:nvSpPr>
        <p:spPr>
          <a:xfrm>
            <a:off x="6773696" y="769447"/>
            <a:ext cx="4465390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-1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</a:t>
            </a: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через</a:t>
            </a: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р. К</a:t>
            </a:r>
            <a:r>
              <a:rPr kumimoji="0" lang="en-US" sz="1200" b="1" i="0" u="none" strike="noStrike" kern="1200" cap="none" spc="-4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у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ланда  на а/д </a:t>
            </a:r>
            <a:r>
              <a:rPr kumimoji="0" lang="en-US" sz="1200" b="1" i="0" u="none" strike="noStrike" kern="1200" cap="none" spc="-3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Р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504</a:t>
            </a:r>
            <a:r>
              <a:rPr kumimoji="0" lang="en-US" sz="1200" b="1" i="0" u="none" strike="noStrike" kern="1200" cap="none" spc="-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«К</a:t>
            </a:r>
            <a:r>
              <a:rPr kumimoji="0" lang="en-US" sz="12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лы</a:t>
            </a:r>
            <a:r>
              <a:rPr kumimoji="0" lang="en-US" sz="12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а», к</a:t>
            </a:r>
            <a:r>
              <a:rPr kumimoji="0" lang="en-US" sz="1200" b="1" i="0" u="none" strike="noStrike" kern="120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м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 480+942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CB680F5-CB8B-DD53-FFB5-B7C67791631F}"/>
              </a:ext>
            </a:extLst>
          </p:cNvPr>
          <p:cNvSpPr/>
          <p:nvPr/>
        </p:nvSpPr>
        <p:spPr>
          <a:xfrm>
            <a:off x="2585797" y="6037865"/>
            <a:ext cx="1688353" cy="261610"/>
          </a:xfrm>
          <a:prstGeom prst="rect">
            <a:avLst/>
          </a:prstGeom>
          <a:ln w="19050">
            <a:solidFill>
              <a:srgbClr val="002774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 (Заголовки)"/>
                <a:ea typeface="+mn-ea"/>
                <a:cs typeface="+mn-cs"/>
              </a:rPr>
              <a:t>   ц/б покрытие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Рисунок 5">
            <a:extLst>
              <a:ext uri="{FF2B5EF4-FFF2-40B4-BE49-F238E27FC236}">
                <a16:creationId xmlns:a16="http://schemas.microsoft.com/office/drawing/2014/main" id="{FB36AEAB-858E-B41B-0D5E-8DC9751600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0360" y="5313323"/>
            <a:ext cx="2285256" cy="1490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Рисунок 6">
            <a:extLst>
              <a:ext uri="{FF2B5EF4-FFF2-40B4-BE49-F238E27FC236}">
                <a16:creationId xmlns:a16="http://schemas.microsoft.com/office/drawing/2014/main" id="{03C4721F-D769-8461-3D66-BC8B1F580A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1838" y="5260431"/>
            <a:ext cx="2375661" cy="1522059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1B803558-B335-723A-C2E0-89056E164122}"/>
              </a:ext>
            </a:extLst>
          </p:cNvPr>
          <p:cNvCxnSpPr>
            <a:cxnSpLocks/>
          </p:cNvCxnSpPr>
          <p:nvPr/>
        </p:nvCxnSpPr>
        <p:spPr>
          <a:xfrm>
            <a:off x="4284921" y="6189460"/>
            <a:ext cx="545439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CC34CBB-62E7-3AFF-74D9-FB18B0714D37}"/>
              </a:ext>
            </a:extLst>
          </p:cNvPr>
          <p:cNvSpPr/>
          <p:nvPr/>
        </p:nvSpPr>
        <p:spPr>
          <a:xfrm>
            <a:off x="10315472" y="6006803"/>
            <a:ext cx="1666497" cy="261610"/>
          </a:xfrm>
          <a:prstGeom prst="rect">
            <a:avLst/>
          </a:prstGeom>
          <a:ln w="19050">
            <a:solidFill>
              <a:srgbClr val="002774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 (Заголовки)"/>
                <a:ea typeface="+mn-ea"/>
                <a:cs typeface="+mn-cs"/>
              </a:rPr>
              <a:t>   а/б покрытие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A3226336-41C6-125D-7B77-DEC051EA912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800485" y="6137608"/>
            <a:ext cx="514987" cy="1733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47">
            <a:extLst>
              <a:ext uri="{FF2B5EF4-FFF2-40B4-BE49-F238E27FC236}">
                <a16:creationId xmlns:a16="http://schemas.microsoft.com/office/drawing/2014/main" id="{1048C371-E55A-5A9D-1850-9638EAC9DF12}"/>
              </a:ext>
            </a:extLst>
          </p:cNvPr>
          <p:cNvPicPr/>
          <p:nvPr/>
        </p:nvPicPr>
        <p:blipFill>
          <a:blip r:embed="rId10"/>
          <a:srcRect t="18809" r="19274" b="24069"/>
          <a:stretch>
            <a:fillRect/>
          </a:stretch>
        </p:blipFill>
        <p:spPr>
          <a:xfrm>
            <a:off x="210031" y="2579286"/>
            <a:ext cx="2745449" cy="117836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Picture 251">
            <a:extLst>
              <a:ext uri="{FF2B5EF4-FFF2-40B4-BE49-F238E27FC236}">
                <a16:creationId xmlns:a16="http://schemas.microsoft.com/office/drawing/2014/main" id="{EA877E50-32F8-7B09-C045-92B70DF25D99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8690827" y="3361748"/>
            <a:ext cx="3157459" cy="16932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DC71CA8-760B-200D-439C-2C4DDF912B23}"/>
              </a:ext>
            </a:extLst>
          </p:cNvPr>
          <p:cNvSpPr txBox="1"/>
          <p:nvPr/>
        </p:nvSpPr>
        <p:spPr>
          <a:xfrm>
            <a:off x="1876249" y="4613894"/>
            <a:ext cx="7313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x-none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г.</a:t>
            </a:r>
            <a:endParaRPr lang="ru-RU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1EB9D0-62B2-D8C2-DA36-153E28E405A6}"/>
              </a:ext>
            </a:extLst>
          </p:cNvPr>
          <p:cNvSpPr txBox="1"/>
          <p:nvPr/>
        </p:nvSpPr>
        <p:spPr bwMode="auto">
          <a:xfrm>
            <a:off x="10383431" y="5077056"/>
            <a:ext cx="7313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x-none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  <a:endParaRPr lang="ru-RU" sz="1200" dirty="0"/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8B26ED2F-5EF1-EA21-5F6F-52F36FAE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8A1894-61F9-8CB7-9586-7E35D0A4CDC1}"/>
              </a:ext>
            </a:extLst>
          </p:cNvPr>
          <p:cNvSpPr txBox="1"/>
          <p:nvPr/>
        </p:nvSpPr>
        <p:spPr bwMode="auto">
          <a:xfrm>
            <a:off x="2991059" y="3478680"/>
            <a:ext cx="5664189" cy="1509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rgbClr val="404040"/>
                </a:solidFill>
                <a:effectLst/>
                <a:latin typeface="quote-cjk-patch"/>
              </a:rPr>
              <a:t> </a:t>
            </a:r>
            <a:r>
              <a:rPr lang="ru-RU" sz="11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Повышенная трещиностойкость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– фибра (стальная, стеклянная, базальтовая, и др.) армирует бетон, предотвращая образование и раскрытие трещин;</a:t>
            </a: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Ударная прочность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– устойчивость к динамическим нагрузкам от воздействия транспорта.</a:t>
            </a: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Износостойкость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– снижение истираемости поверхности;</a:t>
            </a: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Коррозионная стойкость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(особенно у фибробетона с неметаллической фиброй);</a:t>
            </a: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ru-RU" sz="1100" b="1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Снижение толщины покрытия</a:t>
            </a:r>
            <a:r>
              <a:rPr lang="ru-RU" sz="1100" b="0" i="0" dirty="0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за счет повышенной прочности.</a:t>
            </a:r>
          </a:p>
        </p:txBody>
      </p:sp>
      <p:pic>
        <p:nvPicPr>
          <p:cNvPr id="5" name="Picture 225">
            <a:extLst>
              <a:ext uri="{FF2B5EF4-FFF2-40B4-BE49-F238E27FC236}">
                <a16:creationId xmlns:a16="http://schemas.microsoft.com/office/drawing/2014/main" id="{0A1FA87F-2426-4C13-5AE2-216FA0ED6723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4603654" y="2401280"/>
            <a:ext cx="5812693" cy="612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AA72C5-E437-2198-E261-B10BFB28EE38}"/>
              </a:ext>
            </a:extLst>
          </p:cNvPr>
          <p:cNvSpPr txBox="1"/>
          <p:nvPr/>
        </p:nvSpPr>
        <p:spPr bwMode="auto">
          <a:xfrm>
            <a:off x="3610099" y="3189813"/>
            <a:ext cx="50451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372"/>
              </a:spcBef>
              <a:spcAft>
                <a:spcPts val="1029"/>
              </a:spcAft>
            </a:pPr>
            <a:r>
              <a:rPr lang="ru-RU" sz="12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Основные преимущества покрытий из фибробетона </a:t>
            </a:r>
            <a:endParaRPr lang="ru-RU" sz="1200" b="0" i="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9">
            <a:extLst>
              <a:ext uri="{FF2B5EF4-FFF2-40B4-BE49-F238E27FC236}">
                <a16:creationId xmlns:a16="http://schemas.microsoft.com/office/drawing/2014/main" id="{32574924-4931-4D8A-9ABF-E3771CE9BCF6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744" y="3842099"/>
            <a:ext cx="1616992" cy="2469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300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0C162E-3DB8-7089-1230-C9CCCB1517C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BE2766-4BD4-EDD4-FC7A-0AB7FFE82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Rectangle 274">
            <a:extLst>
              <a:ext uri="{FF2B5EF4-FFF2-40B4-BE49-F238E27FC236}">
                <a16:creationId xmlns:a16="http://schemas.microsoft.com/office/drawing/2014/main" id="{592AD3AA-EFC4-EA3A-6144-A7BBAD7C6B5A}"/>
              </a:ext>
            </a:extLst>
          </p:cNvPr>
          <p:cNvSpPr/>
          <p:nvPr/>
        </p:nvSpPr>
        <p:spPr>
          <a:xfrm>
            <a:off x="5608944" y="151310"/>
            <a:ext cx="83287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818755" algn="l"/>
              </a:tabLst>
              <a:defRPr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Мост</a:t>
            </a:r>
            <a:r>
              <a:rPr kumimoji="0" lang="en-US" sz="2800" b="1" i="0" u="none" strike="noStrike" kern="1200" cap="none" spc="0" normalizeH="0" baseline="43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через р. Ока в г. Рязани</a:t>
            </a:r>
            <a:r>
              <a:rPr kumimoji="0" lang="en-US" sz="2725" b="1" i="0" u="none" strike="noStrike" kern="1200" cap="none" spc="0" normalizeH="0" baseline="43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</a:t>
            </a:r>
          </a:p>
        </p:txBody>
      </p:sp>
      <p:sp>
        <p:nvSpPr>
          <p:cNvPr id="5" name="Rectangle 275">
            <a:extLst>
              <a:ext uri="{FF2B5EF4-FFF2-40B4-BE49-F238E27FC236}">
                <a16:creationId xmlns:a16="http://schemas.microsoft.com/office/drawing/2014/main" id="{4032ED00-E3D0-03BA-1A42-A8CB9CC5A2A4}"/>
              </a:ext>
            </a:extLst>
          </p:cNvPr>
          <p:cNvSpPr/>
          <p:nvPr/>
        </p:nvSpPr>
        <p:spPr>
          <a:xfrm>
            <a:off x="6434119" y="525050"/>
            <a:ext cx="2022733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-3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г</a:t>
            </a:r>
            <a:r>
              <a:rPr kumimoji="0" lang="en-US" sz="1400" b="1" i="0" u="none" strike="noStrike" kern="120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д п</a:t>
            </a:r>
            <a:r>
              <a:rPr kumimoji="0" lang="en-US" sz="1400" b="1" i="0" u="none" strike="noStrike" kern="120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о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ройки 1972 </a:t>
            </a:r>
            <a:r>
              <a:rPr kumimoji="0" lang="en-US" sz="1400" b="1" i="0" u="none" strike="noStrike" kern="1200" cap="none" spc="-1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. 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BoldMT"/>
              <a:ea typeface="+mn-ea"/>
              <a:cs typeface="+mn-cs"/>
            </a:endParaRPr>
          </a:p>
        </p:txBody>
      </p:sp>
      <p:pic>
        <p:nvPicPr>
          <p:cNvPr id="6" name="Picture 269">
            <a:extLst>
              <a:ext uri="{FF2B5EF4-FFF2-40B4-BE49-F238E27FC236}">
                <a16:creationId xmlns:a16="http://schemas.microsoft.com/office/drawing/2014/main" id="{ABE14439-7D5B-1433-AD5B-ACE10BA7809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52660" y="1337531"/>
            <a:ext cx="3667125" cy="2281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70">
            <a:extLst>
              <a:ext uri="{FF2B5EF4-FFF2-40B4-BE49-F238E27FC236}">
                <a16:creationId xmlns:a16="http://schemas.microsoft.com/office/drawing/2014/main" id="{F05B46D2-65F3-55E9-B7BE-88B160398A1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968607" y="1337531"/>
            <a:ext cx="3501586" cy="2281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276">
            <a:extLst>
              <a:ext uri="{FF2B5EF4-FFF2-40B4-BE49-F238E27FC236}">
                <a16:creationId xmlns:a16="http://schemas.microsoft.com/office/drawing/2014/main" id="{D42143C5-F7CB-BE52-DA2A-AD2081DCE3DD}"/>
              </a:ext>
            </a:extLst>
          </p:cNvPr>
          <p:cNvSpPr/>
          <p:nvPr/>
        </p:nvSpPr>
        <p:spPr>
          <a:xfrm>
            <a:off x="5339599" y="985587"/>
            <a:ext cx="2886624" cy="2162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5" b="1" i="1" kern="1200" dirty="0">
                <a:solidFill>
                  <a:srgbClr val="002060"/>
                </a:solidFill>
                <a:latin typeface="Arial-BoldMT"/>
              </a:rPr>
              <a:t>По данным</a:t>
            </a:r>
            <a:r>
              <a:rPr lang="en-US" sz="1405" b="1" i="1" kern="1200" spc="-18" dirty="0">
                <a:solidFill>
                  <a:srgbClr val="002060"/>
                </a:solidFill>
                <a:latin typeface="Arial-BoldMT"/>
              </a:rPr>
              <a:t> </a:t>
            </a:r>
            <a:r>
              <a:rPr lang="en-US" sz="1405" b="1" i="1" kern="1200" dirty="0">
                <a:solidFill>
                  <a:srgbClr val="002060"/>
                </a:solidFill>
                <a:latin typeface="Arial-BoldMT"/>
              </a:rPr>
              <a:t>диагн</a:t>
            </a:r>
            <a:r>
              <a:rPr lang="en-US" sz="1405" b="1" i="1" kern="1200" spc="-26" dirty="0">
                <a:solidFill>
                  <a:srgbClr val="002060"/>
                </a:solidFill>
                <a:latin typeface="Arial-BoldMT"/>
              </a:rPr>
              <a:t>о</a:t>
            </a:r>
            <a:r>
              <a:rPr lang="en-US" sz="1405" b="1" i="1" kern="1200" dirty="0">
                <a:solidFill>
                  <a:srgbClr val="002060"/>
                </a:solidFill>
                <a:latin typeface="Arial-BoldMT"/>
              </a:rPr>
              <a:t>с</a:t>
            </a:r>
            <a:r>
              <a:rPr lang="en-US" sz="1405" b="1" i="1" kern="1200" spc="-16" dirty="0">
                <a:solidFill>
                  <a:srgbClr val="002060"/>
                </a:solidFill>
                <a:latin typeface="Arial-BoldMT"/>
              </a:rPr>
              <a:t>т</a:t>
            </a:r>
            <a:r>
              <a:rPr lang="en-US" sz="1405" b="1" i="1" kern="1200" dirty="0">
                <a:solidFill>
                  <a:srgbClr val="002060"/>
                </a:solidFill>
                <a:latin typeface="Arial-BoldMT"/>
              </a:rPr>
              <a:t>ики 2017</a:t>
            </a:r>
            <a:r>
              <a:rPr lang="en-US" sz="1405" b="1" i="1" kern="1200" spc="-21" dirty="0">
                <a:solidFill>
                  <a:srgbClr val="002060"/>
                </a:solidFill>
                <a:latin typeface="Arial-BoldMT"/>
              </a:rPr>
              <a:t> </a:t>
            </a:r>
            <a:r>
              <a:rPr lang="en-US" sz="1405" b="1" i="1" kern="1200" spc="-141" dirty="0">
                <a:solidFill>
                  <a:srgbClr val="002060"/>
                </a:solidFill>
                <a:latin typeface="Arial-BoldMT"/>
              </a:rPr>
              <a:t>г</a:t>
            </a:r>
            <a:r>
              <a:rPr lang="en-US" sz="1405" b="1" i="1" kern="1200" dirty="0">
                <a:solidFill>
                  <a:srgbClr val="002060"/>
                </a:solidFill>
                <a:latin typeface="Arial-BoldMT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C2601F-4809-CDE5-E4C1-EA405A7A2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0887" y="1294003"/>
            <a:ext cx="3061026" cy="2324766"/>
          </a:xfrm>
          <a:prstGeom prst="rect">
            <a:avLst/>
          </a:prstGeom>
        </p:spPr>
      </p:pic>
      <p:sp>
        <p:nvSpPr>
          <p:cNvPr id="13" name="Rectangle 277">
            <a:extLst>
              <a:ext uri="{FF2B5EF4-FFF2-40B4-BE49-F238E27FC236}">
                <a16:creationId xmlns:a16="http://schemas.microsoft.com/office/drawing/2014/main" id="{9D7C32B4-1FAE-D668-F540-10E7BE1BF123}"/>
              </a:ext>
            </a:extLst>
          </p:cNvPr>
          <p:cNvSpPr/>
          <p:nvPr/>
        </p:nvSpPr>
        <p:spPr>
          <a:xfrm>
            <a:off x="2554441" y="3754500"/>
            <a:ext cx="8803372" cy="2180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08830" algn="l"/>
              </a:tabLst>
              <a:defRPr/>
            </a:pPr>
            <a:r>
              <a:rPr kumimoji="0" lang="en-US" sz="1405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Вид на проезжую</a:t>
            </a:r>
            <a:r>
              <a:rPr kumimoji="0" lang="en-US" sz="1405" b="1" i="1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 </a:t>
            </a:r>
            <a:r>
              <a:rPr kumimoji="0" lang="en-US" sz="1405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часть из </a:t>
            </a:r>
            <a:r>
              <a:rPr kumimoji="0" lang="ru-RU" sz="1405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гидрофобного </a:t>
            </a:r>
            <a:r>
              <a:rPr lang="ru-RU" sz="1405" b="1" i="1" kern="1200" dirty="0">
                <a:solidFill>
                  <a:srgbClr val="002060"/>
                </a:solidFill>
                <a:latin typeface="Arial-BoldItalicMT"/>
              </a:rPr>
              <a:t>цементобетона. </a:t>
            </a:r>
            <a:r>
              <a:rPr kumimoji="0" lang="en-US" sz="1405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	</a:t>
            </a:r>
            <a:r>
              <a:rPr kumimoji="0" lang="ru-RU" sz="1405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Локальные разрушения покрытия.</a:t>
            </a:r>
            <a:endParaRPr kumimoji="0" lang="en-US" sz="2125" b="1" i="1" u="none" strike="noStrike" kern="1200" cap="none" spc="0" normalizeH="0" baseline="43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BoldItalicMT"/>
              <a:ea typeface="+mn-ea"/>
              <a:cs typeface="+mn-cs"/>
            </a:endParaRPr>
          </a:p>
        </p:txBody>
      </p:sp>
      <p:pic>
        <p:nvPicPr>
          <p:cNvPr id="14" name="Picture 273">
            <a:extLst>
              <a:ext uri="{FF2B5EF4-FFF2-40B4-BE49-F238E27FC236}">
                <a16:creationId xmlns:a16="http://schemas.microsoft.com/office/drawing/2014/main" id="{D46C5AC4-76A1-F31B-D8AE-AD0F86928A1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852660" y="4321532"/>
            <a:ext cx="3223581" cy="21671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7824AE-8CAC-8792-05AC-7A19A03E4162}"/>
              </a:ext>
            </a:extLst>
          </p:cNvPr>
          <p:cNvSpPr txBox="1"/>
          <p:nvPr/>
        </p:nvSpPr>
        <p:spPr>
          <a:xfrm>
            <a:off x="3316077" y="6488668"/>
            <a:ext cx="8264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405" b="1" i="1" kern="1200" dirty="0">
                <a:solidFill>
                  <a:srgbClr val="002060"/>
                </a:solidFill>
                <a:latin typeface="Arial-BoldItalicMT"/>
              </a:rPr>
              <a:t>Состояние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ItalicMT"/>
                <a:ea typeface="+mn-ea"/>
                <a:cs typeface="+mn-cs"/>
              </a:rPr>
              <a:t> </a:t>
            </a:r>
            <a:r>
              <a:rPr lang="en-US" sz="1405" b="1" i="1" kern="1200" dirty="0">
                <a:solidFill>
                  <a:srgbClr val="002060"/>
                </a:solidFill>
                <a:latin typeface="Arial-BoldItalicMT"/>
              </a:rPr>
              <a:t>тонкослойного</a:t>
            </a:r>
            <a:r>
              <a:rPr lang="ru-RU" sz="1405" b="1" i="1" kern="1200" dirty="0">
                <a:solidFill>
                  <a:srgbClr val="002060"/>
                </a:solidFill>
                <a:latin typeface="Arial-BoldItalicMT"/>
              </a:rPr>
              <a:t> </a:t>
            </a:r>
            <a:r>
              <a:rPr lang="en-US" sz="1405" b="1" i="1" kern="1200" dirty="0">
                <a:solidFill>
                  <a:srgbClr val="002060"/>
                </a:solidFill>
                <a:latin typeface="Arial-BoldItalicMT"/>
              </a:rPr>
              <a:t>покрытия на п/ч из</a:t>
            </a:r>
            <a:r>
              <a:rPr lang="ru-RU" sz="1405" b="1" i="1" kern="1200" dirty="0">
                <a:solidFill>
                  <a:srgbClr val="002060"/>
                </a:solidFill>
                <a:latin typeface="Arial-BoldItalicMT"/>
              </a:rPr>
              <a:t> полимербетона (2018 г.)</a:t>
            </a:r>
            <a:endParaRPr lang="en-US" sz="1405" b="1" i="1" kern="1200" dirty="0">
              <a:solidFill>
                <a:srgbClr val="002060"/>
              </a:solidFill>
              <a:latin typeface="Arial-BoldItalicMT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6A867D-C126-C87C-5F99-812074A7CB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7110" y="4321532"/>
            <a:ext cx="3230260" cy="216713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EDF4C42-1529-01D2-25F4-460C4635A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7513" y="4321532"/>
            <a:ext cx="3232415" cy="2167136"/>
          </a:xfrm>
          <a:prstGeom prst="rect">
            <a:avLst/>
          </a:prstGeom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08BB5088-49AE-C78D-1DFB-F334E7A0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18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13713FB-189B-1DC2-3AB9-D135AE4123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FB6C01-D2D0-77F3-3F99-557C39C79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35" y="40141"/>
            <a:ext cx="3060000" cy="717715"/>
          </a:xfrm>
          <a:prstGeom prst="rect">
            <a:avLst/>
          </a:prstGeom>
        </p:spPr>
      </p:pic>
      <p:sp>
        <p:nvSpPr>
          <p:cNvPr id="3" name="Rectangle 897">
            <a:extLst>
              <a:ext uri="{FF2B5EF4-FFF2-40B4-BE49-F238E27FC236}">
                <a16:creationId xmlns:a16="http://schemas.microsoft.com/office/drawing/2014/main" id="{6195A22E-F5BC-BA7F-E605-3435EED122A0}"/>
              </a:ext>
            </a:extLst>
          </p:cNvPr>
          <p:cNvSpPr/>
          <p:nvPr/>
        </p:nvSpPr>
        <p:spPr>
          <a:xfrm>
            <a:off x="3200400" y="40141"/>
            <a:ext cx="7783033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Сравнительное</a:t>
            </a:r>
            <a:r>
              <a:rPr kumimoji="0" lang="en-US" sz="2005" b="1" i="0" u="none" strike="noStrike" kern="120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-BoldMT"/>
                <a:ea typeface="+mn-ea"/>
                <a:cs typeface="+mn-cs"/>
              </a:rPr>
              <a:t>исследование напряженно-деформированного состояния ж.б. пролетного строения с различными покрытиями</a:t>
            </a:r>
          </a:p>
        </p:txBody>
      </p:sp>
      <p:pic>
        <p:nvPicPr>
          <p:cNvPr id="5" name="Picture 893">
            <a:extLst>
              <a:ext uri="{FF2B5EF4-FFF2-40B4-BE49-F238E27FC236}">
                <a16:creationId xmlns:a16="http://schemas.microsoft.com/office/drawing/2014/main" id="{D3560B34-AF17-73B4-6B73-8B1318F0F79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691017" y="813593"/>
            <a:ext cx="4032250" cy="2116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905">
            <a:extLst>
              <a:ext uri="{FF2B5EF4-FFF2-40B4-BE49-F238E27FC236}">
                <a16:creationId xmlns:a16="http://schemas.microsoft.com/office/drawing/2014/main" id="{00C50432-6931-8F27-C86B-C0F91B60B1A1}"/>
              </a:ext>
            </a:extLst>
          </p:cNvPr>
          <p:cNvSpPr/>
          <p:nvPr/>
        </p:nvSpPr>
        <p:spPr>
          <a:xfrm>
            <a:off x="6761310" y="3126673"/>
            <a:ext cx="3306763" cy="4937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2319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Изоп</a:t>
            </a:r>
            <a:r>
              <a:rPr kumimoji="0" lang="en-US" sz="1600" b="0" i="0" u="none" strike="noStrike" kern="1200" cap="none" spc="-22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о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ля н</a:t>
            </a:r>
            <a:r>
              <a:rPr kumimoji="0" lang="en-US" sz="1600" b="0" i="0" u="none" strike="noStrike" kern="1200" cap="none" spc="-28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пря</a:t>
            </a:r>
            <a:r>
              <a:rPr kumimoji="0" lang="en-US" sz="1600" b="0" i="0" u="none" strike="noStrike" kern="1200" cap="none" spc="-2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ж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ений </a:t>
            </a:r>
            <a:r>
              <a:rPr kumimoji="0" lang="en-US" sz="1600" b="0" i="0" u="none" strike="noStrike" kern="1200" cap="none" spc="-1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о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т временной </a:t>
            </a:r>
          </a:p>
          <a:p>
            <a:pPr marL="0" marR="0" lvl="0" indent="0" algn="l" defTabSz="914400" rtl="0" eaLnBrk="0" fontAlgn="base" latinLnBrk="0" hangingPunct="0">
              <a:lnSpc>
                <a:spcPts val="176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наг</a:t>
            </a:r>
            <a:r>
              <a:rPr kumimoji="0" lang="en-US" sz="1595" b="0" i="0" u="none" strike="noStrike" kern="1200" cap="none" spc="-14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р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узки Н14</a:t>
            </a:r>
            <a:r>
              <a:rPr kumimoji="0" lang="en-US" sz="1595" b="0" i="0" u="none" strike="noStrike" kern="1200" cap="none" spc="-14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 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с вкл</a:t>
            </a:r>
            <a:r>
              <a:rPr kumimoji="0" lang="en-US" sz="1595" b="0" i="0" u="none" strike="noStrike" kern="1200" cap="none" spc="-68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ю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чением д/о из ц/б</a:t>
            </a:r>
          </a:p>
        </p:txBody>
      </p:sp>
      <p:sp>
        <p:nvSpPr>
          <p:cNvPr id="8" name="Rectangle 906">
            <a:extLst>
              <a:ext uri="{FF2B5EF4-FFF2-40B4-BE49-F238E27FC236}">
                <a16:creationId xmlns:a16="http://schemas.microsoft.com/office/drawing/2014/main" id="{49784D64-83C0-2B86-B82C-AD24C8DA092D}"/>
              </a:ext>
            </a:extLst>
          </p:cNvPr>
          <p:cNvSpPr/>
          <p:nvPr/>
        </p:nvSpPr>
        <p:spPr>
          <a:xfrm>
            <a:off x="1639924" y="3144136"/>
            <a:ext cx="3486150" cy="4762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595" b="0" i="0" u="none" strike="noStrike" kern="1200" cap="none" spc="-79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К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он</a:t>
            </a:r>
            <a:r>
              <a:rPr kumimoji="0" lang="en-US" sz="1595" b="0" i="0" u="none" strike="noStrike" kern="1200" cap="none" spc="-2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т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ур перемещений </a:t>
            </a:r>
            <a:r>
              <a:rPr kumimoji="0" lang="en-US" sz="1595" b="0" i="0" u="none" strike="noStrike" kern="1200" cap="none" spc="-1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о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т временной </a:t>
            </a:r>
          </a:p>
          <a:p>
            <a:pPr marL="168910" marR="0" lvl="0" indent="0" algn="l" defTabSz="914400" rtl="0" eaLnBrk="0" fontAlgn="base" latinLnBrk="0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наг</a:t>
            </a:r>
            <a:r>
              <a:rPr kumimoji="0" lang="en-US" sz="1600" b="0" i="0" u="none" strike="noStrike" kern="1200" cap="none" spc="-14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р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узки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14</a:t>
            </a:r>
            <a:r>
              <a:rPr kumimoji="0" lang="en-US" sz="1600" b="0" i="0" u="none" strike="noStrike" kern="1200" cap="none" spc="-1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с вкл</a:t>
            </a:r>
            <a:r>
              <a:rPr kumimoji="0" lang="en-US" sz="1600" b="0" i="0" u="none" strike="noStrike" kern="1200" cap="none" spc="-6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ю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чением д/о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 из ц/б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NewRomanPSMT"/>
              <a:ea typeface="+mn-ea"/>
              <a:cs typeface="+mn-cs"/>
            </a:endParaRPr>
          </a:p>
        </p:txBody>
      </p:sp>
      <p:pic>
        <p:nvPicPr>
          <p:cNvPr id="9" name="Рисунок 70">
            <a:extLst>
              <a:ext uri="{FF2B5EF4-FFF2-40B4-BE49-F238E27FC236}">
                <a16:creationId xmlns:a16="http://schemas.microsoft.com/office/drawing/2014/main" id="{8C8247E7-2537-4EF6-B6AA-C601605BF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733" y="835025"/>
            <a:ext cx="4225925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Freeform 841">
            <a:extLst>
              <a:ext uri="{FF2B5EF4-FFF2-40B4-BE49-F238E27FC236}">
                <a16:creationId xmlns:a16="http://schemas.microsoft.com/office/drawing/2014/main" id="{68B7FBDE-DE13-F132-68F1-29923EC78D42}"/>
              </a:ext>
            </a:extLst>
          </p:cNvPr>
          <p:cNvSpPr/>
          <p:nvPr/>
        </p:nvSpPr>
        <p:spPr>
          <a:xfrm>
            <a:off x="2643224" y="4559134"/>
            <a:ext cx="620713" cy="150369"/>
          </a:xfrm>
          <a:custGeom>
            <a:avLst/>
            <a:gdLst/>
            <a:ahLst/>
            <a:cxnLst/>
            <a:rect l="0" t="0" r="0" b="0"/>
            <a:pathLst>
              <a:path w="621030" h="248044">
                <a:moveTo>
                  <a:pt x="0" y="248044"/>
                </a:moveTo>
                <a:lnTo>
                  <a:pt x="621030" y="248044"/>
                </a:lnTo>
                <a:lnTo>
                  <a:pt x="6210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842">
            <a:extLst>
              <a:ext uri="{FF2B5EF4-FFF2-40B4-BE49-F238E27FC236}">
                <a16:creationId xmlns:a16="http://schemas.microsoft.com/office/drawing/2014/main" id="{AF9EE944-02D0-5A31-6213-9D6C9A7DDE23}"/>
              </a:ext>
            </a:extLst>
          </p:cNvPr>
          <p:cNvSpPr/>
          <p:nvPr/>
        </p:nvSpPr>
        <p:spPr>
          <a:xfrm>
            <a:off x="3263937" y="4559134"/>
            <a:ext cx="3179763" cy="150369"/>
          </a:xfrm>
          <a:custGeom>
            <a:avLst/>
            <a:gdLst/>
            <a:ahLst/>
            <a:cxnLst/>
            <a:rect l="0" t="0" r="0" b="0"/>
            <a:pathLst>
              <a:path w="3180080" h="248044">
                <a:moveTo>
                  <a:pt x="0" y="248044"/>
                </a:moveTo>
                <a:lnTo>
                  <a:pt x="3180080" y="248044"/>
                </a:lnTo>
                <a:lnTo>
                  <a:pt x="318008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Freeform 843">
            <a:extLst>
              <a:ext uri="{FF2B5EF4-FFF2-40B4-BE49-F238E27FC236}">
                <a16:creationId xmlns:a16="http://schemas.microsoft.com/office/drawing/2014/main" id="{F3A95AC7-AA0F-629B-C192-AFDAA2EEFAFE}"/>
              </a:ext>
            </a:extLst>
          </p:cNvPr>
          <p:cNvSpPr/>
          <p:nvPr/>
        </p:nvSpPr>
        <p:spPr>
          <a:xfrm>
            <a:off x="6443699" y="4559134"/>
            <a:ext cx="1092200" cy="150369"/>
          </a:xfrm>
          <a:custGeom>
            <a:avLst/>
            <a:gdLst/>
            <a:ahLst/>
            <a:cxnLst/>
            <a:rect l="0" t="0" r="0" b="0"/>
            <a:pathLst>
              <a:path w="1090930" h="248044">
                <a:moveTo>
                  <a:pt x="0" y="248044"/>
                </a:moveTo>
                <a:lnTo>
                  <a:pt x="1090930" y="248044"/>
                </a:lnTo>
                <a:lnTo>
                  <a:pt x="10909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844">
            <a:extLst>
              <a:ext uri="{FF2B5EF4-FFF2-40B4-BE49-F238E27FC236}">
                <a16:creationId xmlns:a16="http://schemas.microsoft.com/office/drawing/2014/main" id="{DE4A334E-D97D-30FC-178E-F2F4495CCB66}"/>
              </a:ext>
            </a:extLst>
          </p:cNvPr>
          <p:cNvSpPr/>
          <p:nvPr/>
        </p:nvSpPr>
        <p:spPr>
          <a:xfrm>
            <a:off x="7535899" y="4559134"/>
            <a:ext cx="1028700" cy="150369"/>
          </a:xfrm>
          <a:custGeom>
            <a:avLst/>
            <a:gdLst/>
            <a:ahLst/>
            <a:cxnLst/>
            <a:rect l="0" t="0" r="0" b="0"/>
            <a:pathLst>
              <a:path w="1029335" h="248044">
                <a:moveTo>
                  <a:pt x="0" y="248044"/>
                </a:moveTo>
                <a:lnTo>
                  <a:pt x="1029335" y="248044"/>
                </a:lnTo>
                <a:lnTo>
                  <a:pt x="1029335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845">
            <a:extLst>
              <a:ext uri="{FF2B5EF4-FFF2-40B4-BE49-F238E27FC236}">
                <a16:creationId xmlns:a16="http://schemas.microsoft.com/office/drawing/2014/main" id="{245A0975-EAAA-9FA4-CA70-BD69A31742B4}"/>
              </a:ext>
            </a:extLst>
          </p:cNvPr>
          <p:cNvSpPr/>
          <p:nvPr/>
        </p:nvSpPr>
        <p:spPr>
          <a:xfrm>
            <a:off x="2643224" y="4807408"/>
            <a:ext cx="620713" cy="151333"/>
          </a:xfrm>
          <a:custGeom>
            <a:avLst/>
            <a:gdLst/>
            <a:ahLst/>
            <a:cxnLst/>
            <a:rect l="0" t="0" r="0" b="0"/>
            <a:pathLst>
              <a:path w="621030" h="248044">
                <a:moveTo>
                  <a:pt x="0" y="248044"/>
                </a:moveTo>
                <a:lnTo>
                  <a:pt x="621030" y="248044"/>
                </a:lnTo>
                <a:lnTo>
                  <a:pt x="6210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Freeform 846">
            <a:extLst>
              <a:ext uri="{FF2B5EF4-FFF2-40B4-BE49-F238E27FC236}">
                <a16:creationId xmlns:a16="http://schemas.microsoft.com/office/drawing/2014/main" id="{C5C18BBF-51D1-B30D-3249-571E02088323}"/>
              </a:ext>
            </a:extLst>
          </p:cNvPr>
          <p:cNvSpPr/>
          <p:nvPr/>
        </p:nvSpPr>
        <p:spPr>
          <a:xfrm>
            <a:off x="3263937" y="4807408"/>
            <a:ext cx="3179763" cy="151333"/>
          </a:xfrm>
          <a:custGeom>
            <a:avLst/>
            <a:gdLst/>
            <a:ahLst/>
            <a:cxnLst/>
            <a:rect l="0" t="0" r="0" b="0"/>
            <a:pathLst>
              <a:path w="3180080" h="248044">
                <a:moveTo>
                  <a:pt x="0" y="248044"/>
                </a:moveTo>
                <a:lnTo>
                  <a:pt x="3180080" y="248044"/>
                </a:lnTo>
                <a:lnTo>
                  <a:pt x="318008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Freeform 847">
            <a:extLst>
              <a:ext uri="{FF2B5EF4-FFF2-40B4-BE49-F238E27FC236}">
                <a16:creationId xmlns:a16="http://schemas.microsoft.com/office/drawing/2014/main" id="{4B295469-8DF7-F4E8-73C8-E1DC22237B63}"/>
              </a:ext>
            </a:extLst>
          </p:cNvPr>
          <p:cNvSpPr/>
          <p:nvPr/>
        </p:nvSpPr>
        <p:spPr>
          <a:xfrm>
            <a:off x="6443699" y="4807408"/>
            <a:ext cx="1092200" cy="151333"/>
          </a:xfrm>
          <a:custGeom>
            <a:avLst/>
            <a:gdLst/>
            <a:ahLst/>
            <a:cxnLst/>
            <a:rect l="0" t="0" r="0" b="0"/>
            <a:pathLst>
              <a:path w="1090930" h="248044">
                <a:moveTo>
                  <a:pt x="0" y="248044"/>
                </a:moveTo>
                <a:lnTo>
                  <a:pt x="1090930" y="248044"/>
                </a:lnTo>
                <a:lnTo>
                  <a:pt x="10909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Freeform 848">
            <a:extLst>
              <a:ext uri="{FF2B5EF4-FFF2-40B4-BE49-F238E27FC236}">
                <a16:creationId xmlns:a16="http://schemas.microsoft.com/office/drawing/2014/main" id="{D0445FF8-FF4E-72E9-00E0-6ABB366593A9}"/>
              </a:ext>
            </a:extLst>
          </p:cNvPr>
          <p:cNvSpPr/>
          <p:nvPr/>
        </p:nvSpPr>
        <p:spPr>
          <a:xfrm>
            <a:off x="7535899" y="4807408"/>
            <a:ext cx="1028700" cy="151333"/>
          </a:xfrm>
          <a:custGeom>
            <a:avLst/>
            <a:gdLst/>
            <a:ahLst/>
            <a:cxnLst/>
            <a:rect l="0" t="0" r="0" b="0"/>
            <a:pathLst>
              <a:path w="1029335" h="248044">
                <a:moveTo>
                  <a:pt x="0" y="248044"/>
                </a:moveTo>
                <a:lnTo>
                  <a:pt x="1029335" y="248044"/>
                </a:lnTo>
                <a:lnTo>
                  <a:pt x="1029335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Freeform 849">
            <a:extLst>
              <a:ext uri="{FF2B5EF4-FFF2-40B4-BE49-F238E27FC236}">
                <a16:creationId xmlns:a16="http://schemas.microsoft.com/office/drawing/2014/main" id="{6636A1CE-D49B-8BB7-2093-0D0B807F09C8}"/>
              </a:ext>
            </a:extLst>
          </p:cNvPr>
          <p:cNvSpPr/>
          <p:nvPr/>
        </p:nvSpPr>
        <p:spPr>
          <a:xfrm>
            <a:off x="2643224" y="5056021"/>
            <a:ext cx="620713" cy="150369"/>
          </a:xfrm>
          <a:custGeom>
            <a:avLst/>
            <a:gdLst/>
            <a:ahLst/>
            <a:cxnLst/>
            <a:rect l="0" t="0" r="0" b="0"/>
            <a:pathLst>
              <a:path w="621030" h="248044">
                <a:moveTo>
                  <a:pt x="0" y="248044"/>
                </a:moveTo>
                <a:lnTo>
                  <a:pt x="621030" y="248044"/>
                </a:lnTo>
                <a:lnTo>
                  <a:pt x="6210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Freeform 850">
            <a:extLst>
              <a:ext uri="{FF2B5EF4-FFF2-40B4-BE49-F238E27FC236}">
                <a16:creationId xmlns:a16="http://schemas.microsoft.com/office/drawing/2014/main" id="{B9DA9286-63D2-0EA8-3DBB-0C94D9C133B2}"/>
              </a:ext>
            </a:extLst>
          </p:cNvPr>
          <p:cNvSpPr/>
          <p:nvPr/>
        </p:nvSpPr>
        <p:spPr>
          <a:xfrm>
            <a:off x="3263937" y="5056021"/>
            <a:ext cx="3179763" cy="150369"/>
          </a:xfrm>
          <a:custGeom>
            <a:avLst/>
            <a:gdLst/>
            <a:ahLst/>
            <a:cxnLst/>
            <a:rect l="0" t="0" r="0" b="0"/>
            <a:pathLst>
              <a:path w="3180080" h="248044">
                <a:moveTo>
                  <a:pt x="0" y="248044"/>
                </a:moveTo>
                <a:lnTo>
                  <a:pt x="3180080" y="248044"/>
                </a:lnTo>
                <a:lnTo>
                  <a:pt x="318008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Freeform 851">
            <a:extLst>
              <a:ext uri="{FF2B5EF4-FFF2-40B4-BE49-F238E27FC236}">
                <a16:creationId xmlns:a16="http://schemas.microsoft.com/office/drawing/2014/main" id="{9A734E1C-CFF5-753F-3999-3D0C41D0084F}"/>
              </a:ext>
            </a:extLst>
          </p:cNvPr>
          <p:cNvSpPr/>
          <p:nvPr/>
        </p:nvSpPr>
        <p:spPr>
          <a:xfrm>
            <a:off x="6443699" y="5056021"/>
            <a:ext cx="1092200" cy="150369"/>
          </a:xfrm>
          <a:custGeom>
            <a:avLst/>
            <a:gdLst/>
            <a:ahLst/>
            <a:cxnLst/>
            <a:rect l="0" t="0" r="0" b="0"/>
            <a:pathLst>
              <a:path w="1090930" h="248044">
                <a:moveTo>
                  <a:pt x="0" y="248044"/>
                </a:moveTo>
                <a:lnTo>
                  <a:pt x="1090930" y="248044"/>
                </a:lnTo>
                <a:lnTo>
                  <a:pt x="1090930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Freeform 852">
            <a:extLst>
              <a:ext uri="{FF2B5EF4-FFF2-40B4-BE49-F238E27FC236}">
                <a16:creationId xmlns:a16="http://schemas.microsoft.com/office/drawing/2014/main" id="{264550E0-531A-5E86-F1DC-9233BF503F3F}"/>
              </a:ext>
            </a:extLst>
          </p:cNvPr>
          <p:cNvSpPr/>
          <p:nvPr/>
        </p:nvSpPr>
        <p:spPr>
          <a:xfrm>
            <a:off x="7535899" y="5056021"/>
            <a:ext cx="1028700" cy="150369"/>
          </a:xfrm>
          <a:custGeom>
            <a:avLst/>
            <a:gdLst/>
            <a:ahLst/>
            <a:cxnLst/>
            <a:rect l="0" t="0" r="0" b="0"/>
            <a:pathLst>
              <a:path w="1029335" h="248044">
                <a:moveTo>
                  <a:pt x="0" y="248044"/>
                </a:moveTo>
                <a:lnTo>
                  <a:pt x="1029335" y="248044"/>
                </a:lnTo>
                <a:lnTo>
                  <a:pt x="1029335" y="0"/>
                </a:lnTo>
                <a:lnTo>
                  <a:pt x="0" y="0"/>
                </a:lnTo>
                <a:lnTo>
                  <a:pt x="0" y="248044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Freeform 853">
            <a:extLst>
              <a:ext uri="{FF2B5EF4-FFF2-40B4-BE49-F238E27FC236}">
                <a16:creationId xmlns:a16="http://schemas.microsoft.com/office/drawing/2014/main" id="{1E931701-C4EF-9994-8D85-2FC1E5B507E5}"/>
              </a:ext>
            </a:extLst>
          </p:cNvPr>
          <p:cNvSpPr/>
          <p:nvPr/>
        </p:nvSpPr>
        <p:spPr>
          <a:xfrm>
            <a:off x="2643224" y="5303671"/>
            <a:ext cx="620713" cy="150369"/>
          </a:xfrm>
          <a:custGeom>
            <a:avLst/>
            <a:gdLst/>
            <a:ahLst/>
            <a:cxnLst/>
            <a:rect l="0" t="0" r="0" b="0"/>
            <a:pathLst>
              <a:path w="621030" h="248043">
                <a:moveTo>
                  <a:pt x="0" y="248043"/>
                </a:moveTo>
                <a:lnTo>
                  <a:pt x="621030" y="248043"/>
                </a:lnTo>
                <a:lnTo>
                  <a:pt x="621030" y="0"/>
                </a:lnTo>
                <a:lnTo>
                  <a:pt x="0" y="0"/>
                </a:lnTo>
                <a:lnTo>
                  <a:pt x="0" y="248043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Freeform 854">
            <a:extLst>
              <a:ext uri="{FF2B5EF4-FFF2-40B4-BE49-F238E27FC236}">
                <a16:creationId xmlns:a16="http://schemas.microsoft.com/office/drawing/2014/main" id="{303C0E0D-5135-491B-41CD-1D2EBD6F4749}"/>
              </a:ext>
            </a:extLst>
          </p:cNvPr>
          <p:cNvSpPr/>
          <p:nvPr/>
        </p:nvSpPr>
        <p:spPr>
          <a:xfrm>
            <a:off x="3263937" y="5303671"/>
            <a:ext cx="3179763" cy="150369"/>
          </a:xfrm>
          <a:custGeom>
            <a:avLst/>
            <a:gdLst/>
            <a:ahLst/>
            <a:cxnLst/>
            <a:rect l="0" t="0" r="0" b="0"/>
            <a:pathLst>
              <a:path w="3180080" h="248043">
                <a:moveTo>
                  <a:pt x="0" y="248043"/>
                </a:moveTo>
                <a:lnTo>
                  <a:pt x="3180080" y="248043"/>
                </a:lnTo>
                <a:lnTo>
                  <a:pt x="3180080" y="0"/>
                </a:lnTo>
                <a:lnTo>
                  <a:pt x="0" y="0"/>
                </a:lnTo>
                <a:lnTo>
                  <a:pt x="0" y="24804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Freeform 855">
            <a:extLst>
              <a:ext uri="{FF2B5EF4-FFF2-40B4-BE49-F238E27FC236}">
                <a16:creationId xmlns:a16="http://schemas.microsoft.com/office/drawing/2014/main" id="{F4382081-8EFF-F7C5-7E31-2D99FD074BE0}"/>
              </a:ext>
            </a:extLst>
          </p:cNvPr>
          <p:cNvSpPr/>
          <p:nvPr/>
        </p:nvSpPr>
        <p:spPr>
          <a:xfrm>
            <a:off x="6443699" y="5303671"/>
            <a:ext cx="1092200" cy="150369"/>
          </a:xfrm>
          <a:custGeom>
            <a:avLst/>
            <a:gdLst/>
            <a:ahLst/>
            <a:cxnLst/>
            <a:rect l="0" t="0" r="0" b="0"/>
            <a:pathLst>
              <a:path w="1090930" h="248043">
                <a:moveTo>
                  <a:pt x="0" y="248043"/>
                </a:moveTo>
                <a:lnTo>
                  <a:pt x="1090930" y="248043"/>
                </a:lnTo>
                <a:lnTo>
                  <a:pt x="1090930" y="0"/>
                </a:lnTo>
                <a:lnTo>
                  <a:pt x="0" y="0"/>
                </a:lnTo>
                <a:lnTo>
                  <a:pt x="0" y="24804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Freeform 856">
            <a:extLst>
              <a:ext uri="{FF2B5EF4-FFF2-40B4-BE49-F238E27FC236}">
                <a16:creationId xmlns:a16="http://schemas.microsoft.com/office/drawing/2014/main" id="{FCD097BD-FE25-E2CD-7751-D80BE298022D}"/>
              </a:ext>
            </a:extLst>
          </p:cNvPr>
          <p:cNvSpPr/>
          <p:nvPr/>
        </p:nvSpPr>
        <p:spPr>
          <a:xfrm>
            <a:off x="7535899" y="5303671"/>
            <a:ext cx="1028700" cy="150369"/>
          </a:xfrm>
          <a:custGeom>
            <a:avLst/>
            <a:gdLst/>
            <a:ahLst/>
            <a:cxnLst/>
            <a:rect l="0" t="0" r="0" b="0"/>
            <a:pathLst>
              <a:path w="1029335" h="248043">
                <a:moveTo>
                  <a:pt x="0" y="248043"/>
                </a:moveTo>
                <a:lnTo>
                  <a:pt x="1029335" y="248043"/>
                </a:lnTo>
                <a:lnTo>
                  <a:pt x="1029335" y="0"/>
                </a:lnTo>
                <a:lnTo>
                  <a:pt x="0" y="0"/>
                </a:lnTo>
                <a:lnTo>
                  <a:pt x="0" y="24804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Freeform 857">
            <a:extLst>
              <a:ext uri="{FF2B5EF4-FFF2-40B4-BE49-F238E27FC236}">
                <a16:creationId xmlns:a16="http://schemas.microsoft.com/office/drawing/2014/main" id="{A9C08E26-AE79-4E88-A3B5-D76D068F441D}"/>
              </a:ext>
            </a:extLst>
          </p:cNvPr>
          <p:cNvSpPr/>
          <p:nvPr/>
        </p:nvSpPr>
        <p:spPr>
          <a:xfrm>
            <a:off x="3263937" y="4850240"/>
            <a:ext cx="0" cy="610151"/>
          </a:xfrm>
          <a:custGeom>
            <a:avLst/>
            <a:gdLst/>
            <a:ahLst/>
            <a:cxnLst/>
            <a:rect l="0" t="0" r="0" b="0"/>
            <a:pathLst>
              <a:path h="1004823">
                <a:moveTo>
                  <a:pt x="0" y="0"/>
                </a:moveTo>
                <a:lnTo>
                  <a:pt x="0" y="1004823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Freeform 858">
            <a:extLst>
              <a:ext uri="{FF2B5EF4-FFF2-40B4-BE49-F238E27FC236}">
                <a16:creationId xmlns:a16="http://schemas.microsoft.com/office/drawing/2014/main" id="{3ACC5514-7753-BB8E-9DA8-95BC94217BB6}"/>
              </a:ext>
            </a:extLst>
          </p:cNvPr>
          <p:cNvSpPr/>
          <p:nvPr/>
        </p:nvSpPr>
        <p:spPr>
          <a:xfrm>
            <a:off x="6443699" y="4850240"/>
            <a:ext cx="0" cy="610151"/>
          </a:xfrm>
          <a:custGeom>
            <a:avLst/>
            <a:gdLst/>
            <a:ahLst/>
            <a:cxnLst/>
            <a:rect l="0" t="0" r="0" b="0"/>
            <a:pathLst>
              <a:path h="1004823">
                <a:moveTo>
                  <a:pt x="0" y="0"/>
                </a:moveTo>
                <a:lnTo>
                  <a:pt x="0" y="1004823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Freeform 859">
            <a:extLst>
              <a:ext uri="{FF2B5EF4-FFF2-40B4-BE49-F238E27FC236}">
                <a16:creationId xmlns:a16="http://schemas.microsoft.com/office/drawing/2014/main" id="{E9DF8E42-8425-C943-030B-FF5CBB9F623B}"/>
              </a:ext>
            </a:extLst>
          </p:cNvPr>
          <p:cNvSpPr/>
          <p:nvPr/>
        </p:nvSpPr>
        <p:spPr>
          <a:xfrm>
            <a:off x="7535899" y="4850240"/>
            <a:ext cx="0" cy="610151"/>
          </a:xfrm>
          <a:custGeom>
            <a:avLst/>
            <a:gdLst/>
            <a:ahLst/>
            <a:cxnLst/>
            <a:rect l="0" t="0" r="0" b="0"/>
            <a:pathLst>
              <a:path h="1004823">
                <a:moveTo>
                  <a:pt x="0" y="0"/>
                </a:moveTo>
                <a:lnTo>
                  <a:pt x="0" y="1004823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Freeform 860">
            <a:extLst>
              <a:ext uri="{FF2B5EF4-FFF2-40B4-BE49-F238E27FC236}">
                <a16:creationId xmlns:a16="http://schemas.microsoft.com/office/drawing/2014/main" id="{60D4195E-CF72-4A3C-6F32-6BDBBFB7B217}"/>
              </a:ext>
            </a:extLst>
          </p:cNvPr>
          <p:cNvSpPr/>
          <p:nvPr/>
        </p:nvSpPr>
        <p:spPr>
          <a:xfrm flipV="1">
            <a:off x="2636874" y="4709503"/>
            <a:ext cx="5934075" cy="45719"/>
          </a:xfrm>
          <a:custGeom>
            <a:avLst/>
            <a:gdLst/>
            <a:ahLst/>
            <a:cxnLst/>
            <a:rect l="0" t="0" r="0" b="0"/>
            <a:pathLst>
              <a:path w="5934075">
                <a:moveTo>
                  <a:pt x="0" y="0"/>
                </a:moveTo>
                <a:lnTo>
                  <a:pt x="5934075" y="0"/>
                </a:lnTo>
              </a:path>
            </a:pathLst>
          </a:custGeom>
          <a:noFill/>
          <a:ln w="381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Freeform 861">
            <a:extLst>
              <a:ext uri="{FF2B5EF4-FFF2-40B4-BE49-F238E27FC236}">
                <a16:creationId xmlns:a16="http://schemas.microsoft.com/office/drawing/2014/main" id="{18491701-83A0-83EF-597D-F3F3B97B809E}"/>
              </a:ext>
            </a:extLst>
          </p:cNvPr>
          <p:cNvSpPr/>
          <p:nvPr/>
        </p:nvSpPr>
        <p:spPr>
          <a:xfrm flipV="1">
            <a:off x="2636874" y="4958740"/>
            <a:ext cx="5934075" cy="45719"/>
          </a:xfrm>
          <a:custGeom>
            <a:avLst/>
            <a:gdLst/>
            <a:ahLst/>
            <a:cxnLst/>
            <a:rect l="0" t="0" r="0" b="0"/>
            <a:pathLst>
              <a:path w="5934075">
                <a:moveTo>
                  <a:pt x="0" y="0"/>
                </a:moveTo>
                <a:lnTo>
                  <a:pt x="593407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Freeform 862">
            <a:extLst>
              <a:ext uri="{FF2B5EF4-FFF2-40B4-BE49-F238E27FC236}">
                <a16:creationId xmlns:a16="http://schemas.microsoft.com/office/drawing/2014/main" id="{F7FB6EA3-0D7E-9456-5139-68F8FE660958}"/>
              </a:ext>
            </a:extLst>
          </p:cNvPr>
          <p:cNvSpPr/>
          <p:nvPr/>
        </p:nvSpPr>
        <p:spPr>
          <a:xfrm flipV="1">
            <a:off x="2636874" y="5206390"/>
            <a:ext cx="5934075" cy="45719"/>
          </a:xfrm>
          <a:custGeom>
            <a:avLst/>
            <a:gdLst/>
            <a:ahLst/>
            <a:cxnLst/>
            <a:rect l="0" t="0" r="0" b="0"/>
            <a:pathLst>
              <a:path w="5934075">
                <a:moveTo>
                  <a:pt x="0" y="0"/>
                </a:moveTo>
                <a:lnTo>
                  <a:pt x="593407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Freeform 863">
            <a:extLst>
              <a:ext uri="{FF2B5EF4-FFF2-40B4-BE49-F238E27FC236}">
                <a16:creationId xmlns:a16="http://schemas.microsoft.com/office/drawing/2014/main" id="{A4838EC1-8402-88DB-4C59-0086DD1283F7}"/>
              </a:ext>
            </a:extLst>
          </p:cNvPr>
          <p:cNvSpPr/>
          <p:nvPr/>
        </p:nvSpPr>
        <p:spPr>
          <a:xfrm>
            <a:off x="2643224" y="4850240"/>
            <a:ext cx="0" cy="610151"/>
          </a:xfrm>
          <a:custGeom>
            <a:avLst/>
            <a:gdLst/>
            <a:ahLst/>
            <a:cxnLst/>
            <a:rect l="0" t="0" r="0" b="0"/>
            <a:pathLst>
              <a:path h="1004823">
                <a:moveTo>
                  <a:pt x="0" y="0"/>
                </a:moveTo>
                <a:lnTo>
                  <a:pt x="0" y="1004823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Freeform 864">
            <a:extLst>
              <a:ext uri="{FF2B5EF4-FFF2-40B4-BE49-F238E27FC236}">
                <a16:creationId xmlns:a16="http://schemas.microsoft.com/office/drawing/2014/main" id="{6BAB7821-8138-17C8-048B-3A736B9B28C2}"/>
              </a:ext>
            </a:extLst>
          </p:cNvPr>
          <p:cNvSpPr/>
          <p:nvPr/>
        </p:nvSpPr>
        <p:spPr>
          <a:xfrm>
            <a:off x="8564599" y="4850240"/>
            <a:ext cx="0" cy="610151"/>
          </a:xfrm>
          <a:custGeom>
            <a:avLst/>
            <a:gdLst/>
            <a:ahLst/>
            <a:cxnLst/>
            <a:rect l="0" t="0" r="0" b="0"/>
            <a:pathLst>
              <a:path h="1004823">
                <a:moveTo>
                  <a:pt x="0" y="0"/>
                </a:moveTo>
                <a:lnTo>
                  <a:pt x="0" y="1004823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Freeform 865">
            <a:extLst>
              <a:ext uri="{FF2B5EF4-FFF2-40B4-BE49-F238E27FC236}">
                <a16:creationId xmlns:a16="http://schemas.microsoft.com/office/drawing/2014/main" id="{047ED171-851F-FEA1-5601-538E6EE24E4A}"/>
              </a:ext>
            </a:extLst>
          </p:cNvPr>
          <p:cNvSpPr/>
          <p:nvPr/>
        </p:nvSpPr>
        <p:spPr>
          <a:xfrm flipV="1">
            <a:off x="2636874" y="4461853"/>
            <a:ext cx="5934075" cy="45719"/>
          </a:xfrm>
          <a:custGeom>
            <a:avLst/>
            <a:gdLst/>
            <a:ahLst/>
            <a:cxnLst/>
            <a:rect l="0" t="0" r="0" b="0"/>
            <a:pathLst>
              <a:path w="5934075">
                <a:moveTo>
                  <a:pt x="0" y="0"/>
                </a:moveTo>
                <a:lnTo>
                  <a:pt x="593407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Freeform 866">
            <a:extLst>
              <a:ext uri="{FF2B5EF4-FFF2-40B4-BE49-F238E27FC236}">
                <a16:creationId xmlns:a16="http://schemas.microsoft.com/office/drawing/2014/main" id="{76542043-8502-04E7-9384-1D84FBD41BE5}"/>
              </a:ext>
            </a:extLst>
          </p:cNvPr>
          <p:cNvSpPr/>
          <p:nvPr/>
        </p:nvSpPr>
        <p:spPr>
          <a:xfrm flipV="1">
            <a:off x="2636874" y="5454040"/>
            <a:ext cx="5934075" cy="45719"/>
          </a:xfrm>
          <a:custGeom>
            <a:avLst/>
            <a:gdLst/>
            <a:ahLst/>
            <a:cxnLst/>
            <a:rect l="0" t="0" r="0" b="0"/>
            <a:pathLst>
              <a:path w="5934075">
                <a:moveTo>
                  <a:pt x="0" y="0"/>
                </a:moveTo>
                <a:lnTo>
                  <a:pt x="593407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Freeform 867">
            <a:extLst>
              <a:ext uri="{FF2B5EF4-FFF2-40B4-BE49-F238E27FC236}">
                <a16:creationId xmlns:a16="http://schemas.microsoft.com/office/drawing/2014/main" id="{D9853D2D-65F1-B8A7-7DB2-BEB544662775}"/>
              </a:ext>
            </a:extLst>
          </p:cNvPr>
          <p:cNvSpPr/>
          <p:nvPr/>
        </p:nvSpPr>
        <p:spPr>
          <a:xfrm>
            <a:off x="2655924" y="5976771"/>
            <a:ext cx="603250" cy="150369"/>
          </a:xfrm>
          <a:custGeom>
            <a:avLst/>
            <a:gdLst/>
            <a:ahLst/>
            <a:cxnLst/>
            <a:rect l="0" t="0" r="0" b="0"/>
            <a:pathLst>
              <a:path w="602703" h="247714">
                <a:moveTo>
                  <a:pt x="0" y="247714"/>
                </a:moveTo>
                <a:lnTo>
                  <a:pt x="602703" y="247714"/>
                </a:lnTo>
                <a:lnTo>
                  <a:pt x="602703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Freeform 868">
            <a:extLst>
              <a:ext uri="{FF2B5EF4-FFF2-40B4-BE49-F238E27FC236}">
                <a16:creationId xmlns:a16="http://schemas.microsoft.com/office/drawing/2014/main" id="{158543C5-27B5-4C99-3D33-37A9B50DEDA9}"/>
              </a:ext>
            </a:extLst>
          </p:cNvPr>
          <p:cNvSpPr/>
          <p:nvPr/>
        </p:nvSpPr>
        <p:spPr>
          <a:xfrm>
            <a:off x="3259174" y="5976771"/>
            <a:ext cx="3095625" cy="150369"/>
          </a:xfrm>
          <a:custGeom>
            <a:avLst/>
            <a:gdLst/>
            <a:ahLst/>
            <a:cxnLst/>
            <a:rect l="0" t="0" r="0" b="0"/>
            <a:pathLst>
              <a:path w="3096514" h="247714">
                <a:moveTo>
                  <a:pt x="0" y="247714"/>
                </a:moveTo>
                <a:lnTo>
                  <a:pt x="3096514" y="247714"/>
                </a:lnTo>
                <a:lnTo>
                  <a:pt x="3096514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Freeform 869">
            <a:extLst>
              <a:ext uri="{FF2B5EF4-FFF2-40B4-BE49-F238E27FC236}">
                <a16:creationId xmlns:a16="http://schemas.microsoft.com/office/drawing/2014/main" id="{1AAFC923-CA19-B925-E4CE-06B9A493C2A4}"/>
              </a:ext>
            </a:extLst>
          </p:cNvPr>
          <p:cNvSpPr/>
          <p:nvPr/>
        </p:nvSpPr>
        <p:spPr>
          <a:xfrm>
            <a:off x="6354799" y="5976771"/>
            <a:ext cx="1585913" cy="150369"/>
          </a:xfrm>
          <a:custGeom>
            <a:avLst/>
            <a:gdLst/>
            <a:ahLst/>
            <a:cxnLst/>
            <a:rect l="0" t="0" r="0" b="0"/>
            <a:pathLst>
              <a:path w="1585849" h="247714">
                <a:moveTo>
                  <a:pt x="0" y="247714"/>
                </a:moveTo>
                <a:lnTo>
                  <a:pt x="1585849" y="247714"/>
                </a:lnTo>
                <a:lnTo>
                  <a:pt x="1585849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Freeform 870">
            <a:extLst>
              <a:ext uri="{FF2B5EF4-FFF2-40B4-BE49-F238E27FC236}">
                <a16:creationId xmlns:a16="http://schemas.microsoft.com/office/drawing/2014/main" id="{B33EF88D-74C4-A78B-2E27-7279B5D70050}"/>
              </a:ext>
            </a:extLst>
          </p:cNvPr>
          <p:cNvSpPr/>
          <p:nvPr/>
        </p:nvSpPr>
        <p:spPr>
          <a:xfrm>
            <a:off x="7940712" y="5976771"/>
            <a:ext cx="1366838" cy="150369"/>
          </a:xfrm>
          <a:custGeom>
            <a:avLst/>
            <a:gdLst/>
            <a:ahLst/>
            <a:cxnLst/>
            <a:rect l="0" t="0" r="0" b="0"/>
            <a:pathLst>
              <a:path w="1366520" h="247714">
                <a:moveTo>
                  <a:pt x="0" y="247714"/>
                </a:moveTo>
                <a:lnTo>
                  <a:pt x="1366520" y="247714"/>
                </a:lnTo>
                <a:lnTo>
                  <a:pt x="1366520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Freeform 871">
            <a:extLst>
              <a:ext uri="{FF2B5EF4-FFF2-40B4-BE49-F238E27FC236}">
                <a16:creationId xmlns:a16="http://schemas.microsoft.com/office/drawing/2014/main" id="{FD71607C-3ABD-4D1C-8B39-BD1A6358DAE2}"/>
              </a:ext>
            </a:extLst>
          </p:cNvPr>
          <p:cNvSpPr/>
          <p:nvPr/>
        </p:nvSpPr>
        <p:spPr>
          <a:xfrm>
            <a:off x="2655924" y="6224421"/>
            <a:ext cx="603250" cy="150369"/>
          </a:xfrm>
          <a:custGeom>
            <a:avLst/>
            <a:gdLst/>
            <a:ahLst/>
            <a:cxnLst/>
            <a:rect l="0" t="0" r="0" b="0"/>
            <a:pathLst>
              <a:path w="602703" h="247713">
                <a:moveTo>
                  <a:pt x="0" y="247713"/>
                </a:moveTo>
                <a:lnTo>
                  <a:pt x="602703" y="247713"/>
                </a:lnTo>
                <a:lnTo>
                  <a:pt x="602703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Freeform 872">
            <a:extLst>
              <a:ext uri="{FF2B5EF4-FFF2-40B4-BE49-F238E27FC236}">
                <a16:creationId xmlns:a16="http://schemas.microsoft.com/office/drawing/2014/main" id="{9A710E10-ECB7-D9A6-493D-B27A1C379318}"/>
              </a:ext>
            </a:extLst>
          </p:cNvPr>
          <p:cNvSpPr/>
          <p:nvPr/>
        </p:nvSpPr>
        <p:spPr>
          <a:xfrm>
            <a:off x="3259174" y="6224421"/>
            <a:ext cx="3095625" cy="150369"/>
          </a:xfrm>
          <a:custGeom>
            <a:avLst/>
            <a:gdLst/>
            <a:ahLst/>
            <a:cxnLst/>
            <a:rect l="0" t="0" r="0" b="0"/>
            <a:pathLst>
              <a:path w="3096514" h="247713">
                <a:moveTo>
                  <a:pt x="0" y="247713"/>
                </a:moveTo>
                <a:lnTo>
                  <a:pt x="3096514" y="247713"/>
                </a:lnTo>
                <a:lnTo>
                  <a:pt x="3096514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Freeform 873">
            <a:extLst>
              <a:ext uri="{FF2B5EF4-FFF2-40B4-BE49-F238E27FC236}">
                <a16:creationId xmlns:a16="http://schemas.microsoft.com/office/drawing/2014/main" id="{83FE47C4-98A1-68A0-67D3-984512DD6671}"/>
              </a:ext>
            </a:extLst>
          </p:cNvPr>
          <p:cNvSpPr/>
          <p:nvPr/>
        </p:nvSpPr>
        <p:spPr>
          <a:xfrm>
            <a:off x="6354799" y="6224421"/>
            <a:ext cx="1585913" cy="150369"/>
          </a:xfrm>
          <a:custGeom>
            <a:avLst/>
            <a:gdLst/>
            <a:ahLst/>
            <a:cxnLst/>
            <a:rect l="0" t="0" r="0" b="0"/>
            <a:pathLst>
              <a:path w="1585849" h="247713">
                <a:moveTo>
                  <a:pt x="0" y="247713"/>
                </a:moveTo>
                <a:lnTo>
                  <a:pt x="1585849" y="247713"/>
                </a:lnTo>
                <a:lnTo>
                  <a:pt x="1585849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Freeform 874">
            <a:extLst>
              <a:ext uri="{FF2B5EF4-FFF2-40B4-BE49-F238E27FC236}">
                <a16:creationId xmlns:a16="http://schemas.microsoft.com/office/drawing/2014/main" id="{5809BAAC-62FA-0567-E424-7BC8BC1E1A6E}"/>
              </a:ext>
            </a:extLst>
          </p:cNvPr>
          <p:cNvSpPr/>
          <p:nvPr/>
        </p:nvSpPr>
        <p:spPr>
          <a:xfrm>
            <a:off x="7940712" y="6224421"/>
            <a:ext cx="1366838" cy="150369"/>
          </a:xfrm>
          <a:custGeom>
            <a:avLst/>
            <a:gdLst/>
            <a:ahLst/>
            <a:cxnLst/>
            <a:rect l="0" t="0" r="0" b="0"/>
            <a:pathLst>
              <a:path w="1366520" h="247713">
                <a:moveTo>
                  <a:pt x="0" y="247713"/>
                </a:moveTo>
                <a:lnTo>
                  <a:pt x="1366520" y="247713"/>
                </a:lnTo>
                <a:lnTo>
                  <a:pt x="1366520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" name="Freeform 875">
            <a:extLst>
              <a:ext uri="{FF2B5EF4-FFF2-40B4-BE49-F238E27FC236}">
                <a16:creationId xmlns:a16="http://schemas.microsoft.com/office/drawing/2014/main" id="{7A40DA40-0498-7C7D-F589-2EEBAB4D473D}"/>
              </a:ext>
            </a:extLst>
          </p:cNvPr>
          <p:cNvSpPr/>
          <p:nvPr/>
        </p:nvSpPr>
        <p:spPr>
          <a:xfrm>
            <a:off x="2655924" y="6472071"/>
            <a:ext cx="603250" cy="150369"/>
          </a:xfrm>
          <a:custGeom>
            <a:avLst/>
            <a:gdLst/>
            <a:ahLst/>
            <a:cxnLst/>
            <a:rect l="0" t="0" r="0" b="0"/>
            <a:pathLst>
              <a:path w="602703" h="247713">
                <a:moveTo>
                  <a:pt x="0" y="247713"/>
                </a:moveTo>
                <a:lnTo>
                  <a:pt x="602703" y="247713"/>
                </a:lnTo>
                <a:lnTo>
                  <a:pt x="602703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Freeform 876">
            <a:extLst>
              <a:ext uri="{FF2B5EF4-FFF2-40B4-BE49-F238E27FC236}">
                <a16:creationId xmlns:a16="http://schemas.microsoft.com/office/drawing/2014/main" id="{E0F8F1E1-D730-8359-911E-8F65BB8DB084}"/>
              </a:ext>
            </a:extLst>
          </p:cNvPr>
          <p:cNvSpPr/>
          <p:nvPr/>
        </p:nvSpPr>
        <p:spPr>
          <a:xfrm>
            <a:off x="3259174" y="6472071"/>
            <a:ext cx="3095625" cy="150369"/>
          </a:xfrm>
          <a:custGeom>
            <a:avLst/>
            <a:gdLst/>
            <a:ahLst/>
            <a:cxnLst/>
            <a:rect l="0" t="0" r="0" b="0"/>
            <a:pathLst>
              <a:path w="3096514" h="247713">
                <a:moveTo>
                  <a:pt x="0" y="247713"/>
                </a:moveTo>
                <a:lnTo>
                  <a:pt x="3096514" y="247713"/>
                </a:lnTo>
                <a:lnTo>
                  <a:pt x="3096514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" name="Freeform 877">
            <a:extLst>
              <a:ext uri="{FF2B5EF4-FFF2-40B4-BE49-F238E27FC236}">
                <a16:creationId xmlns:a16="http://schemas.microsoft.com/office/drawing/2014/main" id="{5C27F363-DED5-7377-AFDC-1DC50E2A17C9}"/>
              </a:ext>
            </a:extLst>
          </p:cNvPr>
          <p:cNvSpPr/>
          <p:nvPr/>
        </p:nvSpPr>
        <p:spPr>
          <a:xfrm>
            <a:off x="6354799" y="6472071"/>
            <a:ext cx="1585913" cy="150369"/>
          </a:xfrm>
          <a:custGeom>
            <a:avLst/>
            <a:gdLst/>
            <a:ahLst/>
            <a:cxnLst/>
            <a:rect l="0" t="0" r="0" b="0"/>
            <a:pathLst>
              <a:path w="1585849" h="247713">
                <a:moveTo>
                  <a:pt x="0" y="247713"/>
                </a:moveTo>
                <a:lnTo>
                  <a:pt x="1585849" y="247713"/>
                </a:lnTo>
                <a:lnTo>
                  <a:pt x="1585849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Freeform 878">
            <a:extLst>
              <a:ext uri="{FF2B5EF4-FFF2-40B4-BE49-F238E27FC236}">
                <a16:creationId xmlns:a16="http://schemas.microsoft.com/office/drawing/2014/main" id="{60AB5972-CD68-CA22-0E57-99119734B675}"/>
              </a:ext>
            </a:extLst>
          </p:cNvPr>
          <p:cNvSpPr/>
          <p:nvPr/>
        </p:nvSpPr>
        <p:spPr>
          <a:xfrm>
            <a:off x="7940712" y="6472071"/>
            <a:ext cx="1366838" cy="150369"/>
          </a:xfrm>
          <a:custGeom>
            <a:avLst/>
            <a:gdLst/>
            <a:ahLst/>
            <a:cxnLst/>
            <a:rect l="0" t="0" r="0" b="0"/>
            <a:pathLst>
              <a:path w="1366520" h="247713">
                <a:moveTo>
                  <a:pt x="0" y="247713"/>
                </a:moveTo>
                <a:lnTo>
                  <a:pt x="1366520" y="247713"/>
                </a:lnTo>
                <a:lnTo>
                  <a:pt x="1366520" y="0"/>
                </a:lnTo>
                <a:lnTo>
                  <a:pt x="0" y="0"/>
                </a:lnTo>
                <a:lnTo>
                  <a:pt x="0" y="247713"/>
                </a:lnTo>
                <a:close/>
              </a:path>
            </a:pathLst>
          </a:custGeom>
          <a:solidFill>
            <a:srgbClr val="F3F9F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Freeform 879">
            <a:extLst>
              <a:ext uri="{FF2B5EF4-FFF2-40B4-BE49-F238E27FC236}">
                <a16:creationId xmlns:a16="http://schemas.microsoft.com/office/drawing/2014/main" id="{DEC23534-AF86-BBA0-DBF5-5EBA9650ACC7}"/>
              </a:ext>
            </a:extLst>
          </p:cNvPr>
          <p:cNvSpPr/>
          <p:nvPr/>
        </p:nvSpPr>
        <p:spPr>
          <a:xfrm>
            <a:off x="2655924" y="6719721"/>
            <a:ext cx="603250" cy="150369"/>
          </a:xfrm>
          <a:custGeom>
            <a:avLst/>
            <a:gdLst/>
            <a:ahLst/>
            <a:cxnLst/>
            <a:rect l="0" t="0" r="0" b="0"/>
            <a:pathLst>
              <a:path w="602703" h="247714">
                <a:moveTo>
                  <a:pt x="0" y="247714"/>
                </a:moveTo>
                <a:lnTo>
                  <a:pt x="602703" y="247714"/>
                </a:lnTo>
                <a:lnTo>
                  <a:pt x="602703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BBE0E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Freeform 880">
            <a:extLst>
              <a:ext uri="{FF2B5EF4-FFF2-40B4-BE49-F238E27FC236}">
                <a16:creationId xmlns:a16="http://schemas.microsoft.com/office/drawing/2014/main" id="{37C46D41-E0FD-D7D8-2959-38E46E94574E}"/>
              </a:ext>
            </a:extLst>
          </p:cNvPr>
          <p:cNvSpPr/>
          <p:nvPr/>
        </p:nvSpPr>
        <p:spPr>
          <a:xfrm>
            <a:off x="3259174" y="6719721"/>
            <a:ext cx="3095625" cy="150369"/>
          </a:xfrm>
          <a:custGeom>
            <a:avLst/>
            <a:gdLst/>
            <a:ahLst/>
            <a:cxnLst/>
            <a:rect l="0" t="0" r="0" b="0"/>
            <a:pathLst>
              <a:path w="3096514" h="247714">
                <a:moveTo>
                  <a:pt x="0" y="247714"/>
                </a:moveTo>
                <a:lnTo>
                  <a:pt x="3096514" y="247714"/>
                </a:lnTo>
                <a:lnTo>
                  <a:pt x="3096514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Freeform 881">
            <a:extLst>
              <a:ext uri="{FF2B5EF4-FFF2-40B4-BE49-F238E27FC236}">
                <a16:creationId xmlns:a16="http://schemas.microsoft.com/office/drawing/2014/main" id="{6B0F5CD8-9C0F-D3D2-7F2B-F752D07C96A5}"/>
              </a:ext>
            </a:extLst>
          </p:cNvPr>
          <p:cNvSpPr/>
          <p:nvPr/>
        </p:nvSpPr>
        <p:spPr>
          <a:xfrm>
            <a:off x="6354799" y="6719721"/>
            <a:ext cx="1585913" cy="150369"/>
          </a:xfrm>
          <a:custGeom>
            <a:avLst/>
            <a:gdLst/>
            <a:ahLst/>
            <a:cxnLst/>
            <a:rect l="0" t="0" r="0" b="0"/>
            <a:pathLst>
              <a:path w="1585849" h="247714">
                <a:moveTo>
                  <a:pt x="0" y="247714"/>
                </a:moveTo>
                <a:lnTo>
                  <a:pt x="1585849" y="247714"/>
                </a:lnTo>
                <a:lnTo>
                  <a:pt x="1585849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Freeform 882">
            <a:extLst>
              <a:ext uri="{FF2B5EF4-FFF2-40B4-BE49-F238E27FC236}">
                <a16:creationId xmlns:a16="http://schemas.microsoft.com/office/drawing/2014/main" id="{8242F279-E003-C973-7A77-A163DD5F4DCC}"/>
              </a:ext>
            </a:extLst>
          </p:cNvPr>
          <p:cNvSpPr/>
          <p:nvPr/>
        </p:nvSpPr>
        <p:spPr>
          <a:xfrm>
            <a:off x="7940712" y="6719721"/>
            <a:ext cx="1366838" cy="150369"/>
          </a:xfrm>
          <a:custGeom>
            <a:avLst/>
            <a:gdLst/>
            <a:ahLst/>
            <a:cxnLst/>
            <a:rect l="0" t="0" r="0" b="0"/>
            <a:pathLst>
              <a:path w="1366520" h="247714">
                <a:moveTo>
                  <a:pt x="0" y="247714"/>
                </a:moveTo>
                <a:lnTo>
                  <a:pt x="1366520" y="247714"/>
                </a:lnTo>
                <a:lnTo>
                  <a:pt x="1366520" y="0"/>
                </a:lnTo>
                <a:lnTo>
                  <a:pt x="0" y="0"/>
                </a:lnTo>
                <a:lnTo>
                  <a:pt x="0" y="247714"/>
                </a:lnTo>
                <a:close/>
              </a:path>
            </a:pathLst>
          </a:custGeom>
          <a:solidFill>
            <a:srgbClr val="E7F3F4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Freeform 883">
            <a:extLst>
              <a:ext uri="{FF2B5EF4-FFF2-40B4-BE49-F238E27FC236}">
                <a16:creationId xmlns:a16="http://schemas.microsoft.com/office/drawing/2014/main" id="{8E4DDC37-3F21-B63C-F6AA-E3D740A50491}"/>
              </a:ext>
            </a:extLst>
          </p:cNvPr>
          <p:cNvSpPr/>
          <p:nvPr/>
        </p:nvSpPr>
        <p:spPr>
          <a:xfrm>
            <a:off x="3259174" y="6267253"/>
            <a:ext cx="0" cy="609187"/>
          </a:xfrm>
          <a:custGeom>
            <a:avLst/>
            <a:gdLst/>
            <a:ahLst/>
            <a:cxnLst/>
            <a:rect l="0" t="0" r="0" b="0"/>
            <a:pathLst>
              <a:path h="1003555">
                <a:moveTo>
                  <a:pt x="0" y="0"/>
                </a:moveTo>
                <a:lnTo>
                  <a:pt x="0" y="1003555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Freeform 884">
            <a:extLst>
              <a:ext uri="{FF2B5EF4-FFF2-40B4-BE49-F238E27FC236}">
                <a16:creationId xmlns:a16="http://schemas.microsoft.com/office/drawing/2014/main" id="{031FBF85-71C4-1B32-B7F5-48258C00F155}"/>
              </a:ext>
            </a:extLst>
          </p:cNvPr>
          <p:cNvSpPr/>
          <p:nvPr/>
        </p:nvSpPr>
        <p:spPr>
          <a:xfrm>
            <a:off x="6354799" y="6267253"/>
            <a:ext cx="0" cy="609187"/>
          </a:xfrm>
          <a:custGeom>
            <a:avLst/>
            <a:gdLst/>
            <a:ahLst/>
            <a:cxnLst/>
            <a:rect l="0" t="0" r="0" b="0"/>
            <a:pathLst>
              <a:path h="1003555">
                <a:moveTo>
                  <a:pt x="0" y="0"/>
                </a:moveTo>
                <a:lnTo>
                  <a:pt x="0" y="1003555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Freeform 885">
            <a:extLst>
              <a:ext uri="{FF2B5EF4-FFF2-40B4-BE49-F238E27FC236}">
                <a16:creationId xmlns:a16="http://schemas.microsoft.com/office/drawing/2014/main" id="{38B96F0C-2D47-35F8-81C3-9DE1B1261EBE}"/>
              </a:ext>
            </a:extLst>
          </p:cNvPr>
          <p:cNvSpPr/>
          <p:nvPr/>
        </p:nvSpPr>
        <p:spPr>
          <a:xfrm>
            <a:off x="7940712" y="6267253"/>
            <a:ext cx="0" cy="609187"/>
          </a:xfrm>
          <a:custGeom>
            <a:avLst/>
            <a:gdLst/>
            <a:ahLst/>
            <a:cxnLst/>
            <a:rect l="0" t="0" r="0" b="0"/>
            <a:pathLst>
              <a:path h="1003555">
                <a:moveTo>
                  <a:pt x="0" y="0"/>
                </a:moveTo>
                <a:lnTo>
                  <a:pt x="0" y="1003555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Freeform 886">
            <a:extLst>
              <a:ext uri="{FF2B5EF4-FFF2-40B4-BE49-F238E27FC236}">
                <a16:creationId xmlns:a16="http://schemas.microsoft.com/office/drawing/2014/main" id="{419A37D2-ADB5-B60D-EA2F-609AA9F242E4}"/>
              </a:ext>
            </a:extLst>
          </p:cNvPr>
          <p:cNvSpPr/>
          <p:nvPr/>
        </p:nvSpPr>
        <p:spPr>
          <a:xfrm flipV="1">
            <a:off x="2649574" y="6127140"/>
            <a:ext cx="6664325" cy="45719"/>
          </a:xfrm>
          <a:custGeom>
            <a:avLst/>
            <a:gdLst/>
            <a:ahLst/>
            <a:cxnLst/>
            <a:rect l="0" t="0" r="0" b="0"/>
            <a:pathLst>
              <a:path w="6664325">
                <a:moveTo>
                  <a:pt x="0" y="0"/>
                </a:moveTo>
                <a:lnTo>
                  <a:pt x="6664325" y="0"/>
                </a:lnTo>
              </a:path>
            </a:pathLst>
          </a:custGeom>
          <a:noFill/>
          <a:ln w="381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Freeform 887">
            <a:extLst>
              <a:ext uri="{FF2B5EF4-FFF2-40B4-BE49-F238E27FC236}">
                <a16:creationId xmlns:a16="http://schemas.microsoft.com/office/drawing/2014/main" id="{5703D227-364E-1F9C-9367-4EF7AAA26949}"/>
              </a:ext>
            </a:extLst>
          </p:cNvPr>
          <p:cNvSpPr/>
          <p:nvPr/>
        </p:nvSpPr>
        <p:spPr>
          <a:xfrm flipV="1">
            <a:off x="2649574" y="6374790"/>
            <a:ext cx="6664325" cy="45719"/>
          </a:xfrm>
          <a:custGeom>
            <a:avLst/>
            <a:gdLst/>
            <a:ahLst/>
            <a:cxnLst/>
            <a:rect l="0" t="0" r="0" b="0"/>
            <a:pathLst>
              <a:path w="6664325">
                <a:moveTo>
                  <a:pt x="0" y="0"/>
                </a:moveTo>
                <a:lnTo>
                  <a:pt x="666432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Freeform 888">
            <a:extLst>
              <a:ext uri="{FF2B5EF4-FFF2-40B4-BE49-F238E27FC236}">
                <a16:creationId xmlns:a16="http://schemas.microsoft.com/office/drawing/2014/main" id="{7F420437-B710-FD0E-FE2C-DE8232D62E9E}"/>
              </a:ext>
            </a:extLst>
          </p:cNvPr>
          <p:cNvSpPr/>
          <p:nvPr/>
        </p:nvSpPr>
        <p:spPr>
          <a:xfrm flipV="1">
            <a:off x="2649574" y="6622440"/>
            <a:ext cx="6664325" cy="45719"/>
          </a:xfrm>
          <a:custGeom>
            <a:avLst/>
            <a:gdLst/>
            <a:ahLst/>
            <a:cxnLst/>
            <a:rect l="0" t="0" r="0" b="0"/>
            <a:pathLst>
              <a:path w="6664325">
                <a:moveTo>
                  <a:pt x="0" y="0"/>
                </a:moveTo>
                <a:lnTo>
                  <a:pt x="666432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Freeform 889">
            <a:extLst>
              <a:ext uri="{FF2B5EF4-FFF2-40B4-BE49-F238E27FC236}">
                <a16:creationId xmlns:a16="http://schemas.microsoft.com/office/drawing/2014/main" id="{BB9485FA-50B8-0349-6651-EEC25085CC6C}"/>
              </a:ext>
            </a:extLst>
          </p:cNvPr>
          <p:cNvSpPr/>
          <p:nvPr/>
        </p:nvSpPr>
        <p:spPr>
          <a:xfrm>
            <a:off x="2655924" y="6267253"/>
            <a:ext cx="0" cy="609187"/>
          </a:xfrm>
          <a:custGeom>
            <a:avLst/>
            <a:gdLst/>
            <a:ahLst/>
            <a:cxnLst/>
            <a:rect l="0" t="0" r="0" b="0"/>
            <a:pathLst>
              <a:path h="1003555">
                <a:moveTo>
                  <a:pt x="0" y="0"/>
                </a:moveTo>
                <a:lnTo>
                  <a:pt x="0" y="1003555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Freeform 890">
            <a:extLst>
              <a:ext uri="{FF2B5EF4-FFF2-40B4-BE49-F238E27FC236}">
                <a16:creationId xmlns:a16="http://schemas.microsoft.com/office/drawing/2014/main" id="{DC84B3C7-0B10-5AE6-11BF-B45DF9B07A24}"/>
              </a:ext>
            </a:extLst>
          </p:cNvPr>
          <p:cNvSpPr/>
          <p:nvPr/>
        </p:nvSpPr>
        <p:spPr>
          <a:xfrm>
            <a:off x="9307549" y="6267253"/>
            <a:ext cx="0" cy="609187"/>
          </a:xfrm>
          <a:custGeom>
            <a:avLst/>
            <a:gdLst/>
            <a:ahLst/>
            <a:cxnLst/>
            <a:rect l="0" t="0" r="0" b="0"/>
            <a:pathLst>
              <a:path h="1003555">
                <a:moveTo>
                  <a:pt x="0" y="0"/>
                </a:moveTo>
                <a:lnTo>
                  <a:pt x="0" y="1003555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" name="Freeform 891">
            <a:extLst>
              <a:ext uri="{FF2B5EF4-FFF2-40B4-BE49-F238E27FC236}">
                <a16:creationId xmlns:a16="http://schemas.microsoft.com/office/drawing/2014/main" id="{2DF18C7D-F5B7-0734-E7F0-AE1AFCD359AC}"/>
              </a:ext>
            </a:extLst>
          </p:cNvPr>
          <p:cNvSpPr/>
          <p:nvPr/>
        </p:nvSpPr>
        <p:spPr>
          <a:xfrm flipV="1">
            <a:off x="2649574" y="5879490"/>
            <a:ext cx="6664325" cy="45719"/>
          </a:xfrm>
          <a:custGeom>
            <a:avLst/>
            <a:gdLst/>
            <a:ahLst/>
            <a:cxnLst/>
            <a:rect l="0" t="0" r="0" b="0"/>
            <a:pathLst>
              <a:path w="6664325">
                <a:moveTo>
                  <a:pt x="0" y="0"/>
                </a:moveTo>
                <a:lnTo>
                  <a:pt x="666432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Freeform 892">
            <a:extLst>
              <a:ext uri="{FF2B5EF4-FFF2-40B4-BE49-F238E27FC236}">
                <a16:creationId xmlns:a16="http://schemas.microsoft.com/office/drawing/2014/main" id="{1E10EDEF-74C3-3018-AC8C-0C6E2F2365D5}"/>
              </a:ext>
            </a:extLst>
          </p:cNvPr>
          <p:cNvSpPr/>
          <p:nvPr/>
        </p:nvSpPr>
        <p:spPr>
          <a:xfrm flipV="1">
            <a:off x="2649574" y="6870090"/>
            <a:ext cx="6664325" cy="45719"/>
          </a:xfrm>
          <a:custGeom>
            <a:avLst/>
            <a:gdLst/>
            <a:ahLst/>
            <a:cxnLst/>
            <a:rect l="0" t="0" r="0" b="0"/>
            <a:pathLst>
              <a:path w="6664325">
                <a:moveTo>
                  <a:pt x="0" y="0"/>
                </a:moveTo>
                <a:lnTo>
                  <a:pt x="6664325" y="0"/>
                </a:lnTo>
              </a:path>
            </a:pathLst>
          </a:custGeom>
          <a:noFill/>
          <a:ln w="1270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" name="Rectangle 898">
            <a:extLst>
              <a:ext uri="{FF2B5EF4-FFF2-40B4-BE49-F238E27FC236}">
                <a16:creationId xmlns:a16="http://schemas.microsoft.com/office/drawing/2014/main" id="{A5938F1C-3967-CB95-305C-50AFEB580504}"/>
              </a:ext>
            </a:extLst>
          </p:cNvPr>
          <p:cNvSpPr/>
          <p:nvPr/>
        </p:nvSpPr>
        <p:spPr>
          <a:xfrm>
            <a:off x="3851312" y="3817329"/>
            <a:ext cx="3830638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-19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800" b="1" i="0" u="none" strike="noStrike" kern="1200" cap="none" spc="-34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з</a:t>
            </a:r>
            <a:r>
              <a:rPr kumimoji="0" lang="en-US" sz="1800" b="1" i="0" u="none" strike="noStrike" kern="1200" cap="none" spc="-3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</a:t>
            </a:r>
            <a:r>
              <a:rPr kumimoji="0" lang="en-US" sz="1800" b="1" i="0" u="none" strike="noStrike" kern="1200" cap="none" spc="-6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ь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800" b="1" i="0" u="none" strike="noStrike" kern="1200" cap="none" spc="-4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ты сравни</a:t>
            </a:r>
            <a:r>
              <a:rPr kumimoji="0" lang="en-US" sz="1800" b="1" i="0" u="none" strike="noStrike" kern="1200" cap="none" spc="-1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ельных ра</a:t>
            </a:r>
            <a:r>
              <a:rPr kumimoji="0" lang="en-US" sz="1800" b="1" i="0" u="none" strike="noStrike" kern="120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че</a:t>
            </a:r>
            <a:r>
              <a:rPr kumimoji="0" lang="en-US" sz="1800" b="1" i="0" u="none" strike="noStrike" kern="1200" cap="none" spc="-3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800" b="1" i="0" u="none" strike="noStrike" kern="1200" cap="none" spc="-4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</a:p>
        </p:txBody>
      </p:sp>
      <p:sp>
        <p:nvSpPr>
          <p:cNvPr id="64" name="Rectangle 899">
            <a:extLst>
              <a:ext uri="{FF2B5EF4-FFF2-40B4-BE49-F238E27FC236}">
                <a16:creationId xmlns:a16="http://schemas.microsoft.com/office/drawing/2014/main" id="{B329F6D1-915B-A685-6B65-F259FA108831}"/>
              </a:ext>
            </a:extLst>
          </p:cNvPr>
          <p:cNvSpPr/>
          <p:nvPr/>
        </p:nvSpPr>
        <p:spPr>
          <a:xfrm>
            <a:off x="1639924" y="4076091"/>
            <a:ext cx="1700213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а) Переме</a:t>
            </a:r>
            <a:r>
              <a:rPr kumimoji="0" lang="en-US" sz="1800" b="1" i="0" u="none" strike="noStrike" kern="1200" cap="none" spc="-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щ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ений</a:t>
            </a:r>
          </a:p>
        </p:txBody>
      </p:sp>
      <p:sp>
        <p:nvSpPr>
          <p:cNvPr id="65" name="Rectangle 900">
            <a:extLst>
              <a:ext uri="{FF2B5EF4-FFF2-40B4-BE49-F238E27FC236}">
                <a16:creationId xmlns:a16="http://schemas.microsoft.com/office/drawing/2014/main" id="{783B8CEB-59B2-0E66-5AD6-55F28BAE7DB0}"/>
              </a:ext>
            </a:extLst>
          </p:cNvPr>
          <p:cNvSpPr/>
          <p:nvPr/>
        </p:nvSpPr>
        <p:spPr>
          <a:xfrm>
            <a:off x="2897224" y="4428516"/>
            <a:ext cx="6463308" cy="4843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6337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09695" algn="l"/>
                <a:tab pos="4966970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Вид ра</a:t>
            </a:r>
            <a:r>
              <a:rPr kumimoji="0" lang="en-US" sz="1595" b="1" i="0" u="none" strike="noStrike" kern="1200" cap="none" spc="-3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ч</a:t>
            </a:r>
            <a:r>
              <a:rPr kumimoji="0" lang="en-US" sz="1595" b="1" i="0" u="none" strike="noStrike" kern="1200" cap="none" spc="-2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е</a:t>
            </a:r>
            <a:r>
              <a:rPr kumimoji="0" lang="en-US" sz="1595" b="1" i="0" u="none" strike="noStrike" kern="120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	</a:t>
            </a:r>
            <a:r>
              <a:rPr kumimoji="0" lang="en-US" sz="1595" b="1" i="0" u="none" strike="noStrike" kern="1200" cap="none" spc="-4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14	Н14</a:t>
            </a:r>
          </a:p>
          <a:p>
            <a:pPr lvl="0" rtl="0" eaLnBrk="0" fontAlgn="base" hangingPunct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tabLst>
                <a:tab pos="996950" algn="l"/>
                <a:tab pos="3672205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	</a:t>
            </a:r>
            <a:r>
              <a:rPr lang="en-US" sz="1595" kern="1200" dirty="0">
                <a:latin typeface="ArialMT"/>
              </a:rPr>
              <a:t> С </a:t>
            </a:r>
            <a:r>
              <a:rPr lang="en-US" sz="1595" kern="1200" spc="-17" dirty="0">
                <a:latin typeface="ArialMT"/>
              </a:rPr>
              <a:t>у</a:t>
            </a:r>
            <a:r>
              <a:rPr lang="en-US" sz="1595" kern="1200" dirty="0">
                <a:latin typeface="ArialMT"/>
              </a:rPr>
              <a:t>ч</a:t>
            </a:r>
            <a:r>
              <a:rPr lang="en-US" sz="1595" kern="1200" spc="-51" dirty="0">
                <a:latin typeface="ArialMT"/>
              </a:rPr>
              <a:t>е</a:t>
            </a:r>
            <a:r>
              <a:rPr lang="en-US" sz="1595" kern="1200" spc="-11" dirty="0">
                <a:latin typeface="ArialMT"/>
              </a:rPr>
              <a:t>т</a:t>
            </a:r>
            <a:r>
              <a:rPr lang="en-US" sz="1595" kern="1200" dirty="0">
                <a:latin typeface="ArialMT"/>
              </a:rPr>
              <a:t>ом д/о из  а/б	15,81 м</a:t>
            </a:r>
            <a:r>
              <a:rPr lang="en-US" sz="1595" kern="1200" spc="1707" dirty="0">
                <a:latin typeface="ArialMT"/>
              </a:rPr>
              <a:t>м</a:t>
            </a:r>
            <a:r>
              <a:rPr lang="en-US" sz="1595" kern="1200" dirty="0">
                <a:latin typeface="ArialMT"/>
              </a:rPr>
              <a:t>1</a:t>
            </a:r>
            <a:r>
              <a:rPr lang="ru-RU" sz="1595" kern="1200" dirty="0">
                <a:latin typeface="ArialMT"/>
              </a:rPr>
              <a:t>3</a:t>
            </a:r>
            <a:r>
              <a:rPr lang="en-US" sz="1595" kern="1200" dirty="0">
                <a:latin typeface="ArialMT"/>
              </a:rPr>
              <a:t>,67 мм 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	</a:t>
            </a:r>
          </a:p>
        </p:txBody>
      </p:sp>
      <p:sp>
        <p:nvSpPr>
          <p:cNvPr id="66" name="Rectangle 901">
            <a:extLst>
              <a:ext uri="{FF2B5EF4-FFF2-40B4-BE49-F238E27FC236}">
                <a16:creationId xmlns:a16="http://schemas.microsoft.com/office/drawing/2014/main" id="{1EE1EBA1-B027-78C7-C2FB-34FC207178C9}"/>
              </a:ext>
            </a:extLst>
          </p:cNvPr>
          <p:cNvSpPr/>
          <p:nvPr/>
        </p:nvSpPr>
        <p:spPr>
          <a:xfrm>
            <a:off x="2897224" y="4925404"/>
            <a:ext cx="5779916" cy="4843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1715" algn="l"/>
                <a:tab pos="3672205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	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С </a:t>
            </a:r>
            <a:r>
              <a:rPr kumimoji="0" lang="en-US" sz="1595" b="0" i="0" u="none" strike="noStrike" kern="1200" cap="none" spc="-1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у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ч</a:t>
            </a:r>
            <a:r>
              <a:rPr kumimoji="0" lang="en-US" sz="1595" b="0" i="0" u="none" strike="noStrike" kern="1200" cap="none" spc="-51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е</a:t>
            </a:r>
            <a:r>
              <a:rPr kumimoji="0" lang="en-US" sz="1595" b="0" i="0" u="none" strike="noStrike" kern="1200" cap="none" spc="-11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т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ом д/о из  </a:t>
            </a:r>
            <a:r>
              <a:rPr lang="ru-RU" sz="1595" kern="1200" dirty="0">
                <a:latin typeface="ArialMT"/>
              </a:rPr>
              <a:t>ц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/б	1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92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</a:t>
            </a:r>
            <a:r>
              <a:rPr kumimoji="0" lang="en-US" sz="1595" b="0" i="0" u="none" strike="noStrike" kern="1200" cap="none" spc="170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м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02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мм</a:t>
            </a:r>
          </a:p>
          <a:p>
            <a:pPr marL="0" marR="0" lvl="0" indent="0" algn="l" defTabSz="949325" rtl="0" eaLnBrk="0" fontAlgn="base" latinLnBrk="0" hangingPunct="0">
              <a:lnSpc>
                <a:spcPts val="195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19810" algn="l"/>
                <a:tab pos="3679825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	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С </a:t>
            </a:r>
            <a:r>
              <a:rPr kumimoji="0" lang="en-US" sz="1595" b="0" i="0" u="none" strike="noStrike" kern="1200" cap="none" spc="-1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у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ч</a:t>
            </a:r>
            <a:r>
              <a:rPr kumimoji="0" lang="en-US" sz="1595" b="0" i="0" u="none" strike="noStrike" kern="1200" cap="none" spc="-5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е</a:t>
            </a:r>
            <a:r>
              <a:rPr kumimoji="0" lang="en-US" sz="1595" b="0" i="0" u="none" strike="noStrike" kern="120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т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ом д/о из  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фц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/б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	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8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,92 м</a:t>
            </a:r>
            <a:r>
              <a:rPr kumimoji="0" lang="en-US" sz="1595" b="0" i="0" u="none" strike="noStrike" kern="1200" cap="none" spc="176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м</a:t>
            </a:r>
            <a:r>
              <a:rPr lang="ru-RU" sz="1595" kern="1200" dirty="0">
                <a:solidFill>
                  <a:srgbClr val="C00000"/>
                </a:solidFill>
                <a:latin typeface="ArialMT"/>
              </a:rPr>
              <a:t>9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24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мм</a:t>
            </a:r>
          </a:p>
        </p:txBody>
      </p:sp>
      <p:sp>
        <p:nvSpPr>
          <p:cNvPr id="67" name="Rectangle 902">
            <a:extLst>
              <a:ext uri="{FF2B5EF4-FFF2-40B4-BE49-F238E27FC236}">
                <a16:creationId xmlns:a16="http://schemas.microsoft.com/office/drawing/2014/main" id="{E30AB6EC-5034-CBE4-8C31-0481B3C5C3F2}"/>
              </a:ext>
            </a:extLst>
          </p:cNvPr>
          <p:cNvSpPr/>
          <p:nvPr/>
        </p:nvSpPr>
        <p:spPr>
          <a:xfrm>
            <a:off x="1701837" y="5512779"/>
            <a:ext cx="1574800" cy="3032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б) Н</a:t>
            </a:r>
            <a:r>
              <a:rPr kumimoji="0" lang="en-US" sz="18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пря</a:t>
            </a:r>
            <a:r>
              <a:rPr kumimoji="0" lang="en-US" sz="1800" b="1" i="0" u="none" strike="noStrike" kern="1200" cap="none" spc="-4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ений</a:t>
            </a:r>
          </a:p>
        </p:txBody>
      </p:sp>
      <p:sp>
        <p:nvSpPr>
          <p:cNvPr id="68" name="Rectangle 903">
            <a:extLst>
              <a:ext uri="{FF2B5EF4-FFF2-40B4-BE49-F238E27FC236}">
                <a16:creationId xmlns:a16="http://schemas.microsoft.com/office/drawing/2014/main" id="{665B88B1-7EB4-18EF-C3E5-0E74088E115B}"/>
              </a:ext>
            </a:extLst>
          </p:cNvPr>
          <p:cNvSpPr/>
          <p:nvPr/>
        </p:nvSpPr>
        <p:spPr>
          <a:xfrm>
            <a:off x="2900399" y="5847741"/>
            <a:ext cx="6505307" cy="4843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1257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65905" algn="l"/>
                <a:tab pos="5538470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Вид ра</a:t>
            </a:r>
            <a:r>
              <a:rPr kumimoji="0" lang="en-US" sz="1595" b="1" i="0" u="none" strike="noStrike" kern="1200" cap="none" spc="-3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с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ч</a:t>
            </a:r>
            <a:r>
              <a:rPr kumimoji="0" lang="en-US" sz="1595" b="1" i="0" u="none" strike="noStrike" kern="1200" cap="none" spc="-2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е</a:t>
            </a:r>
            <a:r>
              <a:rPr kumimoji="0" lang="en-US" sz="1595" b="1" i="0" u="none" strike="noStrike" kern="1200" cap="none" spc="-1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т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	</a:t>
            </a:r>
            <a:r>
              <a:rPr kumimoji="0" lang="en-US" sz="1595" b="1" i="0" u="none" strike="noStrike" kern="1200" cap="none" spc="-4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А</a:t>
            </a: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BoldMT"/>
                <a:ea typeface="+mn-ea"/>
                <a:cs typeface="+mn-cs"/>
              </a:rPr>
              <a:t>14	Н14</a:t>
            </a:r>
          </a:p>
          <a:p>
            <a:pPr lvl="0" rtl="0" eaLnBrk="0" fontAlgn="base" hangingPunct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tabLst>
                <a:tab pos="946785" algn="l"/>
                <a:tab pos="3751580" algn="l"/>
                <a:tab pos="5227955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	</a:t>
            </a:r>
            <a:r>
              <a:rPr lang="en-US" sz="1595" kern="1200" dirty="0">
                <a:latin typeface="ArialMT"/>
              </a:rPr>
              <a:t> С </a:t>
            </a:r>
            <a:r>
              <a:rPr lang="en-US" sz="1595" kern="1200" spc="-17" dirty="0">
                <a:latin typeface="ArialMT"/>
              </a:rPr>
              <a:t>у</a:t>
            </a:r>
            <a:r>
              <a:rPr lang="en-US" sz="1595" kern="1200" dirty="0">
                <a:latin typeface="ArialMT"/>
              </a:rPr>
              <a:t>ч</a:t>
            </a:r>
            <a:r>
              <a:rPr lang="en-US" sz="1595" kern="1200" spc="-51" dirty="0">
                <a:latin typeface="ArialMT"/>
              </a:rPr>
              <a:t>е</a:t>
            </a:r>
            <a:r>
              <a:rPr lang="en-US" sz="1595" kern="1200" spc="-11" dirty="0">
                <a:latin typeface="ArialMT"/>
              </a:rPr>
              <a:t>т</a:t>
            </a:r>
            <a:r>
              <a:rPr lang="en-US" sz="1595" kern="1200" dirty="0">
                <a:latin typeface="ArialMT"/>
              </a:rPr>
              <a:t>ом д/о из  а/б 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	2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01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	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18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68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</a:t>
            </a:r>
          </a:p>
        </p:txBody>
      </p:sp>
      <p:sp>
        <p:nvSpPr>
          <p:cNvPr id="69" name="Rectangle 904">
            <a:extLst>
              <a:ext uri="{FF2B5EF4-FFF2-40B4-BE49-F238E27FC236}">
                <a16:creationId xmlns:a16="http://schemas.microsoft.com/office/drawing/2014/main" id="{DFF87E2C-C371-EC5A-1953-C7F4A1C913CA}"/>
              </a:ext>
            </a:extLst>
          </p:cNvPr>
          <p:cNvSpPr/>
          <p:nvPr/>
        </p:nvSpPr>
        <p:spPr>
          <a:xfrm>
            <a:off x="2900399" y="6343041"/>
            <a:ext cx="6277681" cy="4843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1550" algn="l"/>
                <a:tab pos="3751580" algn="l"/>
                <a:tab pos="5227955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	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С </a:t>
            </a:r>
            <a:r>
              <a:rPr kumimoji="0" lang="en-US" sz="1595" b="0" i="0" u="none" strike="noStrike" kern="1200" cap="none" spc="-17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у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ч</a:t>
            </a:r>
            <a:r>
              <a:rPr kumimoji="0" lang="en-US" sz="1595" b="0" i="0" u="none" strike="noStrike" kern="1200" cap="none" spc="-51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е</a:t>
            </a:r>
            <a:r>
              <a:rPr kumimoji="0" lang="en-US" sz="1595" b="0" i="0" u="none" strike="noStrike" kern="1200" cap="none" spc="-11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т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ом д/о из  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ц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/б	2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25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	18,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04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</a:t>
            </a:r>
          </a:p>
          <a:p>
            <a:pPr marL="0" marR="0" lvl="0" indent="0" algn="l" defTabSz="914400" rtl="0" eaLnBrk="0" fontAlgn="base" latinLnBrk="0" hangingPunct="0">
              <a:lnSpc>
                <a:spcPts val="19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9645" algn="l"/>
                <a:tab pos="3751580" algn="l"/>
                <a:tab pos="5284470" algn="l"/>
              </a:tabLst>
              <a:defRPr/>
            </a:pPr>
            <a:r>
              <a:rPr kumimoji="0" lang="en-US" sz="159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	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С </a:t>
            </a:r>
            <a:r>
              <a:rPr kumimoji="0" lang="en-US" sz="1595" b="0" i="0" u="none" strike="noStrike" kern="1200" cap="none" spc="-1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у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ч</a:t>
            </a:r>
            <a:r>
              <a:rPr kumimoji="0" lang="en-US" sz="1595" b="0" i="0" u="none" strike="noStrike" kern="1200" cap="none" spc="-5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е</a:t>
            </a:r>
            <a:r>
              <a:rPr kumimoji="0" lang="en-US" sz="1595" b="0" i="0" u="none" strike="noStrike" kern="120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т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ом д/о из  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фц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/б	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18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	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16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,</a:t>
            </a:r>
            <a:r>
              <a:rPr kumimoji="0" lang="ru-RU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32</a:t>
            </a:r>
            <a:r>
              <a:rPr kumimoji="0" lang="en-US" sz="1595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MT"/>
                <a:ea typeface="+mn-ea"/>
                <a:cs typeface="+mn-cs"/>
              </a:rPr>
              <a:t> МПа</a:t>
            </a:r>
          </a:p>
        </p:txBody>
      </p:sp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49456812-F5A5-2C42-ACEF-F9E7A9B89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18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7">
            <a:extLst>
              <a:ext uri="{FF2B5EF4-FFF2-40B4-BE49-F238E27FC236}">
                <a16:creationId xmlns:a16="http://schemas.microsoft.com/office/drawing/2014/main" id="{FC4365D6-61E4-4BCF-B84B-02B3DDC2ECD0}"/>
              </a:ext>
            </a:extLst>
          </p:cNvPr>
          <p:cNvSpPr/>
          <p:nvPr/>
        </p:nvSpPr>
        <p:spPr>
          <a:xfrm>
            <a:off x="1200150" y="25400"/>
            <a:ext cx="8712200" cy="5857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946353"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Сравнительное</a:t>
            </a:r>
            <a:r>
              <a:rPr lang="en-US" sz="2006" b="1" spc="-18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исследование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динамических характеристик </a:t>
            </a:r>
          </a:p>
          <a:p>
            <a:pPr marL="946353"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ж.б. пролетного строения с различными покрытиями</a:t>
            </a:r>
          </a:p>
        </p:txBody>
      </p:sp>
      <p:pic>
        <p:nvPicPr>
          <p:cNvPr id="15363" name="Рисунок 2">
            <a:extLst>
              <a:ext uri="{FF2B5EF4-FFF2-40B4-BE49-F238E27FC236}">
                <a16:creationId xmlns:a16="http://schemas.microsoft.com/office/drawing/2014/main" id="{AD87B4E8-3A3D-EA2C-CA00-899A873C5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6" y="927100"/>
            <a:ext cx="3960813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Прямоугольник 3">
            <a:extLst>
              <a:ext uri="{FF2B5EF4-FFF2-40B4-BE49-F238E27FC236}">
                <a16:creationId xmlns:a16="http://schemas.microsoft.com/office/drawing/2014/main" id="{DA96C391-5276-322D-8B4E-110E81FC9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9" y="587376"/>
            <a:ext cx="17033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Частота </a:t>
            </a:r>
            <a:r>
              <a:rPr lang="en-US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4,61</a:t>
            </a: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Гц </a:t>
            </a:r>
          </a:p>
        </p:txBody>
      </p:sp>
      <p:pic>
        <p:nvPicPr>
          <p:cNvPr id="15365" name="Рисунок 4">
            <a:extLst>
              <a:ext uri="{FF2B5EF4-FFF2-40B4-BE49-F238E27FC236}">
                <a16:creationId xmlns:a16="http://schemas.microsoft.com/office/drawing/2014/main" id="{41B0CAFB-BAD2-069F-8EDE-4E83620D9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887414"/>
            <a:ext cx="3960812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Прямоугольник 5">
            <a:extLst>
              <a:ext uri="{FF2B5EF4-FFF2-40B4-BE49-F238E27FC236}">
                <a16:creationId xmlns:a16="http://schemas.microsoft.com/office/drawing/2014/main" id="{8E9671F9-C1E8-9FCF-5A82-AFF4411F4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9" y="569914"/>
            <a:ext cx="1704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Частота </a:t>
            </a:r>
            <a:r>
              <a:rPr lang="en-US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4,6</a:t>
            </a: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9Гц </a:t>
            </a:r>
          </a:p>
        </p:txBody>
      </p:sp>
      <p:pic>
        <p:nvPicPr>
          <p:cNvPr id="15367" name="Рисунок 6">
            <a:extLst>
              <a:ext uri="{FF2B5EF4-FFF2-40B4-BE49-F238E27FC236}">
                <a16:creationId xmlns:a16="http://schemas.microsoft.com/office/drawing/2014/main" id="{638628BB-C5F4-6ABF-A716-290AE9D76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6" y="3198814"/>
            <a:ext cx="39608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Прямоугольник 7">
            <a:extLst>
              <a:ext uri="{FF2B5EF4-FFF2-40B4-BE49-F238E27FC236}">
                <a16:creationId xmlns:a16="http://schemas.microsoft.com/office/drawing/2014/main" id="{F5B8DCC4-D71D-545F-F7F3-23B67026D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426" y="2838450"/>
            <a:ext cx="1704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Частота 5</a:t>
            </a:r>
            <a:r>
              <a:rPr lang="en-US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29Гц </a:t>
            </a:r>
          </a:p>
        </p:txBody>
      </p:sp>
      <p:pic>
        <p:nvPicPr>
          <p:cNvPr id="15369" name="Рисунок 8">
            <a:extLst>
              <a:ext uri="{FF2B5EF4-FFF2-40B4-BE49-F238E27FC236}">
                <a16:creationId xmlns:a16="http://schemas.microsoft.com/office/drawing/2014/main" id="{EB7A6DF4-EA36-B286-B3D4-278AD6526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3429000"/>
            <a:ext cx="3592512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Прямоугольник 9">
            <a:extLst>
              <a:ext uri="{FF2B5EF4-FFF2-40B4-BE49-F238E27FC236}">
                <a16:creationId xmlns:a16="http://schemas.microsoft.com/office/drawing/2014/main" id="{749B8302-0824-BA98-9A8F-0BC1B749A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4" y="2994026"/>
            <a:ext cx="17541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Частота 5</a:t>
            </a:r>
            <a:r>
              <a:rPr lang="en-US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altLang="ru-RU" sz="16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 Гц 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F0019386-63EE-4134-A9F7-EC88EB23E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984980"/>
              </p:ext>
            </p:extLst>
          </p:nvPr>
        </p:nvGraphicFramePr>
        <p:xfrm>
          <a:off x="2632076" y="5194301"/>
          <a:ext cx="7504113" cy="1663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0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C00000"/>
                          </a:solidFill>
                          <a:effectLst/>
                        </a:rPr>
                        <a:t>                        Варианты</a:t>
                      </a:r>
                      <a:endParaRPr lang="ru-RU" sz="14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C00000"/>
                          </a:solidFill>
                          <a:effectLst/>
                        </a:rPr>
                        <a:t>1-ая частота</a:t>
                      </a:r>
                      <a:endParaRPr lang="ru-RU" sz="14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C00000"/>
                          </a:solidFill>
                          <a:effectLst/>
                        </a:rPr>
                        <a:t>    2-ая частота</a:t>
                      </a:r>
                      <a:endParaRPr lang="ru-RU" sz="14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C00000"/>
                          </a:solidFill>
                          <a:effectLst/>
                        </a:rPr>
                        <a:t>3-ая частота</a:t>
                      </a:r>
                      <a:endParaRPr lang="ru-RU" sz="14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I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. Без учета д/о из а/б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4,61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     4,86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6,98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II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. С учетом д/о из а/б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4,69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      4,94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7,09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III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С учетом д/о из ц/б 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4,67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      4,92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7,06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IV.1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С учетом д/о из фц/б</a:t>
                      </a: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, h=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см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5,29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       5,77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9,12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IV.2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С учетом д/о из фц/б,</a:t>
                      </a:r>
                      <a:r>
                        <a:rPr lang="en-US" sz="1400" kern="100" dirty="0">
                          <a:solidFill>
                            <a:srgbClr val="002060"/>
                          </a:solidFill>
                          <a:effectLst/>
                        </a:rPr>
                        <a:t>h=9 </a:t>
                      </a:r>
                      <a:r>
                        <a:rPr lang="ru-RU" sz="1400" kern="100" dirty="0">
                          <a:solidFill>
                            <a:srgbClr val="002060"/>
                          </a:solidFill>
                          <a:effectLst/>
                        </a:rPr>
                        <a:t>см</a:t>
                      </a:r>
                      <a:endParaRPr lang="ru-RU" sz="1400" kern="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5,47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       5,97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00" dirty="0">
                          <a:effectLst/>
                        </a:rPr>
                        <a:t>9,86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>
                    <a:solidFill>
                      <a:schemeClr val="tx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Номер слайда 4">
            <a:extLst>
              <a:ext uri="{FF2B5EF4-FFF2-40B4-BE49-F238E27FC236}">
                <a16:creationId xmlns:a16="http://schemas.microsoft.com/office/drawing/2014/main" id="{6E86EC9C-50A7-F81B-A388-8691C2AA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1840739" y="810173"/>
            <a:ext cx="750131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800" b="1" kern="1200" dirty="0">
                <a:solidFill>
                  <a:srgbClr val="002060"/>
                </a:solidFill>
              </a:rPr>
              <a:t>Какими свойствами должны обладать современные бетоны? </a:t>
            </a:r>
          </a:p>
        </p:txBody>
      </p:sp>
      <p:pic>
        <p:nvPicPr>
          <p:cNvPr id="17412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1193800"/>
            <a:ext cx="10703983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4740275"/>
            <a:ext cx="3058583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1" y="4729164"/>
            <a:ext cx="294216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Рисунок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651" y="4740276"/>
            <a:ext cx="5285316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01496" y="88547"/>
            <a:ext cx="9653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СОВРЕМЕННЫЕ БЕТОНЫ ДЛЯ УСТРОЙСТВА КОНСТРУКТИВНЫХ  ЭЛЕМЕНТОВ МОСТОВЫХ ООРУЖЕНИЙ </a:t>
            </a: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86159" y="6417365"/>
            <a:ext cx="73235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24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52" y="404664"/>
            <a:ext cx="497128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Высокопрочные бетоны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35750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 показала экономическая оценка эффективности применения для транспортного строительства высокопрочных бетонов, область их использования достаточно невелика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(в СП 35.13330.2011 нормируется класс бетона на сжатие не выше В60). </a:t>
            </a:r>
          </a:p>
          <a:p>
            <a:pPr marL="0" marR="0" lvl="0" indent="35750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 область применения связана, в основном, с возведением пилонов и столбчатых опор мостов, то есть элементов, которые работают на внецентренное сжатие.</a:t>
            </a:r>
          </a:p>
          <a:p>
            <a:pPr marL="0" marR="0" lvl="0" indent="35750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i1.ytimg.com/vi/Eyt_r1h-1YM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0" r="13232"/>
          <a:stretch>
            <a:fillRect/>
          </a:stretch>
        </p:blipFill>
        <p:spPr bwMode="auto">
          <a:xfrm>
            <a:off x="623392" y="3861048"/>
            <a:ext cx="3744416" cy="287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63317" y="333028"/>
            <a:ext cx="6110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Опыт применения высокопрочного бетона в мире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87888" y="773996"/>
          <a:ext cx="7010050" cy="5817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2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4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строительства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 бетона, МПа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сжатие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растяжении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Пешеходный мост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Шербрук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Канада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200-350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0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Пешеходный 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Seonyu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Сеул, Корея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Sakata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Mirai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пешеходный мост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Саката, Япония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Вантовый мост (виадук)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Millau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Viaduct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Автомагистраль A75, Франция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Автомобильный 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Shepherds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creek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Сидней, Австралия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6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Пешеходный 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Papatoetoe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Окленд, Новая Зеландия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Пешходный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Glenmore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Legsby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Калгари, Канада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0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Gaertnerplatz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Кассель, Германия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Балочный мост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Айова, США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2006-2008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Мост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Whiteman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автомагистрали 24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Брантфорд, Канада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6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Фермовый пешеходный мост из высокопрочного бетона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0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Мост через реку Jackpine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Онтарио, Канада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16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Деловой центр «Москва–сити»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Москва, Россия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2006-2013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100-120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30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 сооружений, воздвигнутых к Дню победы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Красноярск-40, Россия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180-200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9525" marB="9525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62466" y="54552"/>
            <a:ext cx="9542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ИНОВАЦИОННЫЕ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МАТРИАЛЫ ПРИМЕНЯЕМЫЕ В МОСТОСРОЕНИИ</a:t>
            </a:r>
          </a:p>
        </p:txBody>
      </p:sp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568608" y="6417365"/>
            <a:ext cx="54990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237191" y="732198"/>
            <a:ext cx="422486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1. ПОЛИМЕРБЕТОН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7014350" y="947508"/>
            <a:ext cx="518371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2. ГИДРОФОБНЫЙ БЕТОН</a:t>
            </a: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3407833" y="3595689"/>
            <a:ext cx="63838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3. СВЕРХПРОЧНЫЙ ФИБРОБЕТОН (СПФБ)</a:t>
            </a:r>
          </a:p>
        </p:txBody>
      </p:sp>
      <p:sp>
        <p:nvSpPr>
          <p:cNvPr id="18438" name="Прямоугольник 7"/>
          <p:cNvSpPr>
            <a:spLocks noChangeArrowheads="1"/>
          </p:cNvSpPr>
          <p:nvPr/>
        </p:nvSpPr>
        <p:spPr bwMode="auto">
          <a:xfrm>
            <a:off x="6122989" y="1415906"/>
            <a:ext cx="5960534" cy="16158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Этот материал обеспечивает долговечность проезжей части мостовых сооружений благодаря своим техническим характеристикам: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повышенная водонепроницаемость, высокие гидроизоляционные характеристики;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высокий показатель прочности благодаря стойким наполнителям;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устойчивость к температурным перепадам и повышенная морозостойкость;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устойчивость к мощным статическим и динамическим нагрузкам;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минимальная теплоотдача при застывании;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дает минимальную усадку;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Char char="•"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стойкость к негативному воздействию агрессивной воды и повышенной влажности.</a:t>
            </a:r>
            <a:endParaRPr kumimoji="0" lang="ru-RU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26988" y="1055786"/>
            <a:ext cx="60960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Эластомерный вибростойкий ударопрочный материал для переходных зон ДШ.</a:t>
            </a:r>
          </a:p>
        </p:txBody>
      </p:sp>
      <p:pic>
        <p:nvPicPr>
          <p:cNvPr id="18440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1406296"/>
            <a:ext cx="5960533" cy="217328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</p:pic>
      <p:sp>
        <p:nvSpPr>
          <p:cNvPr id="18441" name="Прямоугольник 12"/>
          <p:cNvSpPr>
            <a:spLocks noChangeArrowheads="1"/>
          </p:cNvSpPr>
          <p:nvPr/>
        </p:nvSpPr>
        <p:spPr bwMode="auto">
          <a:xfrm>
            <a:off x="-29634" y="3944134"/>
            <a:ext cx="1207346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0" algn="just" rtl="0">
              <a:spcBef>
                <a:spcPts val="300"/>
              </a:spcBef>
              <a:spcAft>
                <a:spcPts val="300"/>
              </a:spcAft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Разработан национальный стандарт  </a:t>
            </a:r>
            <a:r>
              <a:rPr lang="ru-RU" sz="1200" b="1" kern="1200" dirty="0">
                <a:solidFill>
                  <a:srgbClr val="0070C0"/>
                </a:solidFill>
                <a:latin typeface="Aptos"/>
                <a:cs typeface="Times New Roman" pitchFamily="18" charset="0"/>
              </a:rPr>
              <a:t>ГОСТ Р 72000-2025, определяющий общие технические условия применения СПФБ в мостостроении.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  Разработана методика проектирования составов сверхпрочного фибробетона с заданными свойствами.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 Требования к технологии приготовления и применению смеси СПФБ.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 Требования к контролю процессов и характеристик материала на всех этапах изготовления и применения СПФБ.</a:t>
            </a:r>
          </a:p>
        </p:txBody>
      </p:sp>
      <p:sp>
        <p:nvSpPr>
          <p:cNvPr id="18442" name="Прямоугольник 16"/>
          <p:cNvSpPr>
            <a:spLocks noChangeArrowheads="1"/>
          </p:cNvSpPr>
          <p:nvPr/>
        </p:nvSpPr>
        <p:spPr bwMode="auto">
          <a:xfrm>
            <a:off x="-76200" y="5370514"/>
            <a:ext cx="3433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а)</a:t>
            </a:r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443" name="Прямоугольник 17"/>
          <p:cNvSpPr>
            <a:spLocks noChangeArrowheads="1"/>
          </p:cNvSpPr>
          <p:nvPr/>
        </p:nvSpPr>
        <p:spPr bwMode="auto">
          <a:xfrm>
            <a:off x="2643717" y="5354639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б)</a:t>
            </a:r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444" name="Прямоугольник 18"/>
          <p:cNvSpPr>
            <a:spLocks noChangeArrowheads="1"/>
          </p:cNvSpPr>
          <p:nvPr/>
        </p:nvSpPr>
        <p:spPr bwMode="auto">
          <a:xfrm>
            <a:off x="4972051" y="5346701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в)</a:t>
            </a:r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8445" name="Рисунок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84" y="5613400"/>
            <a:ext cx="2256367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Рисунок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68" y="5559425"/>
            <a:ext cx="2010833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Рисунок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467" y="5576888"/>
            <a:ext cx="1758951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Рисунок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933" y="5553076"/>
            <a:ext cx="1348317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0" name="Прямоугольник 24"/>
          <p:cNvSpPr>
            <a:spLocks noChangeArrowheads="1"/>
          </p:cNvSpPr>
          <p:nvPr/>
        </p:nvSpPr>
        <p:spPr bwMode="auto">
          <a:xfrm>
            <a:off x="135467" y="5214938"/>
            <a:ext cx="1065318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Варианты устройства покрытия из СПФБ на железобетонной плиты проезжей части.                     Керн-образец по контакту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/>
                <a:ea typeface="+mn-ea"/>
                <a:cs typeface="Times New Roman" pitchFamily="18" charset="0"/>
              </a:rPr>
              <a:t> 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8451" name="Рисунок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5" t="11835" r="58121" b="12462"/>
          <a:stretch>
            <a:fillRect/>
          </a:stretch>
        </p:blipFill>
        <p:spPr bwMode="auto">
          <a:xfrm>
            <a:off x="9517368" y="5158745"/>
            <a:ext cx="1676400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2" name="Прямоугольник 26"/>
          <p:cNvSpPr>
            <a:spLocks noChangeArrowheads="1"/>
          </p:cNvSpPr>
          <p:nvPr/>
        </p:nvSpPr>
        <p:spPr bwMode="auto">
          <a:xfrm>
            <a:off x="9050793" y="4666856"/>
            <a:ext cx="243237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Times New Roman" pitchFamily="18" charset="0"/>
              </a:rPr>
              <a:t>СПБФ на одном из уязвимых участков эстакады ТТК в районе Москва-Сити</a:t>
            </a:r>
            <a:endParaRPr kumimoji="0" lang="ru-RU" altLang="ru-RU" sz="10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83163" y="6417365"/>
            <a:ext cx="63535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82652" y="33593"/>
            <a:ext cx="79164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ИНОВАЦИОННЫЕ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МАТРИАЛЫ ПРИМЕНЯЕМЫЕ ВЕЗДОВОМ ПОЛОТНЕ МОСТОВЫХ СООРУЖЕНИЙ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F1D1AF-BE00-FE6C-AA9D-0B62B5FFFF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4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Скругленная соединительная линия 11"/>
          <p:cNvCxnSpPr/>
          <p:nvPr/>
        </p:nvCxnSpPr>
        <p:spPr>
          <a:xfrm flipV="1">
            <a:off x="0" y="3296794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49715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0" y="3788229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3FC14EE-D844-49AA-BB99-A9B23D4A4F42}"/>
              </a:ext>
            </a:extLst>
          </p:cNvPr>
          <p:cNvSpPr txBox="1"/>
          <p:nvPr/>
        </p:nvSpPr>
        <p:spPr>
          <a:xfrm>
            <a:off x="5361139" y="175821"/>
            <a:ext cx="5924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ГОСТ Р 72000-2025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1CD763-522D-4FE2-97E2-0149E8E556B4}"/>
              </a:ext>
            </a:extLst>
          </p:cNvPr>
          <p:cNvSpPr txBox="1"/>
          <p:nvPr/>
        </p:nvSpPr>
        <p:spPr>
          <a:xfrm>
            <a:off x="1" y="802796"/>
            <a:ext cx="4141502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Цель работы: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Обеспечить внедрение сверхпрочного сталефибробетона (СПФБ) в отечественное мостостроение.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Отличия, новизна, преимущества: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впервые разработаны требования на применение сверхпрочного фибробетона в области мостостроения.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Конечный результат работы: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Национальный стандарт ГОСТ Р 72000-2025,     определяющий общие технические условия применения СПФБ в мостостроении.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Область применения: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Проектирование, строительство, реконструкция, капитальный ремонт и ремонт искусственных дорожных мостовых сооружений с применением СПФБ.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Внедрение результатов: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органы управления дорожным хозяйством, проектные, дорожно-строительные, научно-исследовательские организации  и учебные заведения.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9FE6AA-628E-6B42-9192-52A1B3753EBF}"/>
              </a:ext>
            </a:extLst>
          </p:cNvPr>
          <p:cNvSpPr/>
          <p:nvPr/>
        </p:nvSpPr>
        <p:spPr>
          <a:xfrm>
            <a:off x="8050498" y="1049551"/>
            <a:ext cx="4106352" cy="476580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Номер слайда 4">
            <a:extLst>
              <a:ext uri="{FF2B5EF4-FFF2-40B4-BE49-F238E27FC236}">
                <a16:creationId xmlns:a16="http://schemas.microsoft.com/office/drawing/2014/main" id="{247994ED-BB5F-C3A0-87C8-EF72BCF2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6497" y="6355358"/>
            <a:ext cx="55810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2BD505-1064-EDC5-D12F-76591FB25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720" y="991558"/>
            <a:ext cx="3512185" cy="488096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D778EF-0F88-741B-1297-08BB7EB29592}"/>
              </a:ext>
            </a:extLst>
          </p:cNvPr>
          <p:cNvSpPr/>
          <p:nvPr/>
        </p:nvSpPr>
        <p:spPr>
          <a:xfrm>
            <a:off x="4339908" y="1001972"/>
            <a:ext cx="3512185" cy="49211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0A3278-FFFC-5F19-71FD-4D9D57B018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27" r="5956"/>
          <a:stretch>
            <a:fillRect/>
          </a:stretch>
        </p:blipFill>
        <p:spPr>
          <a:xfrm>
            <a:off x="8090691" y="2846677"/>
            <a:ext cx="3983907" cy="23391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9605AF-2284-71F5-E7B8-500358CC96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C83BF2-6C87-1A13-E0D3-BCEB2973E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818" y="1195581"/>
            <a:ext cx="3891711" cy="13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5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49715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0" y="3788229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0" y="3309258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84C504-4C35-4DDA-9A42-C310496AF716}"/>
              </a:ext>
            </a:extLst>
          </p:cNvPr>
          <p:cNvSpPr txBox="1"/>
          <p:nvPr/>
        </p:nvSpPr>
        <p:spPr>
          <a:xfrm>
            <a:off x="4622104" y="62857"/>
            <a:ext cx="59327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ИСПЫТАНИЯ ОБРАЗЦОВ ИЗ СПФБ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82CF981-35CF-453B-8A1D-6C20F5BAF673}"/>
              </a:ext>
            </a:extLst>
          </p:cNvPr>
          <p:cNvGrpSpPr/>
          <p:nvPr/>
        </p:nvGrpSpPr>
        <p:grpSpPr>
          <a:xfrm>
            <a:off x="194943" y="680905"/>
            <a:ext cx="7433414" cy="6069474"/>
            <a:chOff x="46654" y="871926"/>
            <a:chExt cx="7433414" cy="6069474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F969CA94-4473-449F-8137-E90CEB924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472" y="871926"/>
              <a:ext cx="334444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Испытание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Aptos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образцов на изгиб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2AB2BDC4-7942-4781-8B3C-B4BE25318D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05" y="1403693"/>
              <a:ext cx="3447292" cy="2287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>
              <a:extLst>
                <a:ext uri="{FF2B5EF4-FFF2-40B4-BE49-F238E27FC236}">
                  <a16:creationId xmlns:a16="http://schemas.microsoft.com/office/drawing/2014/main" id="{771070F5-02AE-47D8-AD8E-E5460276BB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05" y="4069081"/>
              <a:ext cx="3447292" cy="2288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ADE3BE46-3E43-4FE6-9AB6-C0E20C49D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8372" y="4046334"/>
              <a:ext cx="3468932" cy="2302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AA28B0-9CD6-442B-BEA1-B5C1BEF8EB81}"/>
                </a:ext>
              </a:extLst>
            </p:cNvPr>
            <p:cNvSpPr txBox="1"/>
            <p:nvPr/>
          </p:nvSpPr>
          <p:spPr>
            <a:xfrm>
              <a:off x="3905648" y="6336106"/>
              <a:ext cx="3574420" cy="6052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Распределение трещин 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в ребре образца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4FDA49-D774-4288-8A26-E0FCB50BDF4A}"/>
                </a:ext>
              </a:extLst>
            </p:cNvPr>
            <p:cNvSpPr txBox="1"/>
            <p:nvPr/>
          </p:nvSpPr>
          <p:spPr>
            <a:xfrm>
              <a:off x="46654" y="6326460"/>
              <a:ext cx="3858994" cy="6052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altLang="ru-RU" sz="1600" kern="1200" dirty="0">
                  <a:solidFill>
                    <a:srgbClr val="0E284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Распределение </a:t>
              </a:r>
              <a:r>
                <a:rPr kumimoji="0" lang="ru-RU" alt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трещин </a:t>
              </a:r>
            </a:p>
            <a:p>
              <a:pPr marL="0" marR="0" lvl="0" indent="0" algn="ctr" defTabSz="914400" rtl="0" eaLnBrk="0" fontAlgn="base" latinLnBrk="0" hangingPunct="0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в нижней части плиты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1787CA-EB7E-428E-93D0-D6A505C700E7}"/>
                </a:ext>
              </a:extLst>
            </p:cNvPr>
            <p:cNvSpPr txBox="1"/>
            <p:nvPr/>
          </p:nvSpPr>
          <p:spPr>
            <a:xfrm>
              <a:off x="517019" y="3677002"/>
              <a:ext cx="32118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Характер разрушения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60937">
            <a:extLst>
              <a:ext uri="{FF2B5EF4-FFF2-40B4-BE49-F238E27FC236}">
                <a16:creationId xmlns:a16="http://schemas.microsoft.com/office/drawing/2014/main" id="{8C44A098-57F9-7D58-47EA-6939F094FDC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248880" y="1222525"/>
            <a:ext cx="3273517" cy="22948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0A73DFB-5C84-3C9B-1F5D-683C97FB0DA1}"/>
              </a:ext>
            </a:extLst>
          </p:cNvPr>
          <p:cNvSpPr txBox="1"/>
          <p:nvPr/>
        </p:nvSpPr>
        <p:spPr>
          <a:xfrm>
            <a:off x="4053937" y="3366971"/>
            <a:ext cx="3362093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Внешний вид образца №2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8BED64-5891-C530-0BD5-F4696170DA87}"/>
              </a:ext>
            </a:extLst>
          </p:cNvPr>
          <p:cNvSpPr txBox="1"/>
          <p:nvPr/>
        </p:nvSpPr>
        <p:spPr>
          <a:xfrm>
            <a:off x="7937207" y="753150"/>
            <a:ext cx="4027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Испытание на осевое растяжение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DFDDC41-1E42-6E8B-C201-1CE4159550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423"/>
          <a:stretch/>
        </p:blipFill>
        <p:spPr>
          <a:xfrm>
            <a:off x="7740536" y="1050237"/>
            <a:ext cx="4421119" cy="314452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262FA70-AE74-A771-5205-3B279E4FB4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536" y="4273984"/>
            <a:ext cx="1324160" cy="220058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00E7A68-B3B4-CDC5-C5C5-70102CE588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6875" y="4332318"/>
            <a:ext cx="2820182" cy="2083914"/>
          </a:xfrm>
          <a:prstGeom prst="rect">
            <a:avLst/>
          </a:prstGeom>
        </p:spPr>
      </p:pic>
      <p:sp>
        <p:nvSpPr>
          <p:cNvPr id="28" name="Номер слайда 4">
            <a:extLst>
              <a:ext uri="{FF2B5EF4-FFF2-40B4-BE49-F238E27FC236}">
                <a16:creationId xmlns:a16="http://schemas.microsoft.com/office/drawing/2014/main" id="{2F32EA26-0945-0A9E-D6D8-929840D6D716}"/>
              </a:ext>
            </a:extLst>
          </p:cNvPr>
          <p:cNvSpPr txBox="1">
            <a:spLocks/>
          </p:cNvSpPr>
          <p:nvPr/>
        </p:nvSpPr>
        <p:spPr>
          <a:xfrm>
            <a:off x="11709410" y="6453131"/>
            <a:ext cx="5752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D966DA-7D96-44FF-CED4-9709A22D1F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83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alphaModFix amt="25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713" y="2573596"/>
            <a:ext cx="7898438" cy="3297115"/>
          </a:xfrm>
          <a:prstGeom prst="rect">
            <a:avLst/>
          </a:prstGeom>
        </p:spPr>
      </p:pic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49715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0" y="3788229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0" y="3309258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84C504-4C35-4DDA-9A42-C310496AF716}"/>
              </a:ext>
            </a:extLst>
          </p:cNvPr>
          <p:cNvSpPr txBox="1"/>
          <p:nvPr/>
        </p:nvSpPr>
        <p:spPr>
          <a:xfrm>
            <a:off x="3805982" y="94821"/>
            <a:ext cx="78808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РЕЗУЛЬТАТЫ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ИСПЫТАНИЙ ОБРАЗЦОВ ИЗ СПФБ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55E18F-7D53-4153-9597-9FA65EBDDACB}"/>
              </a:ext>
            </a:extLst>
          </p:cNvPr>
          <p:cNvSpPr txBox="1"/>
          <p:nvPr/>
        </p:nvSpPr>
        <p:spPr>
          <a:xfrm>
            <a:off x="2336470" y="3108804"/>
            <a:ext cx="6572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Результаты испытаний образцов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с СПФБ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65E48140-860B-4F43-867B-6E461655166F}"/>
              </a:ext>
            </a:extLst>
          </p:cNvPr>
          <p:cNvGraphicFramePr>
            <a:graphicFrameLocks noGrp="1"/>
          </p:cNvGraphicFramePr>
          <p:nvPr/>
        </p:nvGraphicFramePr>
        <p:xfrm>
          <a:off x="6331094" y="1352684"/>
          <a:ext cx="5662648" cy="5082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0400">
                  <a:extLst>
                    <a:ext uri="{9D8B030D-6E8A-4147-A177-3AD203B41FA5}">
                      <a16:colId xmlns:a16="http://schemas.microsoft.com/office/drawing/2014/main" val="2260557047"/>
                    </a:ext>
                  </a:extLst>
                </a:gridCol>
                <a:gridCol w="625218">
                  <a:extLst>
                    <a:ext uri="{9D8B030D-6E8A-4147-A177-3AD203B41FA5}">
                      <a16:colId xmlns:a16="http://schemas.microsoft.com/office/drawing/2014/main" val="1609484171"/>
                    </a:ext>
                  </a:extLst>
                </a:gridCol>
                <a:gridCol w="712363">
                  <a:extLst>
                    <a:ext uri="{9D8B030D-6E8A-4147-A177-3AD203B41FA5}">
                      <a16:colId xmlns:a16="http://schemas.microsoft.com/office/drawing/2014/main" val="4084706072"/>
                    </a:ext>
                  </a:extLst>
                </a:gridCol>
                <a:gridCol w="681540">
                  <a:extLst>
                    <a:ext uri="{9D8B030D-6E8A-4147-A177-3AD203B41FA5}">
                      <a16:colId xmlns:a16="http://schemas.microsoft.com/office/drawing/2014/main" val="3518065945"/>
                    </a:ext>
                  </a:extLst>
                </a:gridCol>
                <a:gridCol w="624468">
                  <a:extLst>
                    <a:ext uri="{9D8B030D-6E8A-4147-A177-3AD203B41FA5}">
                      <a16:colId xmlns:a16="http://schemas.microsoft.com/office/drawing/2014/main" val="1243634871"/>
                    </a:ext>
                  </a:extLst>
                </a:gridCol>
                <a:gridCol w="903745">
                  <a:extLst>
                    <a:ext uri="{9D8B030D-6E8A-4147-A177-3AD203B41FA5}">
                      <a16:colId xmlns:a16="http://schemas.microsoft.com/office/drawing/2014/main" val="4224049835"/>
                    </a:ext>
                  </a:extLst>
                </a:gridCol>
                <a:gridCol w="1644914">
                  <a:extLst>
                    <a:ext uri="{9D8B030D-6E8A-4147-A177-3AD203B41FA5}">
                      <a16:colId xmlns:a16="http://schemas.microsoft.com/office/drawing/2014/main" val="1131193759"/>
                    </a:ext>
                  </a:extLst>
                </a:gridCol>
              </a:tblGrid>
              <a:tr h="48564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Серия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Образец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Нагрузка при появлении первой трещины, кН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Максимальная нагрузка, кН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Место появления первой трещины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extLst>
                  <a:ext uri="{0D108BD9-81ED-4DB2-BD59-A6C34878D82A}">
                    <a16:rowId xmlns:a16="http://schemas.microsoft.com/office/drawing/2014/main" val="2353110858"/>
                  </a:ext>
                </a:extLst>
              </a:tr>
              <a:tr h="6421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>
                          <a:solidFill>
                            <a:schemeClr val="tx2"/>
                          </a:solidFill>
                          <a:effectLst/>
                        </a:rPr>
                        <a:t>Отдельного образца</a:t>
                      </a:r>
                      <a:endParaRPr lang="ru-RU" sz="10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>
                          <a:solidFill>
                            <a:schemeClr val="tx2"/>
                          </a:solidFill>
                          <a:effectLst/>
                        </a:rPr>
                        <a:t>Среднее серии образцов</a:t>
                      </a:r>
                      <a:endParaRPr lang="ru-RU" sz="10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Отдельного образца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Среднее серии образцов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421400"/>
                  </a:ext>
                </a:extLst>
              </a:tr>
              <a:tr h="32911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А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256,7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527,5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535,3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2319402038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320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581,7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621169544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100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496,8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1112009255"/>
                  </a:ext>
                </a:extLst>
              </a:tr>
              <a:tr h="32911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Б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700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700,0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2409996366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700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3623494521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-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-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1001227108"/>
                  </a:ext>
                </a:extLst>
              </a:tr>
              <a:tr h="32911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В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450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400,0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833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850,0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 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351517079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400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767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  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1900398307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950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Слой СПФБ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2789221455"/>
                  </a:ext>
                </a:extLst>
              </a:tr>
              <a:tr h="329110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Г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800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766,7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92305033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1133749747"/>
                  </a:ext>
                </a:extLst>
              </a:tr>
              <a:tr h="3291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750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>
                          <a:solidFill>
                            <a:schemeClr val="tx2"/>
                          </a:solidFill>
                          <a:effectLst/>
                        </a:rPr>
                        <a:t>&gt;950</a:t>
                      </a:r>
                      <a:endParaRPr lang="ru-RU" sz="105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dirty="0">
                          <a:solidFill>
                            <a:schemeClr val="tx2"/>
                          </a:solidFill>
                          <a:effectLst/>
                        </a:rPr>
                        <a:t>Бетон основания</a:t>
                      </a:r>
                      <a:endParaRPr lang="ru-RU" sz="105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413" marR="33413" marT="16706" marB="16706" anchor="b"/>
                </a:tc>
                <a:extLst>
                  <a:ext uri="{0D108BD9-81ED-4DB2-BD59-A6C34878D82A}">
                    <a16:rowId xmlns:a16="http://schemas.microsoft.com/office/drawing/2014/main" val="1355966632"/>
                  </a:ext>
                </a:extLst>
              </a:tr>
            </a:tbl>
          </a:graphicData>
        </a:graphic>
      </p:graphicFrame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5821D896-8023-49E6-912F-EAF435A4D076}"/>
              </a:ext>
            </a:extLst>
          </p:cNvPr>
          <p:cNvGraphicFramePr>
            <a:graphicFrameLocks noGrp="1"/>
          </p:cNvGraphicFramePr>
          <p:nvPr/>
        </p:nvGraphicFramePr>
        <p:xfrm>
          <a:off x="325320" y="1463231"/>
          <a:ext cx="5680909" cy="48425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3146">
                  <a:extLst>
                    <a:ext uri="{9D8B030D-6E8A-4147-A177-3AD203B41FA5}">
                      <a16:colId xmlns:a16="http://schemas.microsoft.com/office/drawing/2014/main" val="131361327"/>
                    </a:ext>
                  </a:extLst>
                </a:gridCol>
                <a:gridCol w="1934127">
                  <a:extLst>
                    <a:ext uri="{9D8B030D-6E8A-4147-A177-3AD203B41FA5}">
                      <a16:colId xmlns:a16="http://schemas.microsoft.com/office/drawing/2014/main" val="3727139155"/>
                    </a:ext>
                  </a:extLst>
                </a:gridCol>
                <a:gridCol w="1893636">
                  <a:extLst>
                    <a:ext uri="{9D8B030D-6E8A-4147-A177-3AD203B41FA5}">
                      <a16:colId xmlns:a16="http://schemas.microsoft.com/office/drawing/2014/main" val="556196974"/>
                    </a:ext>
                  </a:extLst>
                </a:gridCol>
              </a:tblGrid>
              <a:tr h="12080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б)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в)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07294"/>
                  </a:ext>
                </a:extLst>
              </a:tr>
              <a:tr h="120807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д)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7723578"/>
                  </a:ext>
                </a:extLst>
              </a:tr>
              <a:tr h="1219367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е)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ж)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з)</a:t>
                      </a: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03195"/>
                  </a:ext>
                </a:extLst>
              </a:tr>
              <a:tr h="1207079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и)</a:t>
                      </a:r>
                      <a:endParaRPr lang="ru-RU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к)</a:t>
                      </a:r>
                      <a:endParaRPr lang="ru-RU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endParaRPr lang="ru-RU" sz="12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2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л)</a:t>
                      </a:r>
                      <a:endParaRPr lang="ru-RU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694067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F8D75275-2B10-4F26-B17D-284C029B189B}"/>
              </a:ext>
            </a:extLst>
          </p:cNvPr>
          <p:cNvSpPr txBox="1"/>
          <p:nvPr/>
        </p:nvSpPr>
        <p:spPr>
          <a:xfrm>
            <a:off x="1838804" y="872929"/>
            <a:ext cx="9442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Образцы после испытаний: а-в) серия А; г-д) серия Б; е-з) серия В; и-л) серия Г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90000"/>
                  <a:lumOff val="10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10B922F-7C19-4584-A43B-DFB87927F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04" b="94375" l="8672" r="90000">
                        <a14:foregroundMark x1="35859" y1="83333" x2="50156" y2="0"/>
                        <a14:foregroundMark x1="36563" y1="88542" x2="43828" y2="0"/>
                        <a14:foregroundMark x1="57891" y1="90313" x2="62969" y2="0"/>
                        <a14:backgroundMark x1="35703" y1="89896" x2="47109" y2="0"/>
                        <a14:backgroundMark x1="36016" y1="88229" x2="43750" y2="0"/>
                        <a14:backgroundMark x1="20781" y1="71875" x2="21094" y2="0"/>
                        <a14:backgroundMark x1="80703" y1="71354" x2="80703" y2="0"/>
                        <a14:backgroundMark x1="85313" y1="22708" x2="85781" y2="0"/>
                        <a14:backgroundMark x1="84219" y1="23438" x2="81719" y2="0"/>
                        <a14:backgroundMark x1="78984" y1="19375" x2="88125" y2="0"/>
                      </a14:backgroundRemoval>
                    </a14:imgEffect>
                  </a14:imgLayer>
                </a14:imgProps>
              </a:ext>
            </a:extLst>
          </a:blip>
          <a:srcRect l="17141" t="18204" r="15503" b="9611"/>
          <a:stretch>
            <a:fillRect/>
          </a:stretch>
        </p:blipFill>
        <p:spPr>
          <a:xfrm>
            <a:off x="428431" y="1437046"/>
            <a:ext cx="1571074" cy="12628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E93770-284A-4612-80C7-EA03754D2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21" b="94479" l="0" r="90000">
                        <a14:foregroundMark x1="43047" y1="21042" x2="74141" y2="0"/>
                        <a14:foregroundMark x1="38438" y1="33021" x2="68516" y2="0"/>
                        <a14:foregroundMark x1="73047" y1="42188" x2="41953" y2="0"/>
                        <a14:foregroundMark x1="57656" y1="66771" x2="45000" y2="0"/>
                        <a14:foregroundMark x1="36563" y1="90938" x2="81328" y2="0"/>
                        <a14:backgroundMark x1="86250" y1="27813" x2="83125" y2="0"/>
                        <a14:backgroundMark x1="19141" y1="37708" x2="20391" y2="0"/>
                      </a14:backgroundRemoval>
                    </a14:imgEffect>
                  </a14:imgLayer>
                </a14:imgProps>
              </a:ext>
            </a:extLst>
          </a:blip>
          <a:srcRect l="19439" t="18645" r="13065" b="9359"/>
          <a:stretch>
            <a:fillRect/>
          </a:stretch>
        </p:blipFill>
        <p:spPr>
          <a:xfrm>
            <a:off x="2344307" y="1477923"/>
            <a:ext cx="1578792" cy="126283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C8B01BC-F3D1-4900-89B4-58E0B5EFC6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958" l="3516" r="90000">
                        <a14:foregroundMark x1="39688" y1="25729" x2="65313" y2="0"/>
                        <a14:foregroundMark x1="40781" y1="74688" x2="68516" y2="0"/>
                        <a14:foregroundMark x1="26172" y1="90000" x2="79063" y2="0"/>
                        <a14:foregroundMark x1="56719" y1="37708" x2="66016" y2="0"/>
                        <a14:backgroundMark x1="83281" y1="29271" x2="81484" y2="0"/>
                        <a14:backgroundMark x1="21406" y1="43542" x2="21250" y2="0"/>
                      </a14:backgroundRemoval>
                    </a14:imgEffect>
                  </a14:imgLayer>
                </a14:imgProps>
              </a:ext>
            </a:extLst>
          </a:blip>
          <a:srcRect l="20247" t="21838" r="16335" b="9727"/>
          <a:stretch>
            <a:fillRect/>
          </a:stretch>
        </p:blipFill>
        <p:spPr>
          <a:xfrm>
            <a:off x="4146267" y="1475770"/>
            <a:ext cx="1578792" cy="127758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FAC8FDC-24F1-4AA9-949F-8C95823F67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292" b="90000" l="22031" r="72969">
                        <a14:backgroundMark x1="39375" y1="21250" x2="31484" y2="0"/>
                        <a14:backgroundMark x1="27969" y1="52500" x2="25703" y2="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24608" t="22916" r="27723" b="9776"/>
          <a:stretch>
            <a:fillRect/>
          </a:stretch>
        </p:blipFill>
        <p:spPr>
          <a:xfrm>
            <a:off x="603137" y="2617375"/>
            <a:ext cx="1193585" cy="126381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BAA8AF5-538E-4CCA-90C4-9883B556AA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4375" l="8438" r="94922">
                        <a14:backgroundMark x1="80313" y1="14896" x2="88906" y2="0"/>
                        <a14:backgroundMark x1="81250" y1="20521" x2="80156" y2="0"/>
                        <a14:backgroundMark x1="69453" y1="15937" x2="80703" y2="0"/>
                        <a14:backgroundMark x1="69063" y1="15417" x2="73281" y2="0"/>
                        <a14:backgroundMark x1="68750" y1="14688" x2="74531" y2="0"/>
                        <a14:backgroundMark x1="22188" y1="39792" x2="22813" y2="0"/>
                      </a14:backgroundRemoval>
                    </a14:imgEffect>
                  </a14:imgLayer>
                </a14:imgProps>
              </a:ext>
            </a:extLst>
          </a:blip>
          <a:srcRect l="21936" t="-937" r="19286" b="9442"/>
          <a:stretch>
            <a:fillRect/>
          </a:stretch>
        </p:blipFill>
        <p:spPr>
          <a:xfrm>
            <a:off x="2583737" y="2607163"/>
            <a:ext cx="1077327" cy="125790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C639F2-9009-4691-9BC8-82E50DAC93B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33" b="95000" l="10000" r="91172">
                        <a14:foregroundMark x1="20703" y1="15833" x2="22969" y2="0"/>
                        <a14:foregroundMark x1="21094" y1="15417" x2="82031" y2="0"/>
                        <a14:backgroundMark x1="21406" y1="74375" x2="21797" y2="0"/>
                        <a14:backgroundMark x1="19297" y1="24167" x2="22813" y2="0"/>
                        <a14:backgroundMark x1="82578" y1="26563" x2="85234" y2="0"/>
                        <a14:backgroundMark x1="82031" y1="43229" x2="83125" y2="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9462" r="16865" b="8995"/>
          <a:stretch>
            <a:fillRect/>
          </a:stretch>
        </p:blipFill>
        <p:spPr>
          <a:xfrm>
            <a:off x="617176" y="3764413"/>
            <a:ext cx="1193585" cy="12793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1719D3-E94F-4744-87E8-D5F5271B0F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271" b="95521" l="9531" r="86797">
                        <a14:foregroundMark x1="23672" y1="93229" x2="80156" y2="0"/>
                        <a14:foregroundMark x1="20547" y1="16875" x2="81875" y2="0"/>
                        <a14:foregroundMark x1="41094" y1="46563" x2="46875" y2="0"/>
                        <a14:foregroundMark x1="41797" y1="80625" x2="64297" y2="0"/>
                        <a14:backgroundMark x1="12969" y1="93958" x2="81719" y2="0"/>
                        <a14:backgroundMark x1="82266" y1="36458" x2="81875" y2="0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0705" t="14940" r="16861" b="6503"/>
          <a:stretch>
            <a:fillRect/>
          </a:stretch>
        </p:blipFill>
        <p:spPr>
          <a:xfrm>
            <a:off x="2431495" y="3768345"/>
            <a:ext cx="1374487" cy="129677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338703A-8792-44B5-B181-0DC95FF00C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0000" l="7500" r="90000">
                        <a14:backgroundMark x1="34922" y1="3646" x2="34063" y2="0"/>
                        <a14:backgroundMark x1="65000" y1="2500" x2="65000" y2="0"/>
                        <a14:backgroundMark x1="79766" y1="13750" x2="78672" y2="0"/>
                        <a14:backgroundMark x1="77813" y1="27396" x2="76953" y2="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19861" r="21924" b="11650"/>
          <a:stretch>
            <a:fillRect/>
          </a:stretch>
        </p:blipFill>
        <p:spPr>
          <a:xfrm>
            <a:off x="4445999" y="3695923"/>
            <a:ext cx="1109481" cy="126283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F43973A-83B3-4085-BCC8-22EA3ADBFF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backgroundMark x1="23672" y1="46354" x2="25078" y2="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21298" t="17524" r="21321" b="10655"/>
          <a:stretch>
            <a:fillRect/>
          </a:stretch>
        </p:blipFill>
        <p:spPr>
          <a:xfrm>
            <a:off x="449972" y="5019948"/>
            <a:ext cx="1368421" cy="128456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61774EE-EBDC-4916-95BE-19C6EA0C497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6771" l="6953" r="90000">
                        <a14:backgroundMark x1="21953" y1="51250" x2="23359" y2="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20423" t="18040" r="19814" b="6964"/>
          <a:stretch>
            <a:fillRect/>
          </a:stretch>
        </p:blipFill>
        <p:spPr>
          <a:xfrm>
            <a:off x="2407995" y="5089165"/>
            <a:ext cx="1372422" cy="129174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8CFA1D2-7A65-41D0-A98F-F43ADFF7BCA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4167" b="96042" l="10000" r="90000">
                        <a14:foregroundMark x1="25938" y1="95104" x2="78906" y2="0"/>
                        <a14:backgroundMark x1="84531" y1="33958" x2="83594" y2="0"/>
                        <a14:backgroundMark x1="16094" y1="52396" x2="12656" y2="0"/>
                        <a14:backgroundMark x1="21016" y1="64375" x2="21719" y2="0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9440" t="8479" r="12783" b="3776"/>
          <a:stretch>
            <a:fillRect/>
          </a:stretch>
        </p:blipFill>
        <p:spPr>
          <a:xfrm>
            <a:off x="4370020" y="5020078"/>
            <a:ext cx="1323094" cy="1284566"/>
          </a:xfrm>
          <a:prstGeom prst="rect">
            <a:avLst/>
          </a:prstGeom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E4E39B68-ACB2-8EA9-2626-00E56EAC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6231" y="6419370"/>
            <a:ext cx="64664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8FB870-0449-692B-7150-CBEE320B217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51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49715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0" y="3788229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0" y="3309258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84C504-4C35-4DDA-9A42-C310496AF716}"/>
              </a:ext>
            </a:extLst>
          </p:cNvPr>
          <p:cNvSpPr txBox="1"/>
          <p:nvPr/>
        </p:nvSpPr>
        <p:spPr>
          <a:xfrm>
            <a:off x="4121063" y="158996"/>
            <a:ext cx="80096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РЕЗУЛЬТАТЫ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ИСПЫТАНИЙ ОБРАЗЦОВ ИЗ СПФБ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492A6407-54D8-473A-8767-B9E1788DE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820" y="1613110"/>
            <a:ext cx="3116629" cy="24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20D9177F-3BB4-4222-8698-56994E759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92" y="1623301"/>
            <a:ext cx="3116629" cy="245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E45A1D7C-09A6-445D-B567-044EB8AC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14" y="4191321"/>
            <a:ext cx="3116629" cy="24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25A0E83-E164-4340-81EC-F4A33A1A317F}"/>
              </a:ext>
            </a:extLst>
          </p:cNvPr>
          <p:cNvSpPr txBox="1"/>
          <p:nvPr/>
        </p:nvSpPr>
        <p:spPr>
          <a:xfrm>
            <a:off x="5357089" y="916774"/>
            <a:ext cx="5786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Диаграммы «перемещение-нагрузка»,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построенные по результатам испытаний кубов</a:t>
            </a: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51DE97F7-1E7D-4C50-87F3-26003720D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819" y="4183891"/>
            <a:ext cx="3116629" cy="24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C7D4AD1D-44AD-DC84-EADD-496EE48908FC}"/>
              </a:ext>
            </a:extLst>
          </p:cNvPr>
          <p:cNvSpPr txBox="1">
            <a:spLocks/>
          </p:cNvSpPr>
          <p:nvPr/>
        </p:nvSpPr>
        <p:spPr>
          <a:xfrm>
            <a:off x="11491784" y="6399068"/>
            <a:ext cx="6389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1D800A5C-EB9C-54FA-CE81-A86FE448E393}"/>
              </a:ext>
            </a:extLst>
          </p:cNvPr>
          <p:cNvPicPr/>
          <p:nvPr/>
        </p:nvPicPr>
        <p:blipFill>
          <a:blip r:embed="rId7"/>
          <a:srcRect r="52787"/>
          <a:stretch/>
        </p:blipFill>
        <p:spPr>
          <a:xfrm>
            <a:off x="422031" y="1589941"/>
            <a:ext cx="3459037" cy="1626734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D464AED-295A-26A6-41EF-B28C276C7B02}"/>
              </a:ext>
            </a:extLst>
          </p:cNvPr>
          <p:cNvPicPr/>
          <p:nvPr/>
        </p:nvPicPr>
        <p:blipFill>
          <a:blip r:embed="rId7"/>
          <a:srcRect l="47213"/>
          <a:stretch/>
        </p:blipFill>
        <p:spPr>
          <a:xfrm>
            <a:off x="370017" y="3969843"/>
            <a:ext cx="3563064" cy="17184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52365D-3178-7235-7245-9221A2E28CF2}"/>
              </a:ext>
            </a:extLst>
          </p:cNvPr>
          <p:cNvSpPr txBox="1"/>
          <p:nvPr/>
        </p:nvSpPr>
        <p:spPr>
          <a:xfrm>
            <a:off x="422031" y="945317"/>
            <a:ext cx="3799417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Виды стальной фибры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F4269-95F3-EE06-C32D-5590533BDF2C}"/>
              </a:ext>
            </a:extLst>
          </p:cNvPr>
          <p:cNvSpPr txBox="1"/>
          <p:nvPr/>
        </p:nvSpPr>
        <p:spPr>
          <a:xfrm>
            <a:off x="771103" y="3312995"/>
            <a:ext cx="31099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прямая         б) анкерная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504397-57E4-FC3D-E71C-59ADA7B9EA41}"/>
              </a:ext>
            </a:extLst>
          </p:cNvPr>
          <p:cNvSpPr txBox="1"/>
          <p:nvPr/>
        </p:nvSpPr>
        <p:spPr>
          <a:xfrm>
            <a:off x="30267" y="5794300"/>
            <a:ext cx="3881068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в)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волновая          г) спиральная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AAB8BE-8450-BF64-5494-A6261D67C5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96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alphaModFix amt="25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713" y="2544344"/>
            <a:ext cx="7898438" cy="3297115"/>
          </a:xfrm>
          <a:prstGeom prst="rect">
            <a:avLst/>
          </a:prstGeom>
        </p:spPr>
      </p:pic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99318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0" y="3788229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0" y="3309258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70125" y="324091"/>
            <a:ext cx="7596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ОСНОВНЫЕ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ФИЗИКО-МЕХАНИЧЕСКИЕ ХАРАКТЕРИСТИКИ СПФБ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925244" y="1502330"/>
          <a:ext cx="10341512" cy="4198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620">
                <a:tc rowSpan="2"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Основные физико-механические характеристики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Ед. изм.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Классы прочности СПФБ</a:t>
                      </a:r>
                      <a:endParaRPr lang="ru-RU" sz="2800" strike="sngStrike" dirty="0">
                        <a:effectLst/>
                        <a:highlight>
                          <a:srgbClr val="FF00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В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f</a:t>
                      </a: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120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solidFill>
                            <a:schemeClr val="tx2"/>
                          </a:solidFill>
                          <a:effectLst/>
                        </a:rPr>
                        <a:t>В</a:t>
                      </a:r>
                      <a:r>
                        <a:rPr lang="en-US" sz="2000">
                          <a:solidFill>
                            <a:schemeClr val="tx2"/>
                          </a:solidFill>
                          <a:effectLst/>
                        </a:rPr>
                        <a:t>f</a:t>
                      </a:r>
                      <a:r>
                        <a:rPr lang="ru-RU" sz="2000">
                          <a:solidFill>
                            <a:schemeClr val="tx2"/>
                          </a:solidFill>
                          <a:effectLst/>
                        </a:rPr>
                        <a:t>140</a:t>
                      </a:r>
                      <a:endParaRPr lang="ru-RU" sz="2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В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effectLst/>
                        </a:rPr>
                        <a:t>f</a:t>
                      </a: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160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566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Прочность при сжатии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МПа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150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175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200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effectLst/>
                        </a:rPr>
                        <a:t>Прочность при растяжении,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МПа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8,3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9,2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solidFill>
                            <a:schemeClr val="tx2"/>
                          </a:solidFill>
                          <a:effectLst/>
                        </a:rPr>
                        <a:t>10,0</a:t>
                      </a:r>
                      <a:endParaRPr lang="ru-RU" sz="2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806"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effectLst/>
                        </a:rPr>
                        <a:t>Модуль упругости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ГПа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solidFill>
                            <a:schemeClr val="tx2"/>
                          </a:solidFill>
                          <a:effectLst/>
                        </a:rPr>
                        <a:t>43,7</a:t>
                      </a:r>
                      <a:endParaRPr lang="ru-RU" sz="2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47,2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50,4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indent="88900" algn="ctr" eaLnBrk="0" hangingPunct="0">
                        <a:lnSpc>
                          <a:spcPct val="150000"/>
                        </a:lnSpc>
                      </a:pPr>
                      <a:r>
                        <a:rPr lang="ru-RU" sz="2000">
                          <a:effectLst/>
                        </a:rPr>
                        <a:t>Коэффициент Пуассона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-</a:t>
                      </a:r>
                      <a:endParaRPr lang="en-US" sz="20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 eaLnBrk="0" hangingPunct="0">
                        <a:lnSpc>
                          <a:spcPct val="150000"/>
                        </a:lnSpc>
                      </a:pP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0,15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0,15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eaLnBrk="0" hangingPunct="0">
                        <a:lnSpc>
                          <a:spcPct val="150000"/>
                        </a:lnSpc>
                      </a:pPr>
                      <a:r>
                        <a:rPr lang="ru-RU" sz="2000" dirty="0">
                          <a:solidFill>
                            <a:schemeClr val="tx2"/>
                          </a:solidFill>
                          <a:effectLst/>
                        </a:rPr>
                        <a:t>0,15</a:t>
                      </a:r>
                      <a:endParaRPr lang="ru-RU" sz="2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66756" y="6355358"/>
            <a:ext cx="80784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5BB912-0A3F-9160-1E8D-CB88CE831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alphaModFix amt="25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713" y="2544344"/>
            <a:ext cx="7898438" cy="3297115"/>
          </a:xfrm>
          <a:prstGeom prst="rect">
            <a:avLst/>
          </a:prstGeom>
        </p:spPr>
      </p:pic>
      <p:cxnSp>
        <p:nvCxnSpPr>
          <p:cNvPr id="3" name="Скругленная соединительная линия 2"/>
          <p:cNvCxnSpPr/>
          <p:nvPr/>
        </p:nvCxnSpPr>
        <p:spPr>
          <a:xfrm flipV="1">
            <a:off x="0" y="2899318"/>
            <a:ext cx="12192000" cy="3070382"/>
          </a:xfrm>
          <a:prstGeom prst="curvedConnector3">
            <a:avLst>
              <a:gd name="adj1" fmla="val 50000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Скругленная соединительная линия 5"/>
          <p:cNvCxnSpPr/>
          <p:nvPr/>
        </p:nvCxnSpPr>
        <p:spPr>
          <a:xfrm flipV="1">
            <a:off x="-13002" y="3756721"/>
            <a:ext cx="12192000" cy="3030027"/>
          </a:xfrm>
          <a:prstGeom prst="curvedConnector3">
            <a:avLst>
              <a:gd name="adj1" fmla="val 54763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-6501" y="3227151"/>
            <a:ext cx="12192000" cy="3120571"/>
          </a:xfrm>
          <a:prstGeom prst="curvedConnector3">
            <a:avLst>
              <a:gd name="adj1" fmla="val 52024"/>
            </a:avLst>
          </a:prstGeom>
          <a:ln w="76200">
            <a:solidFill>
              <a:schemeClr val="bg2">
                <a:lumMod val="75000"/>
                <a:alpha val="50000"/>
              </a:schemeClr>
            </a:solidFill>
            <a:prstDash val="lg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90191" y="277925"/>
            <a:ext cx="970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КЛАССИКАЦИЯ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MT"/>
              </a:rPr>
              <a:t>СПФБ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5347" y="1072330"/>
            <a:ext cx="10888061" cy="508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 показателям качества СПФБ классифицируется:</a:t>
            </a:r>
          </a:p>
          <a:p>
            <a:pPr marL="0" marR="0" lvl="0" indent="450215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а) по прочности:</a:t>
            </a:r>
          </a:p>
          <a:p>
            <a:pPr marL="0" marR="0" lvl="0" indent="0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             1) на классы прочности на сжатие: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120;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130;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140;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150;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160;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170;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180;</a:t>
            </a:r>
          </a:p>
          <a:p>
            <a:pPr marL="0" marR="0" lvl="0" indent="0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             2) на классы прочности на осевое растяжение до начала трещинообразования (показатель, определяемый как точка на диаграмме/графике «напряжения-относительные деформации», в которой происходит первое резкое изменение угла наклона графика):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6,4;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6,8;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7,2;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7,6;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8,4;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8,8;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9,2;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9,6; Вf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10,0;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10,4;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10,8;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11,2;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11,6;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12,0;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12,4;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12,8;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13,2;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13,6;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14,0;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14,4;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14,8;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15,2;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15,6; В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ft,cr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16,0.</a:t>
            </a:r>
          </a:p>
          <a:p>
            <a:pPr marL="0" marR="0" lvl="0" indent="0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             3) по классам остаточной прочности на осевое растяжение: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6,0;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6,3;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6,6;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6,9;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7,2;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7,5;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7,8;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8,1;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8,4;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8,7; B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ft,r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9,0</a:t>
            </a:r>
          </a:p>
          <a:p>
            <a:pPr marL="0" marR="0" lvl="0" indent="450215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б) по морозостойкости на марки: F</a:t>
            </a:r>
            <a:r>
              <a:rPr kumimoji="0" lang="ru-RU" sz="1900" b="1" i="0" u="none" strike="noStrike" kern="1200" cap="none" spc="0" normalizeH="0" baseline="-2500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2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1000;</a:t>
            </a:r>
          </a:p>
          <a:p>
            <a:pPr marL="0" marR="0" lvl="0" indent="450215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в) по водонепроницаемости на марки: W20;</a:t>
            </a:r>
          </a:p>
          <a:p>
            <a:pPr marL="0" marR="0" lvl="0" indent="450215" algn="just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г) по истираемости: G1.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96791" y="6355358"/>
            <a:ext cx="77780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C70760-42C2-4B25-9368-FDCF9D5940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87">
            <a:extLst>
              <a:ext uri="{FF2B5EF4-FFF2-40B4-BE49-F238E27FC236}">
                <a16:creationId xmlns:a16="http://schemas.microsoft.com/office/drawing/2014/main" id="{30BC4140-BA12-02CB-46B3-AFFA43846C6F}"/>
              </a:ext>
            </a:extLst>
          </p:cNvPr>
          <p:cNvSpPr/>
          <p:nvPr/>
        </p:nvSpPr>
        <p:spPr>
          <a:xfrm>
            <a:off x="851044" y="970740"/>
            <a:ext cx="10587484" cy="16700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ru-RU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Существующие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lang="ru-RU" sz="1600" b="1" kern="1200" spc="-42" dirty="0">
                <a:solidFill>
                  <a:srgbClr val="002060"/>
                </a:solidFill>
                <a:latin typeface="TimesNewRomanPS-BoldMT"/>
              </a:rPr>
              <a:t>конструкции</a:t>
            </a:r>
            <a:r>
              <a:rPr kumimoji="0" lang="en-US" sz="1600" b="1" i="0" u="none" strike="noStrike" kern="1200" cap="none" spc="-1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дор</a:t>
            </a:r>
            <a:r>
              <a:rPr kumimoji="0" lang="en-US" sz="1600" b="1" i="0" u="none" strike="noStrike" kern="1200" cap="none" spc="-2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жной </a:t>
            </a:r>
            <a:r>
              <a:rPr kumimoji="0" lang="en-US" sz="1600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де</a:t>
            </a:r>
            <a:r>
              <a:rPr kumimoji="0" lang="en-US" sz="1600" b="1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ды на </a:t>
            </a:r>
            <a:r>
              <a:rPr kumimoji="0" lang="en-US" sz="1600" b="1" i="0" u="none" strike="noStrike" kern="1200" cap="none" spc="-2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ос</a:t>
            </a:r>
            <a:r>
              <a:rPr kumimoji="0" lang="en-US" sz="1600" b="1" i="0" u="none" strike="noStrike" kern="1200" cap="none" spc="-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вых</a:t>
            </a:r>
            <a:r>
              <a:rPr kumimoji="0" lang="en-US" sz="1600" b="1" i="0" u="none" strike="noStrike" kern="1200" cap="none" spc="-3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соо</a:t>
            </a:r>
            <a:r>
              <a:rPr kumimoji="0" lang="en-US" sz="16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</a:t>
            </a:r>
            <a:r>
              <a:rPr kumimoji="0" lang="en-US" sz="1600" b="1" i="0" u="none" strike="noStrike" kern="1200" cap="none" spc="-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</a:t>
            </a:r>
            <a:r>
              <a:rPr kumimoji="0" lang="en-US" sz="1600" b="1" i="0" u="none" strike="noStrike" kern="120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ениях я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ля</a:t>
            </a:r>
            <a:r>
              <a:rPr kumimoji="0" lang="en-US" sz="1600" b="1" i="0" u="none" strike="noStrike" kern="1200" cap="none" spc="-3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ю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тся н</a:t>
            </a:r>
            <a:r>
              <a:rPr kumimoji="0" lang="en-US" sz="1600" b="1" i="0" u="none" strike="noStrike" kern="120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дост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600" b="1" i="0" u="none" strike="noStrike" kern="1200" cap="none" spc="-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чно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э</a:t>
            </a:r>
            <a:r>
              <a:rPr kumimoji="0" lang="en-US" sz="1600" b="1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фф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ективными по сл</a:t>
            </a:r>
            <a:r>
              <a:rPr kumimoji="0" lang="en-US" sz="1600" b="1" i="0" u="none" strike="noStrike" kern="120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дующим причинам:</a:t>
            </a:r>
          </a:p>
          <a:p>
            <a:pPr marL="539750" marR="0" lvl="0" indent="-179705" algn="l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имеющиес</a:t>
            </a:r>
            <a:r>
              <a:rPr kumimoji="0" lang="en-US" sz="1600" b="1" i="0" u="none" strike="noStrike" kern="1200" cap="none" spc="38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en-US" sz="1600" b="1" i="0" u="none" strike="noStrike" kern="120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онст</a:t>
            </a:r>
            <a:r>
              <a:rPr kumimoji="0" lang="en-US" sz="1600" b="1" i="0" u="none" strike="noStrike" kern="1200" cap="none" spc="-2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уктивны</a:t>
            </a:r>
            <a:r>
              <a:rPr kumimoji="0" lang="en-US" sz="1600" b="1" i="0" u="none" strike="noStrike" kern="1200" cap="none" spc="37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35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120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хн</a:t>
            </a:r>
            <a:r>
              <a:rPr kumimoji="0" lang="en-US" sz="1600" b="1" i="0" u="none" strike="noStrike" kern="1200" cap="none" spc="-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логически</a:t>
            </a:r>
            <a:r>
              <a:rPr kumimoji="0" lang="en-US" sz="1600" b="1" i="0" u="none" strike="noStrike" kern="1200" cap="none" spc="35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нес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вер</a:t>
            </a:r>
            <a:r>
              <a:rPr kumimoji="0" lang="en-US" sz="1600" b="1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ш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енства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;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  <a:p>
            <a:pPr marL="539750" marR="0" lvl="0" indent="-179705" algn="l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недостаточный срок службы;</a:t>
            </a:r>
          </a:p>
          <a:p>
            <a:pPr marL="539750" marR="0" lvl="0" indent="-179705" algn="just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sz="1600" b="1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дост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ато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чн</a:t>
            </a:r>
            <a:r>
              <a:rPr kumimoji="0" lang="en-US" sz="1600" b="1" i="0" u="none" strike="noStrike" kern="1200" cap="none" spc="46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ад</a:t>
            </a:r>
            <a:r>
              <a:rPr kumimoji="0" lang="en-US" sz="1600" b="1" i="0" u="none" strike="noStrike" kern="1200" cap="none" spc="-2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птир</a:t>
            </a:r>
            <a:r>
              <a:rPr kumimoji="0" lang="en-US" sz="1600" b="1" i="0" u="none" strike="noStrike" kern="1200" cap="none" spc="-3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ван</a:t>
            </a:r>
            <a:r>
              <a:rPr kumimoji="0" lang="en-US" sz="1600" b="1" i="0" u="none" strike="noStrike" kern="1200" cap="none" spc="46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ы</a:t>
            </a:r>
            <a:r>
              <a:rPr kumimoji="0" lang="en-US" sz="1600" b="1" i="0" u="none" strike="noStrike" kern="1200" cap="none" spc="46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1200" cap="none" spc="-2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лияни</a:t>
            </a:r>
            <a:r>
              <a:rPr kumimoji="0" lang="en-US" sz="1600" b="1" i="0" u="none" strike="noStrike" kern="1200" cap="none" spc="46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ю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агрессивно</a:t>
            </a:r>
            <a:r>
              <a:rPr kumimoji="0" lang="en-US" sz="1600" b="1" i="0" u="none" strike="noStrike" kern="1200" cap="none" spc="44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й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э</a:t>
            </a:r>
            <a:r>
              <a:rPr kumimoji="0" lang="en-US" sz="1600" b="1" i="0" u="none" strike="noStrike" kern="1200" cap="none" spc="-4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спл</a:t>
            </a:r>
            <a:r>
              <a:rPr kumimoji="0" lang="en-US" sz="1600" b="1" i="0" u="none" strike="noStrike" kern="1200" cap="none" spc="-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</a:t>
            </a:r>
            <a:r>
              <a:rPr kumimoji="0" lang="en-US" sz="1600" b="1" i="0" u="none" strike="noStrike" kern="120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тационно</a:t>
            </a:r>
            <a:r>
              <a:rPr kumimoji="0" lang="en-US" sz="1600" b="1" i="0" u="none" strike="noStrike" kern="1200" cap="none" spc="48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й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ср</a:t>
            </a:r>
            <a:r>
              <a:rPr kumimoji="0" lang="en-US" sz="1600" b="1" i="0" u="none" strike="noStrike" kern="1200" cap="none" spc="-2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ды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, а также к условиям  увеличивающейся транспортной нагрузки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0238B7-600C-E021-7D87-08D7332FA438}"/>
              </a:ext>
            </a:extLst>
          </p:cNvPr>
          <p:cNvSpPr/>
          <p:nvPr/>
        </p:nvSpPr>
        <p:spPr>
          <a:xfrm>
            <a:off x="788311" y="2723561"/>
            <a:ext cx="10773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5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2</a:t>
            </a:r>
            <a:r>
              <a:rPr kumimoji="0" lang="ru-RU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. </a:t>
            </a:r>
            <a:r>
              <a:rPr kumimoji="0" lang="en-US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Наиболее</a:t>
            </a:r>
            <a:r>
              <a:rPr kumimoji="0" lang="ru-RU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перспективным</a:t>
            </a:r>
            <a:r>
              <a:rPr kumimoji="0" lang="ru-RU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представляется</a:t>
            </a:r>
            <a:r>
              <a:rPr kumimoji="0" lang="ru-RU" sz="1600" b="1" i="0" u="none" strike="noStrike" kern="120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4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стройств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покрыти</a:t>
            </a:r>
            <a:r>
              <a:rPr kumimoji="0" lang="en-US" sz="1600" b="1" i="0" u="none" strike="noStrike" kern="0" cap="none" spc="9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ru-RU" sz="1600" b="1" i="0" u="none" strike="noStrike" kern="0" cap="none" spc="9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проезжей</a:t>
            </a:r>
            <a:r>
              <a:rPr kumimoji="0" lang="ru-RU" sz="1600" b="1" i="0" u="none" strike="noStrike" kern="0" cap="none" spc="9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части</a:t>
            </a:r>
            <a:r>
              <a:rPr kumimoji="0" lang="ru-RU" sz="1600" b="1" i="0" u="none" strike="noStrike" kern="0" cap="none" spc="9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из</a:t>
            </a:r>
            <a:r>
              <a:rPr kumimoji="0" lang="ru-RU" sz="1600" b="1" i="0" u="none" strike="noStrike" kern="0" cap="none" spc="9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вы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со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мар</a:t>
            </a:r>
            <a:r>
              <a:rPr kumimoji="0" lang="en-US" sz="1600" b="1" i="0" u="none" strike="noStrike" kern="0" cap="none" spc="-4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чно</a:t>
            </a:r>
            <a:r>
              <a:rPr kumimoji="0" lang="en-US" sz="1600" b="1" i="0" u="none" strike="noStrike" kern="0" cap="none" spc="-37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г</a:t>
            </a:r>
            <a:r>
              <a:rPr kumimoji="0" lang="en-US" sz="1600" b="1" i="0" u="none" strike="noStrike" kern="0" cap="none" spc="9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ru-RU" sz="1600" b="1" i="0" u="none" strike="noStrike" kern="0" cap="none" spc="9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</a:t>
            </a:r>
            <a:r>
              <a:rPr kumimoji="0" lang="en-US" sz="1600" b="1" i="0" u="none" strike="noStrike" kern="0" cap="none" spc="90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ru-RU" sz="1600" b="1" i="0" u="none" strike="noStrike" kern="0" cap="none" spc="90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ф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иброцемен</a:t>
            </a:r>
            <a:r>
              <a:rPr kumimoji="0" lang="en-US" sz="1600" b="1" i="0" u="none" strike="noStrike" kern="0" cap="none" spc="-2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она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</a:t>
            </a:r>
            <a:r>
              <a:rPr kumimoji="0" lang="en-US" sz="1600" b="1" i="0" u="none" strike="noStrike" kern="0" cap="none" spc="7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ru-RU" sz="1600" b="1" i="0" u="none" strike="noStrike" kern="0" cap="none" spc="7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3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еле</a:t>
            </a:r>
            <a:r>
              <a:rPr kumimoji="0" lang="en-US" sz="1600" b="1" i="0" u="none" strike="noStrike" kern="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з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онны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х и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металл</a:t>
            </a:r>
            <a:r>
              <a:rPr kumimoji="0" lang="en-US" sz="1600" b="1" i="0" u="none" strike="noStrike" kern="0" cap="none" spc="-1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чески</a:t>
            </a:r>
            <a:r>
              <a:rPr kumimoji="0" lang="en-US" sz="1600" b="1" i="0" u="none" strike="noStrike" kern="0" cap="none" spc="73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х</a:t>
            </a:r>
            <a:r>
              <a:rPr kumimoji="0" lang="ru-RU" sz="1600" b="1" i="0" u="none" strike="noStrike" kern="0" cap="none" spc="737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ортотропных плитах пролетного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ст</a:t>
            </a:r>
            <a:r>
              <a:rPr kumimoji="0" lang="en-US" sz="1600" b="1" i="0" u="none" strike="noStrike" kern="0" cap="none" spc="-1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оени</a:t>
            </a:r>
            <a:r>
              <a:rPr kumimoji="0" lang="en-US" sz="1600" b="1" i="0" u="none" strike="noStrike" kern="0" cap="none" spc="7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ru-RU" sz="1600" b="1" i="0" u="none" strike="noStrike" kern="0" cap="none" spc="7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ком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пле</a:t>
            </a:r>
            <a:r>
              <a:rPr kumimoji="0" lang="en-US" sz="1600" b="1" i="0" u="none" strike="noStrike" kern="0" cap="none" spc="-3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сны</a:t>
            </a:r>
            <a:r>
              <a:rPr kumimoji="0" lang="en-US" sz="1600" b="1" i="0" u="none" strike="noStrike" kern="0" cap="none" spc="3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ru-RU" sz="1600" b="1" i="0" u="none" strike="noStrike" kern="0" cap="none" spc="353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решение</a:t>
            </a:r>
            <a:r>
              <a:rPr kumimoji="0" lang="en-US" sz="1600" b="1" i="0" u="none" strike="noStrike" kern="0" cap="none" spc="37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</a:t>
            </a:r>
            <a:r>
              <a:rPr kumimoji="0" lang="ru-RU" sz="1600" b="1" i="0" u="none" strike="noStrike" kern="0" cap="none" spc="37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-1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есп</a:t>
            </a:r>
            <a:r>
              <a:rPr kumimoji="0" lang="en-US" sz="1600" b="1" i="0" u="none" strike="noStrike" kern="0" cap="none" spc="-3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чени</a:t>
            </a:r>
            <a:r>
              <a:rPr kumimoji="0" lang="en-US" sz="1600" b="1" i="0" u="none" strike="noStrike" kern="0" cap="none" spc="3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я</a:t>
            </a:r>
            <a:r>
              <a:rPr kumimoji="0" lang="ru-RU" sz="1600" b="1" i="0" u="none" strike="noStrike" kern="0" cap="none" spc="3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ru-RU" sz="1600" b="1" i="0" u="none" strike="noStrike" kern="0" cap="none" spc="-32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технико-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э</a:t>
            </a:r>
            <a:r>
              <a:rPr kumimoji="0" lang="en-US" sz="1600" b="1" i="0" u="none" strike="noStrike" kern="0" cap="none" spc="-4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спл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у</a:t>
            </a:r>
            <a:r>
              <a:rPr kumimoji="0" lang="en-US" sz="1600" b="1" i="0" u="none" strike="noStrike" kern="0" cap="none" spc="-2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тационны</a:t>
            </a:r>
            <a:r>
              <a:rPr kumimoji="0" lang="en-US" sz="1600" b="1" i="0" u="none" strike="noStrike" kern="0" cap="none" spc="33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х</a:t>
            </a:r>
            <a:r>
              <a:rPr kumimoji="0" lang="ru-RU" sz="1600" b="1" i="0" u="none" strike="noStrike" kern="0" cap="none" spc="334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26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0" cap="none" spc="-5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а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чест</a:t>
            </a:r>
            <a:r>
              <a:rPr kumimoji="0" lang="en-US" sz="1600" b="1" i="0" u="none" strike="noStrike" kern="0" cap="none" spc="33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</a:t>
            </a:r>
            <a:r>
              <a:rPr kumimoji="0" lang="ru-RU" sz="1600" b="1" i="0" u="none" strike="noStrike" kern="0" cap="none" spc="33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покрытия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.</a:t>
            </a:r>
            <a:endParaRPr kumimoji="0" lang="en-US" sz="1405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DB5BBD-9C5A-BCEC-C268-1285C48BCDAE}"/>
              </a:ext>
            </a:extLst>
          </p:cNvPr>
          <p:cNvSpPr/>
          <p:nvPr/>
        </p:nvSpPr>
        <p:spPr>
          <a:xfrm>
            <a:off x="763698" y="3883040"/>
            <a:ext cx="1082251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3.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Обладая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42E47"/>
                </a:solidFill>
                <a:effectLst/>
                <a:uLnTx/>
                <a:uFillTx/>
                <a:latin typeface="Rubik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исключительными физико-механическими характеристиками и прочностными свойствами, </a:t>
            </a:r>
            <a:r>
              <a:rPr kumimoji="0" lang="ru-RU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вы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со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к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мар</a:t>
            </a:r>
            <a:r>
              <a:rPr kumimoji="0" lang="en-US" sz="1600" b="1" i="0" u="none" strike="noStrike" kern="0" cap="none" spc="-42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чн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ый 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</a:t>
            </a:r>
            <a:r>
              <a:rPr kumimoji="0" lang="ru-RU" sz="1600" b="1" i="0" u="none" strike="noStrike" kern="0" cap="none" spc="906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-1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ф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иброцемен</a:t>
            </a:r>
            <a:r>
              <a:rPr kumimoji="0" lang="en-US" sz="1600" b="1" i="0" u="none" strike="noStrike" kern="0" cap="none" spc="-2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</a:t>
            </a:r>
            <a:r>
              <a:rPr kumimoji="0" lang="en-US" sz="1600" b="1" i="0" u="none" strike="noStrike" kern="0" cap="none" spc="-1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б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е</a:t>
            </a:r>
            <a:r>
              <a:rPr kumimoji="0" lang="en-US" sz="1600" b="1" i="0" u="none" strike="noStrike" kern="0" cap="none" spc="-28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т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она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, дополняемый̆ при необходимости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стержневой̆ арматурой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, служит эффективным фактором, повышающим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прочность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 и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выносливость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железобетонных конструкций мостов. Данные материалы, ̆ обладая высокой износостойкостью и водостойкостью, позволяют увеличить срок службы бетонных покрытий на мостовых сооружениях более чем на 30 лет. </a:t>
            </a:r>
            <a:endParaRPr kumimoji="0" lang="ru-RU" sz="1405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NewRomanPS-BoldMT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364F5C-610A-070D-BBBD-4285241E6648}"/>
              </a:ext>
            </a:extLst>
          </p:cNvPr>
          <p:cNvSpPr/>
          <p:nvPr/>
        </p:nvSpPr>
        <p:spPr>
          <a:xfrm>
            <a:off x="763698" y="5565739"/>
            <a:ext cx="106748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5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4.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Необходимо проведение комплексных теоретических и конструктивно-технологических  исследований в области управления свойства </a:t>
            </a:r>
            <a:r>
              <a:rPr lang="ru-RU" sz="1600" b="1" kern="1200" spc="-42" dirty="0">
                <a:solidFill>
                  <a:srgbClr val="002060"/>
                </a:solidFill>
                <a:latin typeface="TimesNewRomanPS-BoldMT"/>
              </a:rPr>
              <a:t>покрытий на проезжей части мостовых сооружений с применением современных бетонов. Изучение совместной работы фиброцементобетонного покрытия в совокупности с железобетонными и металлическими пролетными  строениями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ми мостовых сооружений.</a:t>
            </a:r>
            <a:endParaRPr kumimoji="0" lang="ru-RU" sz="1405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NewRomanPS-BoldM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9A4893-AFDC-C489-6A94-79FF980A026D}"/>
              </a:ext>
            </a:extLst>
          </p:cNvPr>
          <p:cNvSpPr txBox="1"/>
          <p:nvPr/>
        </p:nvSpPr>
        <p:spPr>
          <a:xfrm>
            <a:off x="4866111" y="272370"/>
            <a:ext cx="367188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-BoldItalicMT" panose="020B0604020202020204" charset="0"/>
                <a:cs typeface="Arial-BoldItalicMT" panose="020B0604020202020204" charset="0"/>
              </a:rPr>
              <a:t>З А К Л Ю Ч Е Н И Е</a:t>
            </a:r>
            <a:endParaRPr sz="2400" b="1" dirty="0">
              <a:solidFill>
                <a:srgbClr val="C0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-BoldItalicMT" panose="020B0604020202020204" charset="0"/>
              <a:ea typeface="Times New Roman" panose="02020603050405020304" pitchFamily="18" charset="0"/>
              <a:cs typeface="Arial-BoldItalicMT" panose="020B0604020202020204" charset="0"/>
            </a:endParaRPr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id="{01091E75-BE42-4771-37D6-5DF61F00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777" y="6355358"/>
            <a:ext cx="78282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09F14-4459-AC43-8B4C-D5C810809655}" type="slidenum"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E7F726-236A-2356-72FF-5FA994B2B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551" y="2450741"/>
            <a:ext cx="737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6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-BoldItalicMT" panose="020B0604020202020204" charset="0"/>
                <a:cs typeface="Arial-BoldItalicMT" panose="020B0604020202020204" charset="0"/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8" y="2621"/>
            <a:ext cx="3482331" cy="7728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4E5A4E-FDC2-5AF8-ED12-989C9C957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91" y="4407259"/>
            <a:ext cx="4038486" cy="21783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EDD62B-A913-EC66-2217-677ACE21CD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760" r="1934" b="9921"/>
          <a:stretch>
            <a:fillRect/>
          </a:stretch>
        </p:blipFill>
        <p:spPr bwMode="auto">
          <a:xfrm>
            <a:off x="11016159" y="-9662"/>
            <a:ext cx="1175841" cy="10830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99FC32-B5B7-A8B0-E64B-E9498AAC31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519" b="9921"/>
          <a:stretch>
            <a:fillRect/>
          </a:stretch>
        </p:blipFill>
        <p:spPr bwMode="auto">
          <a:xfrm>
            <a:off x="8260980" y="4438"/>
            <a:ext cx="2648155" cy="10830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2357</Words>
  <Application>Microsoft Office PowerPoint</Application>
  <PresentationFormat>Широкоэкранный</PresentationFormat>
  <Paragraphs>433</Paragraphs>
  <Slides>21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9" baseType="lpstr">
      <vt:lpstr>Aptos</vt:lpstr>
      <vt:lpstr>Aptos Display</vt:lpstr>
      <vt:lpstr>Arial</vt:lpstr>
      <vt:lpstr>Arial-BoldItalicMT</vt:lpstr>
      <vt:lpstr>Arial-BoldMT</vt:lpstr>
      <vt:lpstr>ArialMT</vt:lpstr>
      <vt:lpstr>Bookman Old Style (Заголовки)</vt:lpstr>
      <vt:lpstr>Calibri</vt:lpstr>
      <vt:lpstr>Calibri Light</vt:lpstr>
      <vt:lpstr>Comic Sans MS</vt:lpstr>
      <vt:lpstr>quote-cjk-patch</vt:lpstr>
      <vt:lpstr>Rubik</vt:lpstr>
      <vt:lpstr>Times New Roman</vt:lpstr>
      <vt:lpstr>TimesNewRomanPS-BoldMT</vt:lpstr>
      <vt:lpstr>TimesNewRomanPSMT</vt:lpstr>
      <vt:lpstr>Тема Office</vt:lpstr>
      <vt:lpstr>Оформление по умолчанию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Игнатьев</dc:creator>
  <cp:lastModifiedBy>Sherali</cp:lastModifiedBy>
  <cp:revision>510</cp:revision>
  <dcterms:created xsi:type="dcterms:W3CDTF">2024-02-17T14:17:00Z</dcterms:created>
  <dcterms:modified xsi:type="dcterms:W3CDTF">2025-07-10T06:35:50Z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59E6904E1F66454FA4C04FA60B3AA077_13</vt:lpwstr>
  </property>
  <property fmtid="{D5CDD505-2E9C-101B-9397-08002B2CF9AE}" pid="3" name="KSOProductBuildVer">
    <vt:lpwstr>1049-12.2.0.21179</vt:lpwstr>
  </property>
</Properties>
</file>