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drawings/drawing7.xml" ContentType="application/vnd.openxmlformats-officedocument.drawingml.chartshapes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charts/chart15.xml" ContentType="application/vnd.openxmlformats-officedocument.drawingml.chart+xml"/>
  <Override PartName="/ppt/drawings/drawing1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4" r:id="rId1"/>
    <p:sldMasterId id="2147484116" r:id="rId2"/>
    <p:sldMasterId id="2147484128" r:id="rId3"/>
  </p:sldMasterIdLst>
  <p:notesMasterIdLst>
    <p:notesMasterId r:id="rId19"/>
  </p:notesMasterIdLst>
  <p:sldIdLst>
    <p:sldId id="369" r:id="rId4"/>
    <p:sldId id="371" r:id="rId5"/>
    <p:sldId id="370" r:id="rId6"/>
    <p:sldId id="384" r:id="rId7"/>
    <p:sldId id="374" r:id="rId8"/>
    <p:sldId id="387" r:id="rId9"/>
    <p:sldId id="376" r:id="rId10"/>
    <p:sldId id="312" r:id="rId11"/>
    <p:sldId id="324" r:id="rId12"/>
    <p:sldId id="375" r:id="rId13"/>
    <p:sldId id="380" r:id="rId14"/>
    <p:sldId id="382" r:id="rId15"/>
    <p:sldId id="378" r:id="rId16"/>
    <p:sldId id="389" r:id="rId17"/>
    <p:sldId id="386" r:id="rId18"/>
  </p:sldIdLst>
  <p:sldSz cx="10801350" cy="6858000"/>
  <p:notesSz cx="6797675" cy="9928225"/>
  <p:defaultTextStyle>
    <a:defPPr>
      <a:defRPr lang="ru-RU"/>
    </a:defPPr>
    <a:lvl1pPr marL="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0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6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2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80" algn="l" defTabSz="9143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A20000"/>
    <a:srgbClr val="D1CFAF"/>
    <a:srgbClr val="E3E2BD"/>
    <a:srgbClr val="9B9B9B"/>
    <a:srgbClr val="A9936B"/>
    <a:srgbClr val="F8FAF4"/>
    <a:srgbClr val="C00000"/>
    <a:srgbClr val="D60000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 snapToObjects="1">
      <p:cViewPr>
        <p:scale>
          <a:sx n="80" d="100"/>
          <a:sy n="80" d="100"/>
        </p:scale>
        <p:origin x="-1104" y="-149"/>
      </p:cViewPr>
      <p:guideLst>
        <p:guide orient="horz" pos="216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051699521170922E-2"/>
          <c:y val="8.8754244320075532E-2"/>
          <c:w val="0.91915006828308798"/>
          <c:h val="0.87750644893622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FA88A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6B5A"/>
              </a:solidFill>
            </c:spPr>
          </c:dPt>
          <c:dPt>
            <c:idx val="2"/>
            <c:invertIfNegative val="0"/>
            <c:bubble3D val="0"/>
            <c:spPr>
              <a:solidFill>
                <a:srgbClr val="8BA1A0"/>
              </a:solidFill>
            </c:spPr>
          </c:dPt>
          <c:dPt>
            <c:idx val="3"/>
            <c:invertIfNegative val="0"/>
            <c:bubble3D val="0"/>
            <c:spPr>
              <a:solidFill>
                <a:srgbClr val="9D9163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650</c:v>
                </c:pt>
                <c:pt idx="1">
                  <c:v>540</c:v>
                </c:pt>
                <c:pt idx="2">
                  <c:v>450</c:v>
                </c:pt>
                <c:pt idx="3">
                  <c:v>120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3"/>
        <c:overlap val="-1"/>
        <c:axId val="229836672"/>
        <c:axId val="229838208"/>
      </c:barChart>
      <c:catAx>
        <c:axId val="229836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29838208"/>
        <c:crosses val="autoZero"/>
        <c:auto val="1"/>
        <c:lblAlgn val="ctr"/>
        <c:lblOffset val="200"/>
        <c:noMultiLvlLbl val="0"/>
      </c:catAx>
      <c:valAx>
        <c:axId val="229838208"/>
        <c:scaling>
          <c:orientation val="minMax"/>
          <c:max val="750"/>
          <c:min val="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29836672"/>
        <c:crosses val="autoZero"/>
        <c:crossBetween val="between"/>
        <c:majorUnit val="100"/>
        <c:min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3550258818978956E-2"/>
          <c:y val="8.0486868302111048E-2"/>
          <c:w val="0.90665140872090955"/>
          <c:h val="0.767448939744047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766B5A"/>
              </a:solidFill>
            </c:spPr>
          </c:dPt>
          <c:dPt>
            <c:idx val="2"/>
            <c:invertIfNegative val="0"/>
            <c:bubble3D val="0"/>
            <c:spPr>
              <a:solidFill>
                <a:srgbClr val="B5AB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9FA88A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</c:v>
                </c:pt>
                <c:pt idx="1">
                  <c:v>44</c:v>
                </c:pt>
                <c:pt idx="2">
                  <c:v>16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1"/>
        <c:axId val="79783040"/>
        <c:axId val="79793536"/>
      </c:barChart>
      <c:catAx>
        <c:axId val="7978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79793536"/>
        <c:crosses val="autoZero"/>
        <c:auto val="1"/>
        <c:lblAlgn val="ctr"/>
        <c:lblOffset val="200"/>
        <c:noMultiLvlLbl val="0"/>
      </c:catAx>
      <c:valAx>
        <c:axId val="79793536"/>
        <c:scaling>
          <c:orientation val="minMax"/>
          <c:max val="50"/>
          <c:min val="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79783040"/>
        <c:crosses val="autoZero"/>
        <c:crossBetween val="between"/>
        <c:majorUnit val="1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289571479161036E-2"/>
          <c:y val="7.6089185389504516E-2"/>
          <c:w val="0.87581550925925933"/>
          <c:h val="0.760835366465787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Лист1!$A$14</c:f>
              <c:strCache>
                <c:ptCount val="1"/>
                <c:pt idx="0">
                  <c:v>ДО</c:v>
                </c:pt>
              </c:strCache>
            </c:strRef>
          </c:tx>
          <c:spPr>
            <a:solidFill>
              <a:srgbClr val="9FA88A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A0A78B"/>
              </a:solidFill>
            </c:spPr>
          </c:dPt>
          <c:dPt>
            <c:idx val="1"/>
            <c:invertIfNegative val="0"/>
            <c:bubble3D val="0"/>
            <c:spPr>
              <a:solidFill>
                <a:srgbClr val="A0A78B"/>
              </a:solidFill>
            </c:spPr>
          </c:dPt>
          <c:cat>
            <c:numRef>
              <c:f>Лист1!$B$13:$C$13</c:f>
              <c:numCache>
                <c:formatCode>General</c:formatCode>
                <c:ptCount val="2"/>
              </c:numCache>
            </c:numRef>
          </c:cat>
          <c:val>
            <c:numRef>
              <c:f>Лист1!$B$14:$C$14</c:f>
              <c:numCache>
                <c:formatCode>General</c:formatCode>
                <c:ptCount val="2"/>
                <c:pt idx="0">
                  <c:v>2.1</c:v>
                </c:pt>
                <c:pt idx="1">
                  <c:v>2.2000000000000002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BA-4568-8946-A8E507D838AA}"/>
            </c:ext>
          </c:extLst>
        </c:ser>
        <c:ser>
          <c:idx val="1"/>
          <c:order val="1"/>
          <c:tx>
            <c:strRef>
              <c:f>Лист1!$A$15</c:f>
              <c:strCache>
                <c:ptCount val="1"/>
                <c:pt idx="0">
                  <c:v>ПОСЛЕ</c:v>
                </c:pt>
              </c:strCache>
            </c:strRef>
          </c:tx>
          <c:spPr>
            <a:solidFill>
              <a:srgbClr val="A09274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numRef>
              <c:f>Лист1!$B$13:$C$13</c:f>
              <c:numCache>
                <c:formatCode>General</c:formatCode>
                <c:ptCount val="2"/>
              </c:numCache>
            </c:numRef>
          </c:cat>
          <c:val>
            <c:numRef>
              <c:f>Лист1!$B$15:$C$15</c:f>
              <c:numCache>
                <c:formatCode>General</c:formatCode>
                <c:ptCount val="2"/>
                <c:pt idx="0">
                  <c:v>2.2999999999999998</c:v>
                </c:pt>
                <c:pt idx="1">
                  <c:v>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BA-4568-8946-A8E507D83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7"/>
        <c:overlap val="-45"/>
        <c:axId val="214064512"/>
        <c:axId val="214066304"/>
      </c:barChart>
      <c:catAx>
        <c:axId val="21406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/>
          <a:lstStyle/>
          <a:p>
            <a:pPr>
              <a:defRPr sz="1050">
                <a:solidFill>
                  <a:schemeClr val="tx1"/>
                </a:solidFill>
              </a:defRPr>
            </a:pPr>
            <a:endParaRPr lang="ru-RU"/>
          </a:p>
        </c:txPr>
        <c:crossAx val="214066304"/>
        <c:crosses val="autoZero"/>
        <c:auto val="1"/>
        <c:lblAlgn val="ctr"/>
        <c:lblOffset val="40"/>
        <c:noMultiLvlLbl val="0"/>
      </c:catAx>
      <c:valAx>
        <c:axId val="214066304"/>
        <c:scaling>
          <c:orientation val="minMax"/>
          <c:max val="3.5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 sz="1500">
                <a:solidFill>
                  <a:schemeClr val="tx1"/>
                </a:solidFill>
              </a:defRPr>
            </a:pPr>
            <a:endParaRPr lang="ru-RU"/>
          </a:p>
        </c:txPr>
        <c:crossAx val="214064512"/>
        <c:crosses val="autoZero"/>
        <c:crossBetween val="between"/>
        <c:majorUnit val="0.5"/>
        <c:min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289571479161036E-2"/>
          <c:y val="4.1842663502678595E-2"/>
          <c:w val="0.87581550925925933"/>
          <c:h val="0.751702980620573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Лист1!$A$14</c:f>
              <c:strCache>
                <c:ptCount val="1"/>
                <c:pt idx="0">
                  <c:v>ДО</c:v>
                </c:pt>
              </c:strCache>
            </c:strRef>
          </c:tx>
          <c:spPr>
            <a:solidFill>
              <a:srgbClr val="9FA88A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A0A78B"/>
              </a:solidFill>
            </c:spPr>
          </c:dPt>
          <c:dPt>
            <c:idx val="1"/>
            <c:invertIfNegative val="0"/>
            <c:bubble3D val="0"/>
            <c:spPr>
              <a:solidFill>
                <a:srgbClr val="A0A78B"/>
              </a:solidFill>
            </c:spPr>
          </c:dPt>
          <c:cat>
            <c:numRef>
              <c:f>Лист1!$B$13:$D$13</c:f>
              <c:numCache>
                <c:formatCode>General</c:formatCode>
                <c:ptCount val="3"/>
              </c:numCache>
            </c:numRef>
          </c:cat>
          <c:val>
            <c:numRef>
              <c:f>Лист1!$B$14:$D$14</c:f>
              <c:numCache>
                <c:formatCode>General</c:formatCode>
                <c:ptCount val="3"/>
                <c:pt idx="0">
                  <c:v>6.9</c:v>
                </c:pt>
                <c:pt idx="1">
                  <c:v>7.2</c:v>
                </c:pt>
                <c:pt idx="2">
                  <c:v>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BA-4568-8946-A8E507D838AA}"/>
            </c:ext>
          </c:extLst>
        </c:ser>
        <c:ser>
          <c:idx val="1"/>
          <c:order val="1"/>
          <c:tx>
            <c:strRef>
              <c:f>Лист1!$A$15</c:f>
              <c:strCache>
                <c:ptCount val="1"/>
                <c:pt idx="0">
                  <c:v>ПОСЛЕ</c:v>
                </c:pt>
              </c:strCache>
            </c:strRef>
          </c:tx>
          <c:spPr>
            <a:solidFill>
              <a:srgbClr val="A09274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numRef>
              <c:f>Лист1!$B$13:$D$13</c:f>
              <c:numCache>
                <c:formatCode>General</c:formatCode>
                <c:ptCount val="3"/>
              </c:numCache>
            </c:numRef>
          </c:cat>
          <c:val>
            <c:numRef>
              <c:f>Лист1!$B$15:$D$15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8.4</c:v>
                </c:pt>
                <c:pt idx="2">
                  <c:v>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BA-4568-8946-A8E507D838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9"/>
        <c:overlap val="-11"/>
        <c:axId val="162683904"/>
        <c:axId val="162702080"/>
      </c:barChart>
      <c:catAx>
        <c:axId val="16268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/>
          <a:lstStyle/>
          <a:p>
            <a:pPr>
              <a:defRPr/>
            </a:pPr>
            <a:endParaRPr lang="ru-RU"/>
          </a:p>
        </c:txPr>
        <c:crossAx val="162702080"/>
        <c:crosses val="autoZero"/>
        <c:auto val="1"/>
        <c:lblAlgn val="ctr"/>
        <c:lblOffset val="40"/>
        <c:noMultiLvlLbl val="0"/>
      </c:catAx>
      <c:valAx>
        <c:axId val="162702080"/>
        <c:scaling>
          <c:orientation val="minMax"/>
          <c:max val="9"/>
          <c:min val="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62683904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020341207349083E-2"/>
          <c:y val="0.26636237948869879"/>
          <c:w val="0.88339632545931757"/>
          <c:h val="0.6884470398350801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Песок</c:v>
                </c:pt>
              </c:strCache>
            </c:strRef>
          </c:tx>
          <c:spPr>
            <a:ln w="19050">
              <a:solidFill>
                <a:srgbClr val="9BBB59">
                  <a:lumMod val="50000"/>
                </a:srgbClr>
              </a:solidFill>
            </a:ln>
            <a:effectLst/>
          </c:spPr>
          <c:marker>
            <c:symbol val="none"/>
          </c:marke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cat>
            <c:numRef>
              <c:f>Лист1!$A$2:$A$22</c:f>
              <c:numCache>
                <c:formatCode>General</c:formatCode>
                <c:ptCount val="21"/>
                <c:pt idx="2">
                  <c:v>2000</c:v>
                </c:pt>
                <c:pt idx="4">
                  <c:v>4000</c:v>
                </c:pt>
                <c:pt idx="6">
                  <c:v>6000</c:v>
                </c:pt>
                <c:pt idx="8">
                  <c:v>8000</c:v>
                </c:pt>
                <c:pt idx="10">
                  <c:v>10000</c:v>
                </c:pt>
                <c:pt idx="12">
                  <c:v>12000</c:v>
                </c:pt>
                <c:pt idx="14">
                  <c:v>14000</c:v>
                </c:pt>
                <c:pt idx="16">
                  <c:v>16000</c:v>
                </c:pt>
                <c:pt idx="18">
                  <c:v>18000</c:v>
                </c:pt>
                <c:pt idx="20">
                  <c:v>20000</c:v>
                </c:pt>
              </c:numCache>
            </c:num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-0.5</c:v>
                </c:pt>
                <c:pt idx="1">
                  <c:v>-1.5</c:v>
                </c:pt>
                <c:pt idx="2">
                  <c:v>-1.93</c:v>
                </c:pt>
                <c:pt idx="3">
                  <c:v>-2.1</c:v>
                </c:pt>
                <c:pt idx="4">
                  <c:v>-2.1800000000000002</c:v>
                </c:pt>
                <c:pt idx="5">
                  <c:v>-2.23</c:v>
                </c:pt>
                <c:pt idx="6">
                  <c:v>-2.2799999999999998</c:v>
                </c:pt>
                <c:pt idx="7">
                  <c:v>-2.3199999999999998</c:v>
                </c:pt>
                <c:pt idx="8">
                  <c:v>-2.36</c:v>
                </c:pt>
                <c:pt idx="9">
                  <c:v>-2.39</c:v>
                </c:pt>
                <c:pt idx="10">
                  <c:v>-2.42</c:v>
                </c:pt>
                <c:pt idx="11">
                  <c:v>-2.44</c:v>
                </c:pt>
                <c:pt idx="12">
                  <c:v>-2.4700000000000002</c:v>
                </c:pt>
                <c:pt idx="13">
                  <c:v>-2.5</c:v>
                </c:pt>
                <c:pt idx="14">
                  <c:v>-2.52</c:v>
                </c:pt>
                <c:pt idx="15">
                  <c:v>-2.54</c:v>
                </c:pt>
                <c:pt idx="16">
                  <c:v>-2.57</c:v>
                </c:pt>
                <c:pt idx="17">
                  <c:v>-2.59</c:v>
                </c:pt>
                <c:pt idx="18">
                  <c:v>-2.62</c:v>
                </c:pt>
                <c:pt idx="19">
                  <c:v>-2.64</c:v>
                </c:pt>
                <c:pt idx="20">
                  <c:v>-2.65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Мин.пор.</c:v>
                </c:pt>
              </c:strCache>
            </c:strRef>
          </c:tx>
          <c:spPr>
            <a:ln w="19050">
              <a:solidFill>
                <a:srgbClr val="C0504D">
                  <a:lumMod val="75000"/>
                </a:srgbClr>
              </a:solidFill>
            </a:ln>
          </c:spPr>
          <c:marker>
            <c:symbol val="none"/>
          </c:marke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cat>
            <c:numRef>
              <c:f>Лист1!$A$2:$A$22</c:f>
              <c:numCache>
                <c:formatCode>General</c:formatCode>
                <c:ptCount val="21"/>
                <c:pt idx="2">
                  <c:v>2000</c:v>
                </c:pt>
                <c:pt idx="4">
                  <c:v>4000</c:v>
                </c:pt>
                <c:pt idx="6">
                  <c:v>6000</c:v>
                </c:pt>
                <c:pt idx="8">
                  <c:v>8000</c:v>
                </c:pt>
                <c:pt idx="10">
                  <c:v>10000</c:v>
                </c:pt>
                <c:pt idx="12">
                  <c:v>12000</c:v>
                </c:pt>
                <c:pt idx="14">
                  <c:v>14000</c:v>
                </c:pt>
                <c:pt idx="16">
                  <c:v>16000</c:v>
                </c:pt>
                <c:pt idx="18">
                  <c:v>18000</c:v>
                </c:pt>
                <c:pt idx="20">
                  <c:v>20000</c:v>
                </c:pt>
              </c:numCache>
            </c:numRef>
          </c:cat>
          <c:val>
            <c:numRef>
              <c:f>Лист1!$C$2:$C$22</c:f>
              <c:numCache>
                <c:formatCode>General</c:formatCode>
                <c:ptCount val="21"/>
                <c:pt idx="0">
                  <c:v>-0.5</c:v>
                </c:pt>
                <c:pt idx="1">
                  <c:v>-1.5</c:v>
                </c:pt>
                <c:pt idx="2">
                  <c:v>-1.93</c:v>
                </c:pt>
                <c:pt idx="3">
                  <c:v>-2.1</c:v>
                </c:pt>
                <c:pt idx="4">
                  <c:v>-2.23</c:v>
                </c:pt>
                <c:pt idx="5">
                  <c:v>-2.2999999999999998</c:v>
                </c:pt>
                <c:pt idx="6">
                  <c:v>-2.37</c:v>
                </c:pt>
                <c:pt idx="7">
                  <c:v>-2.42</c:v>
                </c:pt>
                <c:pt idx="8">
                  <c:v>-2.48</c:v>
                </c:pt>
                <c:pt idx="9">
                  <c:v>-2.5299999999999998</c:v>
                </c:pt>
                <c:pt idx="10">
                  <c:v>-2.57</c:v>
                </c:pt>
                <c:pt idx="11">
                  <c:v>-2.61</c:v>
                </c:pt>
                <c:pt idx="12">
                  <c:v>-2.65</c:v>
                </c:pt>
                <c:pt idx="13">
                  <c:v>-2.69</c:v>
                </c:pt>
                <c:pt idx="14">
                  <c:v>-2.72</c:v>
                </c:pt>
                <c:pt idx="15">
                  <c:v>-2.75</c:v>
                </c:pt>
                <c:pt idx="16">
                  <c:v>-2.78</c:v>
                </c:pt>
                <c:pt idx="17">
                  <c:v>-2.8</c:v>
                </c:pt>
                <c:pt idx="18">
                  <c:v>-2.83</c:v>
                </c:pt>
                <c:pt idx="19">
                  <c:v>-2.86</c:v>
                </c:pt>
                <c:pt idx="20">
                  <c:v>-2.89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Щебень</c:v>
                </c:pt>
              </c:strCache>
            </c:strRef>
          </c:tx>
          <c:spPr>
            <a:ln w="19050">
              <a:solidFill>
                <a:srgbClr val="616EA7"/>
              </a:solidFill>
            </a:ln>
          </c:spPr>
          <c:marker>
            <c:symbol val="none"/>
          </c:marker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cat>
            <c:numRef>
              <c:f>Лист1!$A$2:$A$22</c:f>
              <c:numCache>
                <c:formatCode>General</c:formatCode>
                <c:ptCount val="21"/>
                <c:pt idx="2">
                  <c:v>2000</c:v>
                </c:pt>
                <c:pt idx="4">
                  <c:v>4000</c:v>
                </c:pt>
                <c:pt idx="6">
                  <c:v>6000</c:v>
                </c:pt>
                <c:pt idx="8">
                  <c:v>8000</c:v>
                </c:pt>
                <c:pt idx="10">
                  <c:v>10000</c:v>
                </c:pt>
                <c:pt idx="12">
                  <c:v>12000</c:v>
                </c:pt>
                <c:pt idx="14">
                  <c:v>14000</c:v>
                </c:pt>
                <c:pt idx="16">
                  <c:v>16000</c:v>
                </c:pt>
                <c:pt idx="18">
                  <c:v>18000</c:v>
                </c:pt>
                <c:pt idx="20">
                  <c:v>20000</c:v>
                </c:pt>
              </c:numCache>
            </c:numRef>
          </c:cat>
          <c:val>
            <c:numRef>
              <c:f>Лист1!$D$2:$D$22</c:f>
              <c:numCache>
                <c:formatCode>General</c:formatCode>
                <c:ptCount val="21"/>
                <c:pt idx="0">
                  <c:v>-0.5</c:v>
                </c:pt>
                <c:pt idx="1">
                  <c:v>-1.5</c:v>
                </c:pt>
                <c:pt idx="2">
                  <c:v>-1.93</c:v>
                </c:pt>
                <c:pt idx="3">
                  <c:v>-2.14</c:v>
                </c:pt>
                <c:pt idx="4">
                  <c:v>-2.2799999999999998</c:v>
                </c:pt>
                <c:pt idx="5">
                  <c:v>-2.38</c:v>
                </c:pt>
                <c:pt idx="6">
                  <c:v>-2.4700000000000002</c:v>
                </c:pt>
                <c:pt idx="7">
                  <c:v>-2.5499999999999998</c:v>
                </c:pt>
                <c:pt idx="8">
                  <c:v>-2.62</c:v>
                </c:pt>
                <c:pt idx="9">
                  <c:v>-2.68</c:v>
                </c:pt>
                <c:pt idx="10">
                  <c:v>-2.73</c:v>
                </c:pt>
                <c:pt idx="11">
                  <c:v>-2.78</c:v>
                </c:pt>
                <c:pt idx="12">
                  <c:v>-2.83</c:v>
                </c:pt>
                <c:pt idx="13">
                  <c:v>-2.88</c:v>
                </c:pt>
                <c:pt idx="14">
                  <c:v>-2.92</c:v>
                </c:pt>
                <c:pt idx="15">
                  <c:v>-2.96</c:v>
                </c:pt>
                <c:pt idx="16">
                  <c:v>-3</c:v>
                </c:pt>
                <c:pt idx="17">
                  <c:v>-3.03</c:v>
                </c:pt>
                <c:pt idx="18">
                  <c:v>-3.05</c:v>
                </c:pt>
                <c:pt idx="19">
                  <c:v>-3.08</c:v>
                </c:pt>
                <c:pt idx="20">
                  <c:v>-3.1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468224"/>
        <c:axId val="162470144"/>
      </c:lineChart>
      <c:catAx>
        <c:axId val="162468224"/>
        <c:scaling>
          <c:orientation val="minMax"/>
        </c:scaling>
        <c:delete val="0"/>
        <c:axPos val="b"/>
        <c:majorGridlines>
          <c:spPr>
            <a:ln w="3175">
              <a:solidFill>
                <a:srgbClr val="DEDEDE"/>
              </a:solidFill>
            </a:ln>
          </c:spPr>
        </c:majorGridlines>
        <c:numFmt formatCode="General" sourceLinked="1"/>
        <c:majorTickMark val="cross"/>
        <c:minorTickMark val="none"/>
        <c:tickLblPos val="high"/>
        <c:spPr>
          <a:ln>
            <a:solidFill>
              <a:sysClr val="window" lastClr="FFFFFF">
                <a:lumMod val="75000"/>
              </a:sysClr>
            </a:solidFill>
          </a:ln>
        </c:spPr>
        <c:txPr>
          <a:bodyPr/>
          <a:lstStyle/>
          <a:p>
            <a:pPr algn="ctr"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2470144"/>
        <c:crossesAt val="0"/>
        <c:auto val="1"/>
        <c:lblAlgn val="ctr"/>
        <c:lblOffset val="100"/>
        <c:noMultiLvlLbl val="0"/>
      </c:catAx>
      <c:valAx>
        <c:axId val="162470144"/>
        <c:scaling>
          <c:orientation val="minMax"/>
          <c:max val="0"/>
          <c:min val="-3.5"/>
        </c:scaling>
        <c:delete val="0"/>
        <c:axPos val="l"/>
        <c:majorGridlines>
          <c:spPr>
            <a:ln>
              <a:solidFill>
                <a:srgbClr val="DEDEDE"/>
              </a:solidFill>
            </a:ln>
          </c:spPr>
        </c:majorGridlines>
        <c:minorGridlines/>
        <c:numFmt formatCode="General" sourceLinked="1"/>
        <c:majorTickMark val="out"/>
        <c:minorTickMark val="none"/>
        <c:tickLblPos val="nextTo"/>
        <c:spPr>
          <a:ln w="12700">
            <a:solidFill>
              <a:sysClr val="window" lastClr="FFFFFF">
                <a:lumMod val="75000"/>
              </a:sysClr>
            </a:solidFill>
          </a:ln>
        </c:spPr>
        <c:txPr>
          <a:bodyPr/>
          <a:lstStyle/>
          <a:p>
            <a:pPr algn="ctr"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62468224"/>
        <c:crosses val="autoZero"/>
        <c:crossBetween val="midCat"/>
        <c:majorUnit val="0.5"/>
        <c:minorUnit val="0.5"/>
      </c:valAx>
      <c:spPr>
        <a:noFill/>
        <a:ln w="3175">
          <a:noFill/>
        </a:ln>
        <a:effectLst>
          <a:glow rad="127000">
            <a:srgbClr val="F9D9AB">
              <a:alpha val="0"/>
            </a:srgbClr>
          </a:glow>
        </a:effectLst>
      </c:spPr>
    </c:plotArea>
    <c:plotVisOnly val="1"/>
    <c:dispBlanksAs val="gap"/>
    <c:showDLblsOverMax val="0"/>
  </c:chart>
  <c:spPr>
    <a:noFill/>
    <a:ln cmpd="sng">
      <a:noFill/>
    </a:ln>
  </c:spPr>
  <c:txPr>
    <a:bodyPr/>
    <a:lstStyle/>
    <a:p>
      <a:pPr algn="ctr">
        <a:defRPr lang="ru-RU" sz="1400" b="0" i="0" u="none" strike="noStrike" kern="1200" baseline="0">
          <a:solidFill>
            <a:srgbClr val="002060"/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051699521170922E-2"/>
          <c:y val="6.6282304599565509E-2"/>
          <c:w val="0.91915006828308798"/>
          <c:h val="0.691259212598425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9FA88A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6B5A"/>
              </a:solidFill>
            </c:spPr>
          </c:dPt>
          <c:dPt>
            <c:idx val="2"/>
            <c:invertIfNegative val="0"/>
            <c:bubble3D val="0"/>
            <c:spPr>
              <a:solidFill>
                <a:srgbClr val="8BA1A0"/>
              </a:solidFill>
            </c:spPr>
          </c:dPt>
          <c:dPt>
            <c:idx val="3"/>
            <c:invertIfNegative val="0"/>
            <c:bubble3D val="0"/>
            <c:spPr>
              <a:solidFill>
                <a:srgbClr val="9D9163"/>
              </a:solidFill>
            </c:spPr>
          </c:dPt>
          <c:dPt>
            <c:idx val="4"/>
            <c:invertIfNegative val="0"/>
            <c:bubble3D val="0"/>
            <c:spPr>
              <a:solidFill>
                <a:srgbClr val="6C765A"/>
              </a:solidFill>
            </c:spPr>
          </c:dPt>
          <c:dPt>
            <c:idx val="5"/>
            <c:invertIfNegative val="0"/>
            <c:bubble3D val="0"/>
            <c:spPr>
              <a:solidFill>
                <a:srgbClr val="819FB1"/>
              </a:solidFill>
            </c:spPr>
          </c:dPt>
          <c:cat>
            <c:numRef>
              <c:f>Лист1!$A$2:$A$7</c:f>
              <c:numCache>
                <c:formatCode>General</c:formatCode>
                <c:ptCount val="6"/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25.5</c:v>
                </c:pt>
                <c:pt idx="1">
                  <c:v>29.8</c:v>
                </c:pt>
                <c:pt idx="2">
                  <c:v>28.5</c:v>
                </c:pt>
                <c:pt idx="3">
                  <c:v>27</c:v>
                </c:pt>
                <c:pt idx="4">
                  <c:v>25</c:v>
                </c:pt>
                <c:pt idx="5">
                  <c:v>23.1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4"/>
        <c:overlap val="-1"/>
        <c:axId val="175031424"/>
        <c:axId val="175032960"/>
      </c:barChart>
      <c:catAx>
        <c:axId val="175031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5032960"/>
        <c:crosses val="autoZero"/>
        <c:auto val="1"/>
        <c:lblAlgn val="ctr"/>
        <c:lblOffset val="200"/>
        <c:noMultiLvlLbl val="0"/>
      </c:catAx>
      <c:valAx>
        <c:axId val="175032960"/>
        <c:scaling>
          <c:orientation val="minMax"/>
          <c:max val="40"/>
          <c:min val="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5031424"/>
        <c:crosses val="autoZero"/>
        <c:crossBetween val="between"/>
        <c:majorUnit val="20"/>
        <c:minorUnit val="2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2881920636825487E-2"/>
          <c:y val="1.8882216296192644E-2"/>
          <c:w val="0.94646945066480803"/>
          <c:h val="0.78476832524091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B9B8A3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2</a:t>
                    </a:r>
                    <a:endParaRPr lang="ru-RU" dirty="0"/>
                  </a:p>
                </c:rich>
              </c:tx>
              <c:dLblPos val="inBase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29.5</c:v>
                </c:pt>
                <c:pt idx="1">
                  <c:v>23.5</c:v>
                </c:pt>
                <c:pt idx="2">
                  <c:v>14.8</c:v>
                </c:pt>
                <c:pt idx="3">
                  <c:v>13.1</c:v>
                </c:pt>
                <c:pt idx="4">
                  <c:v>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3</a:t>
                    </a:r>
                    <a:endParaRPr lang="ru-RU" dirty="0"/>
                  </a:p>
                </c:rich>
              </c:tx>
              <c:dLblPos val="inBase"/>
              <c:showLegendKey val="0"/>
              <c:showVal val="0"/>
              <c:showCatName val="0"/>
              <c:showSerName val="1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3</a:t>
                    </a:r>
                    <a:endParaRPr lang="ru-RU" dirty="0"/>
                  </a:p>
                </c:rich>
              </c:tx>
              <c:dLblPos val="inBase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28.5</c:v>
                </c:pt>
                <c:pt idx="1">
                  <c:v>23.9</c:v>
                </c:pt>
                <c:pt idx="2">
                  <c:v>15.2</c:v>
                </c:pt>
                <c:pt idx="3">
                  <c:v>12.6</c:v>
                </c:pt>
                <c:pt idx="4">
                  <c:v>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78644C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4</a:t>
                    </a:r>
                    <a:endParaRPr lang="ru-RU" dirty="0"/>
                  </a:p>
                </c:rich>
              </c:tx>
              <c:dLblPos val="inBase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27</c:v>
                </c:pt>
                <c:pt idx="1">
                  <c:v>23.5</c:v>
                </c:pt>
                <c:pt idx="2">
                  <c:v>14</c:v>
                </c:pt>
                <c:pt idx="3">
                  <c:v>12.7</c:v>
                </c:pt>
                <c:pt idx="4">
                  <c:v>9.8000000000000007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5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5</a:t>
                    </a:r>
                    <a:endParaRPr lang="ru-RU" dirty="0"/>
                  </a:p>
                </c:rich>
              </c:tx>
              <c:dLblPos val="inBase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25.5</c:v>
                </c:pt>
                <c:pt idx="1">
                  <c:v>21.5</c:v>
                </c:pt>
                <c:pt idx="2">
                  <c:v>13</c:v>
                </c:pt>
                <c:pt idx="3">
                  <c:v>13.3</c:v>
                </c:pt>
                <c:pt idx="4">
                  <c:v>11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6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mtClean="0"/>
                      <a:t>6</a:t>
                    </a:r>
                    <a:endParaRPr lang="ru-RU" dirty="0"/>
                  </a:p>
                </c:rich>
              </c:tx>
              <c:dLblPos val="inBase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23.5</c:v>
                </c:pt>
                <c:pt idx="1">
                  <c:v>22.8</c:v>
                </c:pt>
                <c:pt idx="2">
                  <c:v>12.5</c:v>
                </c:pt>
                <c:pt idx="3">
                  <c:v>12.3</c:v>
                </c:pt>
                <c:pt idx="4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1"/>
        <c:overlap val="-17"/>
        <c:axId val="286439296"/>
        <c:axId val="286440832"/>
      </c:barChart>
      <c:catAx>
        <c:axId val="286439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86440832"/>
        <c:crosses val="autoZero"/>
        <c:auto val="1"/>
        <c:lblAlgn val="ctr"/>
        <c:lblOffset val="200"/>
        <c:noMultiLvlLbl val="0"/>
      </c:catAx>
      <c:valAx>
        <c:axId val="286440832"/>
        <c:scaling>
          <c:orientation val="minMax"/>
          <c:max val="40"/>
          <c:min val="0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86439296"/>
        <c:crosses val="autoZero"/>
        <c:crossBetween val="between"/>
        <c:majorUnit val="10"/>
        <c:min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33716165750553E-2"/>
          <c:y val="0.11242213912251552"/>
          <c:w val="0.82175906008031618"/>
          <c:h val="0.66074927759554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 16 Вт (ГОСТ Р 58406.2)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rgbClr val="8E8E8E"/>
              </a:solidFill>
            </c:spPr>
          </c:dPt>
          <c:dPt>
            <c:idx val="1"/>
            <c:bubble3D val="0"/>
            <c:spPr>
              <a:solidFill>
                <a:srgbClr val="D2D7C7"/>
              </a:solidFill>
            </c:spPr>
          </c:dPt>
          <c:dPt>
            <c:idx val="2"/>
            <c:bubble3D val="0"/>
            <c:spPr>
              <a:solidFill>
                <a:srgbClr val="E3E2BD"/>
              </a:solidFill>
            </c:spPr>
          </c:dPt>
          <c:dPt>
            <c:idx val="3"/>
            <c:bubble3D val="0"/>
            <c:spPr>
              <a:solidFill>
                <a:srgbClr val="A0A6B2"/>
              </a:solidFill>
            </c:spPr>
          </c:dPt>
          <c:dPt>
            <c:idx val="4"/>
            <c:bubble3D val="0"/>
            <c:spPr>
              <a:solidFill>
                <a:srgbClr val="A99B7B"/>
              </a:solidFill>
            </c:spPr>
          </c:dPt>
          <c:dLbls>
            <c:delete val="1"/>
          </c:dLbls>
          <c:cat>
            <c:strRef>
              <c:f>Лист1!$A$2:$A$6</c:f>
              <c:strCache>
                <c:ptCount val="5"/>
                <c:pt idx="0">
                  <c:v>Щебень (4-8) -18%</c:v>
                </c:pt>
                <c:pt idx="1">
                  <c:v>Щебень (8-11,2) -18%</c:v>
                </c:pt>
                <c:pt idx="2">
                  <c:v>Щебень (11,2-16) -17%</c:v>
                </c:pt>
                <c:pt idx="3">
                  <c:v>Мин.порошок 6%</c:v>
                </c:pt>
                <c:pt idx="4">
                  <c:v>Песок 41%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</c:v>
                </c:pt>
                <c:pt idx="1">
                  <c:v>18</c:v>
                </c:pt>
                <c:pt idx="2">
                  <c:v>17</c:v>
                </c:pt>
                <c:pt idx="3">
                  <c:v>6</c:v>
                </c:pt>
                <c:pt idx="4">
                  <c:v>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33716165750553E-2"/>
          <c:y val="0.11242213912251552"/>
          <c:w val="0.82175906008031618"/>
          <c:h val="0.66074927759554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 16 Вт (ГОСТ Р 58406.2)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8E8E8E"/>
              </a:solidFill>
            </c:spPr>
          </c:dPt>
          <c:dPt>
            <c:idx val="1"/>
            <c:bubble3D val="0"/>
            <c:spPr>
              <a:solidFill>
                <a:srgbClr val="D2D7C7"/>
              </a:solidFill>
            </c:spPr>
          </c:dPt>
          <c:dPt>
            <c:idx val="2"/>
            <c:bubble3D val="0"/>
            <c:spPr>
              <a:solidFill>
                <a:srgbClr val="E3E2BD"/>
              </a:solidFill>
            </c:spPr>
          </c:dPt>
          <c:dPt>
            <c:idx val="3"/>
            <c:bubble3D val="0"/>
            <c:spPr>
              <a:solidFill>
                <a:srgbClr val="A0A6B2"/>
              </a:solidFill>
            </c:spPr>
          </c:dPt>
          <c:dPt>
            <c:idx val="4"/>
            <c:bubble3D val="0"/>
            <c:spPr>
              <a:solidFill>
                <a:srgbClr val="A99B7B"/>
              </a:solidFill>
            </c:spPr>
          </c:dPt>
          <c:dLbls>
            <c:delete val="1"/>
          </c:dLbls>
          <c:cat>
            <c:strRef>
              <c:f>Лист1!$A$2:$A$6</c:f>
              <c:strCache>
                <c:ptCount val="5"/>
                <c:pt idx="0">
                  <c:v>Щебень (15-20) -3%</c:v>
                </c:pt>
                <c:pt idx="1">
                  <c:v>Щебень (5-10) -36%</c:v>
                </c:pt>
                <c:pt idx="2">
                  <c:v>Щебень (10-15) -3%</c:v>
                </c:pt>
                <c:pt idx="3">
                  <c:v>Мин.порошок 5%</c:v>
                </c:pt>
                <c:pt idx="4">
                  <c:v>Песок 53%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36</c:v>
                </c:pt>
                <c:pt idx="2">
                  <c:v>3</c:v>
                </c:pt>
                <c:pt idx="3">
                  <c:v>5</c:v>
                </c:pt>
                <c:pt idx="4">
                  <c:v>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633716165750553E-2"/>
          <c:y val="0.11242213912251552"/>
          <c:w val="0.82175906008031618"/>
          <c:h val="0.66074927759554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 16 Вт (ГОСТ Р 58406.2)</c:v>
                </c:pt>
              </c:strCache>
            </c:strRef>
          </c:tx>
          <c:explosion val="1"/>
          <c:dPt>
            <c:idx val="0"/>
            <c:bubble3D val="0"/>
            <c:explosion val="0"/>
            <c:spPr>
              <a:solidFill>
                <a:srgbClr val="8E8E8E"/>
              </a:solidFill>
            </c:spPr>
          </c:dPt>
          <c:dPt>
            <c:idx val="1"/>
            <c:bubble3D val="0"/>
            <c:spPr>
              <a:solidFill>
                <a:srgbClr val="D2D7C7"/>
              </a:solidFill>
            </c:spPr>
          </c:dPt>
          <c:dPt>
            <c:idx val="2"/>
            <c:bubble3D val="0"/>
            <c:spPr>
              <a:solidFill>
                <a:srgbClr val="E3E2BD"/>
              </a:solidFill>
            </c:spPr>
          </c:dPt>
          <c:dPt>
            <c:idx val="3"/>
            <c:bubble3D val="0"/>
            <c:spPr>
              <a:solidFill>
                <a:srgbClr val="A0A6B2"/>
              </a:solidFill>
            </c:spPr>
          </c:dPt>
          <c:dPt>
            <c:idx val="4"/>
            <c:bubble3D val="0"/>
            <c:spPr>
              <a:solidFill>
                <a:srgbClr val="A99B7B"/>
              </a:solidFill>
            </c:spPr>
          </c:dPt>
          <c:dLbls>
            <c:delete val="1"/>
          </c:dLbls>
          <c:cat>
            <c:strRef>
              <c:f>Лист1!$A$2:$A$6</c:f>
              <c:strCache>
                <c:ptCount val="5"/>
                <c:pt idx="0">
                  <c:v>Щебень (5-10) -18%</c:v>
                </c:pt>
                <c:pt idx="1">
                  <c:v>Щебень (10-15) -14%</c:v>
                </c:pt>
                <c:pt idx="2">
                  <c:v>Щебень (15-20) -15%15</c:v>
                </c:pt>
                <c:pt idx="3">
                  <c:v>Мин.порошок 3%</c:v>
                </c:pt>
                <c:pt idx="4">
                  <c:v>Песок 50%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18</c:v>
                </c:pt>
                <c:pt idx="1">
                  <c:v>14</c:v>
                </c:pt>
                <c:pt idx="2">
                  <c:v>15</c:v>
                </c:pt>
                <c:pt idx="3">
                  <c:v>3</c:v>
                </c:pt>
                <c:pt idx="4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01619586632251"/>
          <c:y val="9.3502945353862901E-2"/>
          <c:w val="0.84453778124605228"/>
          <c:h val="0.845430177522716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D1CFAF"/>
            </a:solidFill>
            <a:ln w="3175">
              <a:noFill/>
            </a:ln>
            <a:effectLst>
              <a:glow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A9936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9B9B9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290520064"/>
        <c:axId val="290603776"/>
      </c:barChart>
      <c:catAx>
        <c:axId val="290520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0603776"/>
        <c:crosses val="autoZero"/>
        <c:auto val="1"/>
        <c:lblAlgn val="ctr"/>
        <c:lblOffset val="100"/>
        <c:noMultiLvlLbl val="0"/>
      </c:catAx>
      <c:valAx>
        <c:axId val="290603776"/>
        <c:scaling>
          <c:orientation val="minMax"/>
          <c:max val="7"/>
          <c:min val="2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90520064"/>
        <c:crosses val="autoZero"/>
        <c:crossBetween val="between"/>
        <c:majorUnit val="1"/>
        <c:min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01619586632251"/>
          <c:y val="7.2168256301984562E-2"/>
          <c:w val="0.84453778124605228"/>
          <c:h val="0.86676495213623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D1CFAF"/>
            </a:solidFill>
            <a:ln w="3175">
              <a:noFill/>
            </a:ln>
            <a:effectLst>
              <a:glow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0.19500000000000001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A9936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0.11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9B9B9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0.08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290754560"/>
        <c:axId val="290756096"/>
      </c:barChart>
      <c:catAx>
        <c:axId val="290754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0756096"/>
        <c:crosses val="autoZero"/>
        <c:auto val="1"/>
        <c:lblAlgn val="ctr"/>
        <c:lblOffset val="100"/>
        <c:noMultiLvlLbl val="0"/>
      </c:catAx>
      <c:valAx>
        <c:axId val="290756096"/>
        <c:scaling>
          <c:orientation val="minMax"/>
          <c:max val="0.25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90754560"/>
        <c:crosses val="autoZero"/>
        <c:crossBetween val="between"/>
        <c:majorUnit val="0.1"/>
        <c:min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01619586632251"/>
          <c:y val="7.2168256301984576E-2"/>
          <c:w val="0.84453778124605228"/>
          <c:h val="0.86676495213623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D1CFAF"/>
            </a:solidFill>
            <a:ln w="3175">
              <a:noFill/>
            </a:ln>
            <a:effectLst>
              <a:glow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2500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A9936B"/>
            </a:solidFill>
            <a:ln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1500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9B9B9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1300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290538624"/>
        <c:axId val="290540160"/>
      </c:barChart>
      <c:catAx>
        <c:axId val="290538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0540160"/>
        <c:crosses val="autoZero"/>
        <c:auto val="1"/>
        <c:lblAlgn val="ctr"/>
        <c:lblOffset val="100"/>
        <c:noMultiLvlLbl val="0"/>
      </c:catAx>
      <c:valAx>
        <c:axId val="290540160"/>
        <c:scaling>
          <c:orientation val="minMax"/>
          <c:max val="3700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90538624"/>
        <c:crosses val="autoZero"/>
        <c:crossBetween val="between"/>
        <c:majorUnit val="1000"/>
        <c:minorUnit val="1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01619586632251"/>
          <c:y val="0.14470642703647804"/>
          <c:w val="0.84453778124605228"/>
          <c:h val="0.79422678140173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9B9B9B"/>
            </a:solidFill>
            <a:ln w="3175">
              <a:noFill/>
            </a:ln>
            <a:effectLst>
              <a:glow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.31524822695035459"/>
                  <c:y val="0.6954912054912054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c:rich>
              </c:tx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4000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A9936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7.5053191489361706E-3"/>
                  <c:y val="0.62796260546260552"/>
                </c:manualLayout>
              </c:layout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3600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1CF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32275413711583922"/>
                  <c:y val="0.4337544687544687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endParaRPr lang="ru-RU" dirty="0"/>
                  </a:p>
                </c:rich>
              </c:tx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2500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291125504"/>
        <c:axId val="291139584"/>
      </c:barChart>
      <c:catAx>
        <c:axId val="291125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1139584"/>
        <c:crosses val="autoZero"/>
        <c:auto val="1"/>
        <c:lblAlgn val="ctr"/>
        <c:lblOffset val="100"/>
        <c:noMultiLvlLbl val="0"/>
      </c:catAx>
      <c:valAx>
        <c:axId val="291139584"/>
        <c:scaling>
          <c:orientation val="minMax"/>
          <c:max val="4500"/>
          <c:min val="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91125504"/>
        <c:crosses val="autoZero"/>
        <c:crossBetween val="between"/>
        <c:majorUnit val="2000"/>
        <c:minorUnit val="2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01619586632251"/>
          <c:y val="0.14470642703647804"/>
          <c:w val="0.84453778124605228"/>
          <c:h val="0.794226781401737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9B9B9B"/>
            </a:solidFill>
            <a:ln w="3175">
              <a:noFill/>
            </a:ln>
            <a:effectLst>
              <a:glow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.34527186761229317"/>
                  <c:y val="0.722024167024167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endParaRPr lang="ru-RU" dirty="0"/>
                  </a:p>
                </c:rich>
              </c:tx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A9936B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0.995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1CFA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0.33026004728132385"/>
                  <c:y val="0.14440476190476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endParaRPr lang="ru-RU" dirty="0"/>
                  </a:p>
                </c:rich>
              </c:tx>
              <c:dLblPos val="outEnd"/>
              <c:showLegendKey val="0"/>
              <c:showVal val="0"/>
              <c:showCatName val="0"/>
              <c:showSerName val="1"/>
              <c:showPercent val="0"/>
              <c:showBubbleSize val="0"/>
            </c:dLbl>
            <c:txPr>
              <a:bodyPr/>
              <a:lstStyle/>
              <a:p>
                <a:pPr>
                  <a:defRPr sz="13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Base"/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0.92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290950528"/>
        <c:axId val="290960512"/>
      </c:barChart>
      <c:catAx>
        <c:axId val="290950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90960512"/>
        <c:crosses val="autoZero"/>
        <c:auto val="1"/>
        <c:lblAlgn val="ctr"/>
        <c:lblOffset val="100"/>
        <c:noMultiLvlLbl val="0"/>
      </c:catAx>
      <c:valAx>
        <c:axId val="290960512"/>
        <c:scaling>
          <c:orientation val="minMax"/>
          <c:max val="1.01"/>
          <c:min val="0.9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90950528"/>
        <c:crosses val="autoZero"/>
        <c:crossBetween val="between"/>
        <c:majorUnit val="5.000000000000001E-2"/>
        <c:minorUnit val="5.000000000000001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0.01776</cdr:x>
      <cdr:y>0.02803</cdr:y>
    </cdr:from>
    <cdr:to>
      <cdr:x>0.07505</cdr:x>
      <cdr:y>0.10358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435" y="129181"/>
          <a:ext cx="523874" cy="348185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square" lIns="0" rIns="0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Млн.т</a:t>
          </a:r>
          <a:endParaRPr lang="ru-RU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0.11358</cdr:x>
      <cdr:y>0.32201</cdr:y>
    </cdr:from>
    <cdr:to>
      <cdr:x>0.25836</cdr:x>
      <cdr:y>0.43966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38735" y="1483982"/>
          <a:ext cx="1323975" cy="54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650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0.34481</cdr:x>
      <cdr:y>0.41824</cdr:y>
    </cdr:from>
    <cdr:to>
      <cdr:x>0.48854</cdr:x>
      <cdr:y>0.53589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153285" y="1927473"/>
          <a:ext cx="1314450" cy="54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540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0.57424</cdr:x>
      <cdr:y>0.52662</cdr:y>
    </cdr:from>
    <cdr:to>
      <cdr:x>0.71977</cdr:x>
      <cdr:y>0.64427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51417" y="2426940"/>
          <a:ext cx="1330868" cy="54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450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0.80317</cdr:x>
      <cdr:y>0.84475</cdr:y>
    </cdr:from>
    <cdr:to>
      <cdr:x>0.94995</cdr:x>
      <cdr:y>0.9624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344978" y="3893044"/>
          <a:ext cx="1342332" cy="5421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120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0.13962</cdr:x>
      <cdr:y>0.11623</cdr:y>
    </cdr:from>
    <cdr:to>
      <cdr:x>0.22816</cdr:x>
      <cdr:y>0.17569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1276860" y="591170"/>
          <a:ext cx="809625" cy="302453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700000"/>
              </a:solidFill>
              <a:latin typeface="Arial" panose="020B0604020202020204" pitchFamily="34" charset="0"/>
              <a:cs typeface="Arial" panose="020B0604020202020204" pitchFamily="34" charset="0"/>
            </a:rPr>
            <a:t>США</a:t>
          </a:r>
        </a:p>
      </cdr:txBody>
    </cdr:sp>
  </cdr:relSizeAnchor>
  <cdr:relSizeAnchor xmlns:cdr="http://schemas.openxmlformats.org/drawingml/2006/chartDrawing">
    <cdr:from>
      <cdr:x>0.36564</cdr:x>
      <cdr:y>0.24713</cdr:y>
    </cdr:from>
    <cdr:to>
      <cdr:x>0.46459</cdr:x>
      <cdr:y>0.30659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3343785" y="1256968"/>
          <a:ext cx="904876" cy="302453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700000"/>
              </a:solidFill>
              <a:latin typeface="Arial" panose="020B0604020202020204" pitchFamily="34" charset="0"/>
              <a:cs typeface="Arial" panose="020B0604020202020204" pitchFamily="34" charset="0"/>
            </a:rPr>
            <a:t>Китай</a:t>
          </a:r>
        </a:p>
      </cdr:txBody>
    </cdr:sp>
  </cdr:relSizeAnchor>
  <cdr:relSizeAnchor xmlns:cdr="http://schemas.openxmlformats.org/drawingml/2006/chartDrawing">
    <cdr:from>
      <cdr:x>0.59895</cdr:x>
      <cdr:y>0.35451</cdr:y>
    </cdr:from>
    <cdr:to>
      <cdr:x>0.68956</cdr:x>
      <cdr:y>0.41398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477385" y="1803178"/>
          <a:ext cx="828675" cy="302452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700000"/>
              </a:solidFill>
              <a:latin typeface="Arial" panose="020B0604020202020204" pitchFamily="34" charset="0"/>
              <a:cs typeface="Arial" panose="020B0604020202020204" pitchFamily="34" charset="0"/>
            </a:rPr>
            <a:t>Европа</a:t>
          </a:r>
        </a:p>
      </cdr:txBody>
    </cdr:sp>
  </cdr:relSizeAnchor>
  <cdr:relSizeAnchor xmlns:cdr="http://schemas.openxmlformats.org/drawingml/2006/chartDrawing">
    <cdr:from>
      <cdr:x>0.82619</cdr:x>
      <cdr:y>0.75007</cdr:y>
    </cdr:from>
    <cdr:to>
      <cdr:x>0.92409</cdr:x>
      <cdr:y>0.80954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7555509" y="3815122"/>
          <a:ext cx="895297" cy="302485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solidFill>
                <a:srgbClr val="700000"/>
              </a:solidFill>
              <a:latin typeface="Arial" panose="020B0604020202020204" pitchFamily="34" charset="0"/>
              <a:cs typeface="Arial" panose="020B0604020202020204" pitchFamily="34" charset="0"/>
            </a:rPr>
            <a:t>Россия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0.07216</cdr:x>
      <cdr:y>0.01563</cdr:y>
    </cdr:from>
    <cdr:to>
      <cdr:x>0.16495</cdr:x>
      <cdr:y>0.06349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59904" y="72008"/>
          <a:ext cx="848567" cy="2205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ru-RU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0.15232</cdr:x>
      <cdr:y>0.16493</cdr:y>
    </cdr:from>
    <cdr:to>
      <cdr:x>0.25417</cdr:x>
      <cdr:y>0.28258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392934" y="760084"/>
          <a:ext cx="931420" cy="542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38 %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0.38976</cdr:x>
      <cdr:y>0.09375</cdr:y>
    </cdr:from>
    <cdr:to>
      <cdr:x>0.47128</cdr:x>
      <cdr:y>0.2114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564398" y="432048"/>
          <a:ext cx="745502" cy="542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44 %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0.6034</cdr:x>
      <cdr:y>0.53436</cdr:y>
    </cdr:from>
    <cdr:to>
      <cdr:x>0.70916</cdr:x>
      <cdr:y>0.65201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518117" y="2792832"/>
          <a:ext cx="967177" cy="614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16%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0.83962</cdr:x>
      <cdr:y>0.64556</cdr:y>
    </cdr:from>
    <cdr:to>
      <cdr:x>0.91836</cdr:x>
      <cdr:y>0.76321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7678353" y="3374034"/>
          <a:ext cx="720079" cy="614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8%</a:t>
          </a:r>
          <a:endParaRPr lang="ru-RU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0.87754</cdr:y>
    </cdr:from>
    <cdr:to>
      <cdr:x>1</cdr:x>
      <cdr:y>0.97129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0" y="4586463"/>
          <a:ext cx="9145017" cy="4899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1 – Кредмаш;  2 </a:t>
          </a:r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– и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мпортные, включая Китай;  3 – российские;   4 - Тельтомат   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0.18061</cdr:x>
      <cdr:y>0.30795</cdr:y>
    </cdr:from>
    <cdr:to>
      <cdr:x>0.21211</cdr:x>
      <cdr:y>0.36305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651682" y="1609507"/>
          <a:ext cx="288068" cy="288000"/>
        </a:xfrm>
        <a:prstGeom xmlns:a="http://schemas.openxmlformats.org/drawingml/2006/main" prst="rect">
          <a:avLst/>
        </a:prstGeom>
        <a:solidFill xmlns:a="http://schemas.openxmlformats.org/drawingml/2006/main">
          <a:srgbClr val="C0B18A"/>
        </a:solidFill>
        <a:ln xmlns:a="http://schemas.openxmlformats.org/drawingml/2006/main" w="3175">
          <a:solidFill>
            <a:srgbClr val="757575"/>
          </a:solidFill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dk1"/>
        </a:lnRef>
        <a:fillRef xmlns:a="http://schemas.openxmlformats.org/drawingml/2006/main" idx="2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1</a:t>
          </a:r>
          <a:endParaRPr lang="ru-RU" sz="1400" dirty="0">
            <a:ln>
              <a:noFill/>
            </a:ln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0.4101</cdr:x>
      <cdr:y>0.24456</cdr:y>
    </cdr:from>
    <cdr:to>
      <cdr:x>0.44159</cdr:x>
      <cdr:y>0.29966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750371" y="1278198"/>
          <a:ext cx="287977" cy="288000"/>
        </a:xfrm>
        <a:prstGeom xmlns:a="http://schemas.openxmlformats.org/drawingml/2006/main" prst="rect">
          <a:avLst/>
        </a:prstGeom>
        <a:solidFill xmlns:a="http://schemas.openxmlformats.org/drawingml/2006/main">
          <a:srgbClr val="988B7C"/>
        </a:solidFill>
        <a:ln xmlns:a="http://schemas.openxmlformats.org/drawingml/2006/main" w="3175">
          <a:solidFill>
            <a:srgbClr val="757575"/>
          </a:solidFill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dk1"/>
        </a:lnRef>
        <a:fillRef xmlns:a="http://schemas.openxmlformats.org/drawingml/2006/main" idx="2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ru-RU" sz="1400" dirty="0">
            <a:ln>
              <a:noFill/>
            </a:ln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0.63646</cdr:x>
      <cdr:y>0.63695</cdr:y>
    </cdr:from>
    <cdr:to>
      <cdr:x>0.66796</cdr:x>
      <cdr:y>0.69205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5820452" y="3329038"/>
          <a:ext cx="288068" cy="288000"/>
        </a:xfrm>
        <a:prstGeom xmlns:a="http://schemas.openxmlformats.org/drawingml/2006/main" prst="rect">
          <a:avLst/>
        </a:prstGeom>
        <a:solidFill xmlns:a="http://schemas.openxmlformats.org/drawingml/2006/main">
          <a:srgbClr val="D5CFC9">
            <a:alpha val="86667"/>
          </a:srgbClr>
        </a:solidFill>
        <a:ln xmlns:a="http://schemas.openxmlformats.org/drawingml/2006/main" w="3175">
          <a:solidFill>
            <a:srgbClr val="757575"/>
          </a:solidFill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dk1"/>
        </a:lnRef>
        <a:fillRef xmlns:a="http://schemas.openxmlformats.org/drawingml/2006/main" idx="2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ru-RU" sz="1400" dirty="0">
            <a:ln>
              <a:noFill/>
            </a:ln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0.8649</cdr:x>
      <cdr:y>0.7472</cdr:y>
    </cdr:from>
    <cdr:to>
      <cdr:x>0.8964</cdr:x>
      <cdr:y>0.8023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7909568" y="3905250"/>
          <a:ext cx="288068" cy="288000"/>
        </a:xfrm>
        <a:prstGeom xmlns:a="http://schemas.openxmlformats.org/drawingml/2006/main" prst="rect">
          <a:avLst/>
        </a:prstGeom>
        <a:solidFill xmlns:a="http://schemas.openxmlformats.org/drawingml/2006/main">
          <a:srgbClr val="DCE0D2">
            <a:alpha val="86667"/>
          </a:srgbClr>
        </a:solidFill>
        <a:ln xmlns:a="http://schemas.openxmlformats.org/drawingml/2006/main" w="3175">
          <a:solidFill>
            <a:srgbClr val="757575"/>
          </a:solidFill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1">
          <a:schemeClr val="dk1"/>
        </a:lnRef>
        <a:fillRef xmlns:a="http://schemas.openxmlformats.org/drawingml/2006/main" idx="2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4</a:t>
          </a:r>
          <a:endParaRPr lang="ru-RU" sz="1400" dirty="0">
            <a:ln>
              <a:noFill/>
            </a:ln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0.05048</cdr:x>
      <cdr:y>0.03935</cdr:y>
    </cdr:from>
    <cdr:to>
      <cdr:x>0.09464</cdr:x>
      <cdr:y>0.11702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3838" y="218888"/>
          <a:ext cx="432048" cy="432073"/>
        </a:xfrm>
        <a:prstGeom xmlns:a="http://schemas.openxmlformats.org/drawingml/2006/main" prst="rect">
          <a:avLst/>
        </a:prstGeom>
        <a:solidFill xmlns:a="http://schemas.openxmlformats.org/drawingml/2006/main">
          <a:srgbClr val="F8FAF4"/>
        </a:solidFill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Млн.т</a:t>
          </a:r>
          <a:endParaRPr lang="ru-RU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0.34122</cdr:x>
      <cdr:y>0.5137</cdr:y>
    </cdr:from>
    <cdr:to>
      <cdr:x>0.44059</cdr:x>
      <cdr:y>0.56903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338154" y="2857508"/>
          <a:ext cx="97210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6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2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8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4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0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6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2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8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2,3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0.77918</cdr:x>
      <cdr:y>0.51055</cdr:y>
    </cdr:from>
    <cdr:to>
      <cdr:x>0.87855</cdr:x>
      <cdr:y>0.56588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622630" y="2839985"/>
          <a:ext cx="97210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6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2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8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4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0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6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2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8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3,1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0.15844</cdr:x>
      <cdr:y>0.25231</cdr:y>
    </cdr:from>
    <cdr:to>
      <cdr:x>0.31276</cdr:x>
      <cdr:y>0.35651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549998" y="1403500"/>
          <a:ext cx="1509692" cy="579610"/>
        </a:xfrm>
        <a:prstGeom xmlns:a="http://schemas.openxmlformats.org/drawingml/2006/main" prst="rect">
          <a:avLst/>
        </a:prstGeom>
        <a:solidFill xmlns:a="http://schemas.openxmlformats.org/drawingml/2006/main">
          <a:srgbClr val="F8FAF4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ГБУ «Автомобильные дороги»</a:t>
          </a:r>
        </a:p>
      </cdr:txBody>
    </cdr:sp>
  </cdr:relSizeAnchor>
  <cdr:relSizeAnchor xmlns:cdr="http://schemas.openxmlformats.org/drawingml/2006/chartDrawing">
    <cdr:from>
      <cdr:x>0.33754</cdr:x>
      <cdr:y>0.27019</cdr:y>
    </cdr:from>
    <cdr:to>
      <cdr:x>0.44427</cdr:x>
      <cdr:y>0.32363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302151" y="1502959"/>
          <a:ext cx="1044115" cy="297265"/>
        </a:xfrm>
        <a:prstGeom xmlns:a="http://schemas.openxmlformats.org/drawingml/2006/main" prst="rect">
          <a:avLst/>
        </a:prstGeom>
        <a:solidFill xmlns:a="http://schemas.openxmlformats.org/drawingml/2006/main">
          <a:srgbClr val="F8FAF4"/>
        </a:solidFill>
      </cdr:spPr>
      <cdr:txBody>
        <a:bodyPr xmlns:a="http://schemas.openxmlformats.org/drawingml/2006/main" wrap="square" lIns="0" r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АБЗ Москвы</a:t>
          </a:r>
        </a:p>
      </cdr:txBody>
    </cdr:sp>
  </cdr:relSizeAnchor>
  <cdr:relSizeAnchor xmlns:cdr="http://schemas.openxmlformats.org/drawingml/2006/chartDrawing">
    <cdr:from>
      <cdr:x>0.19401</cdr:x>
      <cdr:y>0.5172</cdr:y>
    </cdr:from>
    <cdr:to>
      <cdr:x>0.29338</cdr:x>
      <cdr:y>0.57253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897994" y="2876977"/>
          <a:ext cx="97210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2,1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0.78022</cdr:x>
      <cdr:y>0.11704</cdr:y>
    </cdr:from>
    <cdr:to>
      <cdr:x>0.89013</cdr:x>
      <cdr:y>0.17055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7632802" y="651029"/>
          <a:ext cx="1075235" cy="2976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r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АБЗ Москвы</a:t>
          </a:r>
        </a:p>
      </cdr:txBody>
    </cdr:sp>
  </cdr:relSizeAnchor>
  <cdr:relSizeAnchor xmlns:cdr="http://schemas.openxmlformats.org/drawingml/2006/chartDrawing">
    <cdr:from>
      <cdr:x>0.63197</cdr:x>
      <cdr:y>0.51928</cdr:y>
    </cdr:from>
    <cdr:to>
      <cdr:x>0.73134</cdr:x>
      <cdr:y>0.57461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182470" y="2888547"/>
          <a:ext cx="97210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2,2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0.19033</cdr:x>
      <cdr:y>0.04527</cdr:y>
    </cdr:from>
    <cdr:to>
      <cdr:x>0.44059</cdr:x>
      <cdr:y>0.11261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1861990" y="251819"/>
          <a:ext cx="2448272" cy="374585"/>
        </a:xfrm>
        <a:prstGeom xmlns:a="http://schemas.openxmlformats.org/drawingml/2006/main" prst="rect">
          <a:avLst/>
        </a:prstGeom>
        <a:solidFill xmlns:a="http://schemas.openxmlformats.org/drawingml/2006/main">
          <a:srgbClr val="DEDEDE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2020 г.</a:t>
          </a:r>
        </a:p>
      </cdr:txBody>
    </cdr:sp>
  </cdr:relSizeAnchor>
  <cdr:relSizeAnchor xmlns:cdr="http://schemas.openxmlformats.org/drawingml/2006/chartDrawing">
    <cdr:from>
      <cdr:x>0.62829</cdr:x>
      <cdr:y>0.0484</cdr:y>
    </cdr:from>
    <cdr:to>
      <cdr:x>0.88223</cdr:x>
      <cdr:y>0.11734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6146466" y="269230"/>
          <a:ext cx="2484276" cy="383485"/>
        </a:xfrm>
        <a:prstGeom xmlns:a="http://schemas.openxmlformats.org/drawingml/2006/main" prst="rect">
          <a:avLst/>
        </a:prstGeom>
        <a:solidFill xmlns:a="http://schemas.openxmlformats.org/drawingml/2006/main">
          <a:srgbClr val="DEDEDE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2024 г.</a:t>
          </a:r>
        </a:p>
      </cdr:txBody>
    </cdr:sp>
  </cdr:relSizeAnchor>
  <cdr:relSizeAnchor xmlns:cdr="http://schemas.openxmlformats.org/drawingml/2006/chartDrawing">
    <cdr:from>
      <cdr:x>0</cdr:x>
      <cdr:y>0.83502</cdr:y>
    </cdr:from>
    <cdr:to>
      <cdr:x>1</cdr:x>
      <cdr:y>0.95473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0" y="4391844"/>
          <a:ext cx="9258300" cy="629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2880000" rIns="720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>
            <a:lnSpc>
              <a:spcPct val="150000"/>
            </a:lnSpc>
          </a:pP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         - ГБУ «Автомобильные дороги» </a:t>
          </a:r>
          <a:r>
            <a:rPr lang="ru-RU" sz="1600" dirty="0">
              <a:latin typeface="Arial" panose="020B0604020202020204" pitchFamily="34" charset="0"/>
              <a:cs typeface="Arial" panose="020B0604020202020204" pitchFamily="34" charset="0"/>
            </a:rPr>
            <a:t>– 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14 АСУ       </a:t>
          </a:r>
        </a:p>
        <a:p xmlns:a="http://schemas.openxmlformats.org/drawingml/2006/main">
          <a:pPr algn="l"/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         - АБЗ Москвы (~ 30 заводов) – 40 АСУ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0.60253</cdr:x>
      <cdr:y>0.23184</cdr:y>
    </cdr:from>
    <cdr:to>
      <cdr:x>0.74931</cdr:x>
      <cdr:y>0.34356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5894438" y="1289632"/>
          <a:ext cx="1435964" cy="621469"/>
        </a:xfrm>
        <a:prstGeom xmlns:a="http://schemas.openxmlformats.org/drawingml/2006/main" prst="rect">
          <a:avLst/>
        </a:prstGeom>
        <a:solidFill xmlns:a="http://schemas.openxmlformats.org/drawingml/2006/main">
          <a:srgbClr val="F8FAF4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ГБУ «Автомобильные дороги»</a:t>
          </a:r>
        </a:p>
      </cdr:txBody>
    </cdr:sp>
  </cdr:relSizeAnchor>
  <cdr:relSizeAnchor xmlns:cdr="http://schemas.openxmlformats.org/drawingml/2006/chartDrawing">
    <cdr:from>
      <cdr:x>0.26938</cdr:x>
      <cdr:y>0.85607</cdr:y>
    </cdr:from>
    <cdr:to>
      <cdr:x>0.33753</cdr:x>
      <cdr:y>0.89139</cdr:y>
    </cdr:to>
    <cdr:sp macro="" textlink="">
      <cdr:nvSpPr>
        <cdr:cNvPr id="15" name="Прямоугольник 14"/>
        <cdr:cNvSpPr/>
      </cdr:nvSpPr>
      <cdr:spPr>
        <a:xfrm xmlns:a="http://schemas.openxmlformats.org/drawingml/2006/main">
          <a:off x="2635291" y="4761995"/>
          <a:ext cx="666756" cy="196431"/>
        </a:xfrm>
        <a:prstGeom xmlns:a="http://schemas.openxmlformats.org/drawingml/2006/main" prst="rect">
          <a:avLst/>
        </a:prstGeom>
        <a:solidFill xmlns:a="http://schemas.openxmlformats.org/drawingml/2006/main">
          <a:srgbClr val="A8B492"/>
        </a:solidFill>
        <a:ln xmlns:a="http://schemas.openxmlformats.org/drawingml/2006/main" w="9525">
          <a:solidFill>
            <a:srgbClr val="6C765A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0.2697</cdr:x>
      <cdr:y>0.90868</cdr:y>
    </cdr:from>
    <cdr:to>
      <cdr:x>0.33785</cdr:x>
      <cdr:y>0.94463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2638412" y="5054602"/>
          <a:ext cx="666756" cy="200001"/>
        </a:xfrm>
        <a:prstGeom xmlns:a="http://schemas.openxmlformats.org/drawingml/2006/main" prst="rect">
          <a:avLst/>
        </a:prstGeom>
        <a:solidFill xmlns:a="http://schemas.openxmlformats.org/drawingml/2006/main">
          <a:srgbClr val="A99B7B"/>
        </a:solidFill>
        <a:ln xmlns:a="http://schemas.openxmlformats.org/drawingml/2006/main" w="9525">
          <a:solidFill>
            <a:srgbClr val="78644C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0.05026</cdr:x>
      <cdr:y>0.02568</cdr:y>
    </cdr:from>
    <cdr:to>
      <cdr:x>0.98394</cdr:x>
      <cdr:y>0.14212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1964" y="142875"/>
          <a:ext cx="8582024" cy="647700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endParaRPr lang="en-US" sz="1200" dirty="0" smtClean="0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С, </a:t>
          </a:r>
        </a:p>
        <a:p xmlns:a="http://schemas.openxmlformats.org/drawingml/2006/main"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тыс.руб./т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0.45646</cdr:x>
      <cdr:y>0.54686</cdr:y>
    </cdr:from>
    <cdr:to>
      <cdr:x>0.52921</cdr:x>
      <cdr:y>0.60219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4452118" y="3099234"/>
          <a:ext cx="709585" cy="313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6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2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8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4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0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6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2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80" algn="l" defTabSz="91432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7,2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0.15156</cdr:x>
      <cdr:y>0.48176</cdr:y>
    </cdr:from>
    <cdr:to>
      <cdr:x>0.2456</cdr:x>
      <cdr:y>0.55137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393099" y="2679851"/>
          <a:ext cx="864325" cy="387200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ЩМА-20</a:t>
          </a:r>
        </a:p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(ПБВ)</a:t>
          </a:r>
        </a:p>
      </cdr:txBody>
    </cdr:sp>
  </cdr:relSizeAnchor>
  <cdr:relSizeAnchor xmlns:cdr="http://schemas.openxmlformats.org/drawingml/2006/chartDrawing">
    <cdr:from>
      <cdr:x>0.23433</cdr:x>
      <cdr:y>0.1989</cdr:y>
    </cdr:from>
    <cdr:to>
      <cdr:x>0.34715</cdr:x>
      <cdr:y>0.23597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285561" y="1148071"/>
          <a:ext cx="1100401" cy="214005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lIns="0" r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SMA-22 (PG)</a:t>
          </a:r>
          <a:endParaRPr lang="ru-RU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0.16115</cdr:x>
      <cdr:y>0.6148</cdr:y>
    </cdr:from>
    <cdr:to>
      <cdr:x>0.23867</cdr:x>
      <cdr:y>0.67013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571798" y="3484303"/>
          <a:ext cx="756084" cy="313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6,9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0.74808</cdr:x>
      <cdr:y>0.54668</cdr:y>
    </cdr:from>
    <cdr:to>
      <cdr:x>0.8219</cdr:x>
      <cdr:y>0.60201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7296435" y="3098241"/>
          <a:ext cx="720080" cy="313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7</a:t>
          </a:r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,2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0.16123</cdr:x>
      <cdr:y>0.06068</cdr:y>
    </cdr:from>
    <cdr:to>
      <cdr:x>0.33169</cdr:x>
      <cdr:y>0.12802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1481921" y="337544"/>
          <a:ext cx="1566807" cy="374585"/>
        </a:xfrm>
        <a:prstGeom xmlns:a="http://schemas.openxmlformats.org/drawingml/2006/main" prst="rect">
          <a:avLst/>
        </a:prstGeom>
        <a:solidFill xmlns:a="http://schemas.openxmlformats.org/drawingml/2006/main">
          <a:srgbClr val="DEDEDE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г.</a:t>
          </a:r>
        </a:p>
      </cdr:txBody>
    </cdr:sp>
  </cdr:relSizeAnchor>
  <cdr:relSizeAnchor xmlns:cdr="http://schemas.openxmlformats.org/drawingml/2006/chartDrawing">
    <cdr:from>
      <cdr:x>0.09896</cdr:x>
      <cdr:y>0.82475</cdr:y>
    </cdr:from>
    <cdr:to>
      <cdr:x>1</cdr:x>
      <cdr:y>0.94446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965199" y="4760582"/>
          <a:ext cx="8788401" cy="6909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2880000" rIns="720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>
            <a:lnSpc>
              <a:spcPct val="150000"/>
            </a:lnSpc>
          </a:pP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-  ЩМА-20;</a:t>
          </a:r>
          <a:r>
            <a:rPr lang="en-US" sz="16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СТО 8782433-01-2023       </a:t>
          </a:r>
        </a:p>
        <a:p xmlns:a="http://schemas.openxmlformats.org/drawingml/2006/main">
          <a:pPr algn="l"/>
          <a:r>
            <a:rPr lang="ru-RU" sz="1600" dirty="0" smtClean="0">
              <a:latin typeface="Arial" panose="020B0604020202020204" pitchFamily="34" charset="0"/>
              <a:cs typeface="Arial" panose="020B0604020202020204" pitchFamily="34" charset="0"/>
            </a:rPr>
            <a:t>-  SMA-22; ГОСТ Р58401.1</a:t>
          </a:r>
          <a:endParaRPr lang="ru-RU" sz="16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0.22349</cdr:x>
      <cdr:y>0.33562</cdr:y>
    </cdr:from>
    <cdr:to>
      <cdr:x>0.26827</cdr:x>
      <cdr:y>0.3476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86336" y="1866900"/>
          <a:ext cx="438150" cy="66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0.44352</cdr:x>
      <cdr:y>0.41555</cdr:y>
    </cdr:from>
    <cdr:to>
      <cdr:x>0.534</cdr:x>
      <cdr:y>0.48516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4076700" y="2311551"/>
          <a:ext cx="831631" cy="387200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ЩМА-20</a:t>
          </a:r>
        </a:p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(ПБВ)</a:t>
          </a:r>
        </a:p>
      </cdr:txBody>
    </cdr:sp>
  </cdr:relSizeAnchor>
  <cdr:relSizeAnchor xmlns:cdr="http://schemas.openxmlformats.org/drawingml/2006/chartDrawing">
    <cdr:from>
      <cdr:x>0.73698</cdr:x>
      <cdr:y>0.41384</cdr:y>
    </cdr:from>
    <cdr:to>
      <cdr:x>0.82902</cdr:x>
      <cdr:y>0.48345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6774060" y="2302026"/>
          <a:ext cx="845939" cy="387200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ЩМА-20</a:t>
          </a:r>
        </a:p>
        <a:p xmlns:a="http://schemas.openxmlformats.org/drawingml/2006/main">
          <a:pPr algn="ctr"/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(ПБВ)</a:t>
          </a:r>
        </a:p>
      </cdr:txBody>
    </cdr:sp>
  </cdr:relSizeAnchor>
  <cdr:relSizeAnchor xmlns:cdr="http://schemas.openxmlformats.org/drawingml/2006/chartDrawing">
    <cdr:from>
      <cdr:x>0.45182</cdr:x>
      <cdr:y>0.05269</cdr:y>
    </cdr:from>
    <cdr:to>
      <cdr:x>0.62228</cdr:x>
      <cdr:y>0.12003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4152959" y="293094"/>
          <a:ext cx="1566807" cy="374585"/>
        </a:xfrm>
        <a:prstGeom xmlns:a="http://schemas.openxmlformats.org/drawingml/2006/main" prst="rect">
          <a:avLst/>
        </a:prstGeom>
        <a:solidFill xmlns:a="http://schemas.openxmlformats.org/drawingml/2006/main">
          <a:srgbClr val="DEDEDE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4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г.</a:t>
          </a:r>
        </a:p>
      </cdr:txBody>
    </cdr:sp>
  </cdr:relSizeAnchor>
  <cdr:relSizeAnchor xmlns:cdr="http://schemas.openxmlformats.org/drawingml/2006/chartDrawing">
    <cdr:from>
      <cdr:x>0.73764</cdr:x>
      <cdr:y>0.05326</cdr:y>
    </cdr:from>
    <cdr:to>
      <cdr:x>0.9081</cdr:x>
      <cdr:y>0.1206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780140" y="296269"/>
          <a:ext cx="1566808" cy="374585"/>
        </a:xfrm>
        <a:prstGeom xmlns:a="http://schemas.openxmlformats.org/drawingml/2006/main" prst="rect">
          <a:avLst/>
        </a:prstGeom>
        <a:solidFill xmlns:a="http://schemas.openxmlformats.org/drawingml/2006/main">
          <a:srgbClr val="DEDEDE"/>
        </a:solidFill>
      </cdr:spPr>
      <cdr:txBody>
        <a:bodyPr xmlns:a="http://schemas.openxmlformats.org/drawingml/2006/main" wrap="squar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5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г.</a:t>
          </a:r>
        </a:p>
      </cdr:txBody>
    </cdr:sp>
  </cdr:relSizeAnchor>
  <cdr:relSizeAnchor xmlns:cdr="http://schemas.openxmlformats.org/drawingml/2006/chartDrawing">
    <cdr:from>
      <cdr:x>0.83667</cdr:x>
      <cdr:y>0.34356</cdr:y>
    </cdr:from>
    <cdr:to>
      <cdr:x>0.9105</cdr:x>
      <cdr:y>0.39889</cdr:y>
    </cdr:to>
    <cdr:sp macro="" textlink="">
      <cdr:nvSpPr>
        <cdr:cNvPr id="25" name="TextBox 1"/>
        <cdr:cNvSpPr txBox="1"/>
      </cdr:nvSpPr>
      <cdr:spPr>
        <a:xfrm xmlns:a="http://schemas.openxmlformats.org/drawingml/2006/main">
          <a:off x="8160530" y="1947106"/>
          <a:ext cx="720080" cy="313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8,5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0.54081</cdr:x>
      <cdr:y>0.33455</cdr:y>
    </cdr:from>
    <cdr:to>
      <cdr:x>0.61888</cdr:x>
      <cdr:y>0.38988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5274845" y="1896021"/>
          <a:ext cx="761449" cy="313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8,4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0.24974</cdr:x>
      <cdr:y>0.33086</cdr:y>
    </cdr:from>
    <cdr:to>
      <cdr:x>0.3246</cdr:x>
      <cdr:y>0.38619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2435894" y="1875098"/>
          <a:ext cx="730156" cy="31357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latin typeface="Arial" panose="020B0604020202020204" pitchFamily="34" charset="0"/>
              <a:cs typeface="Arial" panose="020B0604020202020204" pitchFamily="34" charset="0"/>
            </a:rPr>
            <a:t>8,2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0.5318</cdr:x>
      <cdr:y>0.14356</cdr:y>
    </cdr:from>
    <cdr:to>
      <cdr:x>0.63731</cdr:x>
      <cdr:y>0.18977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5186964" y="828677"/>
          <a:ext cx="1029103" cy="266700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lIns="0" r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SMA-22 (PG)</a:t>
          </a:r>
          <a:endParaRPr lang="ru-RU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0.81762</cdr:x>
      <cdr:y>0.14191</cdr:y>
    </cdr:from>
    <cdr:to>
      <cdr:x>0.93513</cdr:x>
      <cdr:y>0.18859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974738" y="819151"/>
          <a:ext cx="1146146" cy="269398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lIns="0" r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dirty="0" smtClean="0">
              <a:latin typeface="Arial" panose="020B0604020202020204" pitchFamily="34" charset="0"/>
              <a:cs typeface="Arial" panose="020B0604020202020204" pitchFamily="34" charset="0"/>
            </a:rPr>
            <a:t>SMA-22 (PG)</a:t>
          </a:r>
          <a:endParaRPr lang="ru-RU" sz="1200" dirty="0" smtClean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0.3099</cdr:x>
      <cdr:y>0.84809</cdr:y>
    </cdr:from>
    <cdr:to>
      <cdr:x>0.37826</cdr:x>
      <cdr:y>0.88275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022599" y="4806464"/>
          <a:ext cx="666750" cy="196394"/>
        </a:xfrm>
        <a:prstGeom xmlns:a="http://schemas.openxmlformats.org/drawingml/2006/main" prst="rect">
          <a:avLst/>
        </a:prstGeom>
        <a:solidFill xmlns:a="http://schemas.openxmlformats.org/drawingml/2006/main">
          <a:srgbClr val="A8B492"/>
        </a:solidFill>
        <a:ln xmlns:a="http://schemas.openxmlformats.org/drawingml/2006/main" w="9525">
          <a:solidFill>
            <a:srgbClr val="6C765A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0.31022</cdr:x>
      <cdr:y>0.89972</cdr:y>
    </cdr:from>
    <cdr:to>
      <cdr:x>0.37858</cdr:x>
      <cdr:y>0.93501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3025774" y="5099051"/>
          <a:ext cx="666750" cy="200025"/>
        </a:xfrm>
        <a:prstGeom xmlns:a="http://schemas.openxmlformats.org/drawingml/2006/main" prst="rect">
          <a:avLst/>
        </a:prstGeom>
        <a:solidFill xmlns:a="http://schemas.openxmlformats.org/drawingml/2006/main">
          <a:srgbClr val="A99B7B"/>
        </a:solidFill>
        <a:ln xmlns:a="http://schemas.openxmlformats.org/drawingml/2006/main" w="9525">
          <a:solidFill>
            <a:srgbClr val="78644C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0.02385</cdr:x>
      <cdr:y>0.2</cdr:y>
    </cdr:from>
    <cdr:to>
      <cdr:x>0.27187</cdr:x>
      <cdr:y>0.45162</cdr:y>
    </cdr:to>
    <cdr:sp macro="" textlink="">
      <cdr:nvSpPr>
        <cdr:cNvPr id="4" name="Поле 3"/>
        <cdr:cNvSpPr txBox="1"/>
      </cdr:nvSpPr>
      <cdr:spPr>
        <a:xfrm xmlns:a="http://schemas.openxmlformats.org/drawingml/2006/main">
          <a:off x="87923" y="72683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0.00714</cdr:x>
      <cdr:y>0.20796</cdr:y>
    </cdr:from>
    <cdr:to>
      <cdr:x>0.03571</cdr:x>
      <cdr:y>0.875</cdr:y>
    </cdr:to>
    <cdr:sp macro="" textlink="">
      <cdr:nvSpPr>
        <cdr:cNvPr id="3" name="TextBox 2"/>
        <cdr:cNvSpPr txBox="1"/>
      </cdr:nvSpPr>
      <cdr:spPr>
        <a:xfrm xmlns:a="http://schemas.openxmlformats.org/drawingml/2006/main" rot="5400000" flipV="1">
          <a:off x="-666023" y="1271275"/>
          <a:ext cx="1729172" cy="264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/>
            <a:t>Глубина, мм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0.39831</cdr:x>
      <cdr:y>0</cdr:y>
    </cdr:from>
    <cdr:to>
      <cdr:x>0.54889</cdr:x>
      <cdr:y>0.12965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80136" y="-997406"/>
          <a:ext cx="1466850" cy="3360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/>
            <a:t>Проходы</a:t>
          </a:r>
          <a:endParaRPr lang="ru-RU" sz="14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0.03143</cdr:x>
      <cdr:y>0.03888</cdr:y>
    </cdr:from>
    <cdr:to>
      <cdr:x>1</cdr:x>
      <cdr:y>0.10358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2226" y="216024"/>
          <a:ext cx="9005193" cy="359492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square" lIns="0" rIns="0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Н, мм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0.099</cdr:x>
      <cdr:y>0.49714</cdr:y>
    </cdr:from>
    <cdr:to>
      <cdr:x>0.19691</cdr:x>
      <cdr:y>0.59696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20445" y="2762250"/>
          <a:ext cx="910310" cy="5546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0.40314</cdr:x>
      <cdr:y>0.49543</cdr:y>
    </cdr:from>
    <cdr:to>
      <cdr:x>0.50729</cdr:x>
      <cdr:y>0.59394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748162" y="2752726"/>
          <a:ext cx="968326" cy="5473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0.25107</cdr:x>
      <cdr:y>0.50057</cdr:y>
    </cdr:from>
    <cdr:to>
      <cdr:x>0.35002</cdr:x>
      <cdr:y>0.59745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34303" y="2781300"/>
          <a:ext cx="919980" cy="538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0.55833</cdr:x>
      <cdr:y>0.49543</cdr:y>
    </cdr:from>
    <cdr:to>
      <cdr:x>0.65623</cdr:x>
      <cdr:y>0.59349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91029" y="2752725"/>
          <a:ext cx="910217" cy="5448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4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0.13337</cdr:x>
      <cdr:y>0.50559</cdr:y>
    </cdr:from>
    <cdr:to>
      <cdr:x>0.16487</cdr:x>
      <cdr:y>0.55807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1239997" y="2809192"/>
          <a:ext cx="292869" cy="291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0.71178</cdr:x>
      <cdr:y>0.49543</cdr:y>
    </cdr:from>
    <cdr:to>
      <cdr:x>0.80969</cdr:x>
      <cdr:y>0.59036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6617718" y="2752724"/>
          <a:ext cx="910310" cy="5274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5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0.87911</cdr:x>
      <cdr:y>0.49543</cdr:y>
    </cdr:from>
    <cdr:to>
      <cdr:x>0.95287</cdr:x>
      <cdr:y>0.552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8173470" y="2752725"/>
          <a:ext cx="685800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6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0.89959</cdr:x>
      <cdr:y>0.4992</cdr:y>
    </cdr:from>
    <cdr:to>
      <cdr:x>0.93108</cdr:x>
      <cdr:y>0.55168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8363908" y="2773672"/>
          <a:ext cx="292775" cy="291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0.74543</cdr:x>
      <cdr:y>0.49904</cdr:y>
    </cdr:from>
    <cdr:to>
      <cdr:x>0.77692</cdr:x>
      <cdr:y>0.55152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>
          <a:off x="6930566" y="2772807"/>
          <a:ext cx="292776" cy="291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0.59233</cdr:x>
      <cdr:y>0.49935</cdr:y>
    </cdr:from>
    <cdr:to>
      <cdr:x>0.62382</cdr:x>
      <cdr:y>0.55183</cdr:y>
    </cdr:to>
    <cdr:sp macro="" textlink="">
      <cdr:nvSpPr>
        <cdr:cNvPr id="21" name="Прямоугольник 20"/>
        <cdr:cNvSpPr/>
      </cdr:nvSpPr>
      <cdr:spPr>
        <a:xfrm xmlns:a="http://schemas.openxmlformats.org/drawingml/2006/main">
          <a:off x="5507182" y="2774537"/>
          <a:ext cx="292776" cy="291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0.43718</cdr:x>
      <cdr:y>0.50278</cdr:y>
    </cdr:from>
    <cdr:to>
      <cdr:x>0.46867</cdr:x>
      <cdr:y>0.55526</cdr:y>
    </cdr:to>
    <cdr:sp macro="" textlink="">
      <cdr:nvSpPr>
        <cdr:cNvPr id="22" name="Прямоугольник 21"/>
        <cdr:cNvSpPr/>
      </cdr:nvSpPr>
      <cdr:spPr>
        <a:xfrm xmlns:a="http://schemas.openxmlformats.org/drawingml/2006/main">
          <a:off x="4064604" y="2793587"/>
          <a:ext cx="292776" cy="291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0.28405</cdr:x>
      <cdr:y>0.50638</cdr:y>
    </cdr:from>
    <cdr:to>
      <cdr:x>0.31554</cdr:x>
      <cdr:y>0.55886</cdr:y>
    </cdr:to>
    <cdr:sp macro="" textlink="">
      <cdr:nvSpPr>
        <cdr:cNvPr id="23" name="Прямоугольник 22"/>
        <cdr:cNvSpPr/>
      </cdr:nvSpPr>
      <cdr:spPr>
        <a:xfrm xmlns:a="http://schemas.openxmlformats.org/drawingml/2006/main">
          <a:off x="2640932" y="2813558"/>
          <a:ext cx="292776" cy="29159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0.10317</cdr:x>
      <cdr:y>0.79963</cdr:y>
    </cdr:from>
    <cdr:to>
      <cdr:x>0.96141</cdr:x>
      <cdr:y>0.98502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943485" y="4067175"/>
          <a:ext cx="7848599" cy="942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>
            <a:spcAft>
              <a:spcPts val="5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1  - ЩМА-20 ПБВ 60; ГОСТ 31015                           4   - SMA-22 PG 70-34; ГОСТ  Р58401.2</a:t>
          </a:r>
        </a:p>
        <a:p xmlns:a="http://schemas.openxmlformats.org/drawingml/2006/main">
          <a:pPr>
            <a:spcAft>
              <a:spcPts val="5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  - ЩМА-16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PG 70-34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; ГОСТ Р58406.1                   5   - ЩМА-22 PG 70-34; ГОСТ Р58406.1 </a:t>
          </a:r>
        </a:p>
        <a:p xmlns:a="http://schemas.openxmlformats.org/drawingml/2006/main">
          <a:pPr>
            <a:spcAft>
              <a:spcPts val="5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3  -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SMA-16 PG 70-34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; ГОСТ  Р58401.2                   6   - ЩМА-20 PG 70-34; ГОСТ 31015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0.10457</cdr:x>
      <cdr:y>0.80431</cdr:y>
    </cdr:from>
    <cdr:to>
      <cdr:x>0.13016</cdr:x>
      <cdr:y>0.84707</cdr:y>
    </cdr:to>
    <cdr:sp macro="" textlink="">
      <cdr:nvSpPr>
        <cdr:cNvPr id="24" name="Прямоугольник 23"/>
        <cdr:cNvSpPr/>
      </cdr:nvSpPr>
      <cdr:spPr>
        <a:xfrm xmlns:a="http://schemas.openxmlformats.org/drawingml/2006/main">
          <a:off x="972234" y="4468939"/>
          <a:ext cx="237921" cy="237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0.10457</cdr:x>
      <cdr:y>0.85444</cdr:y>
    </cdr:from>
    <cdr:to>
      <cdr:x>0.13016</cdr:x>
      <cdr:y>0.8972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972234" y="4747492"/>
          <a:ext cx="237921" cy="237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0.1049</cdr:x>
      <cdr:y>0.90212</cdr:y>
    </cdr:from>
    <cdr:to>
      <cdr:x>0.13049</cdr:x>
      <cdr:y>0.94488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975330" y="5012411"/>
          <a:ext cx="237921" cy="237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0.54747</cdr:x>
      <cdr:y>0.80322</cdr:y>
    </cdr:from>
    <cdr:to>
      <cdr:x>0.57306</cdr:x>
      <cdr:y>0.84598</cdr:y>
    </cdr:to>
    <cdr:sp macro="" textlink="">
      <cdr:nvSpPr>
        <cdr:cNvPr id="27" name="Прямоугольник 26"/>
        <cdr:cNvSpPr/>
      </cdr:nvSpPr>
      <cdr:spPr>
        <a:xfrm xmlns:a="http://schemas.openxmlformats.org/drawingml/2006/main">
          <a:off x="5090091" y="4462897"/>
          <a:ext cx="237921" cy="237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0.54685</cdr:x>
      <cdr:y>0.85223</cdr:y>
    </cdr:from>
    <cdr:to>
      <cdr:x>0.57243</cdr:x>
      <cdr:y>0.89499</cdr:y>
    </cdr:to>
    <cdr:sp macro="" textlink="">
      <cdr:nvSpPr>
        <cdr:cNvPr id="28" name="Прямоугольник 27"/>
        <cdr:cNvSpPr/>
      </cdr:nvSpPr>
      <cdr:spPr>
        <a:xfrm xmlns:a="http://schemas.openxmlformats.org/drawingml/2006/main">
          <a:off x="5084326" y="4735203"/>
          <a:ext cx="237829" cy="237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0.54767</cdr:x>
      <cdr:y>0.90212</cdr:y>
    </cdr:from>
    <cdr:to>
      <cdr:x>0.57326</cdr:x>
      <cdr:y>0.94488</cdr:y>
    </cdr:to>
    <cdr:sp macro="" textlink="">
      <cdr:nvSpPr>
        <cdr:cNvPr id="29" name="Прямоугольник 28"/>
        <cdr:cNvSpPr/>
      </cdr:nvSpPr>
      <cdr:spPr>
        <a:xfrm xmlns:a="http://schemas.openxmlformats.org/drawingml/2006/main">
          <a:off x="5091885" y="5012411"/>
          <a:ext cx="237921" cy="2376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solidFill>
            <a:schemeClr val="tx1">
              <a:lumMod val="75000"/>
              <a:lumOff val="2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0.09254</cdr:x>
      <cdr:y>0.25272</cdr:y>
    </cdr:from>
    <cdr:to>
      <cdr:x>0.20097</cdr:x>
      <cdr:y>0.30811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860353" y="1404176"/>
          <a:ext cx="100811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20,5-25,5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0.26378</cdr:x>
      <cdr:y>0.18144</cdr:y>
    </cdr:from>
    <cdr:to>
      <cdr:x>0.34086</cdr:x>
      <cdr:y>0.23683</cdr:y>
    </cdr:to>
    <cdr:sp macro="" textlink="">
      <cdr:nvSpPr>
        <cdr:cNvPr id="31" name="TextBox 1"/>
        <cdr:cNvSpPr txBox="1"/>
      </cdr:nvSpPr>
      <cdr:spPr>
        <a:xfrm xmlns:a="http://schemas.openxmlformats.org/drawingml/2006/main">
          <a:off x="2452467" y="1008112"/>
          <a:ext cx="716645" cy="30776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29,8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0.41481</cdr:x>
      <cdr:y>0.20088</cdr:y>
    </cdr:from>
    <cdr:to>
      <cdr:x>0.49059</cdr:x>
      <cdr:y>0.25627</cdr:y>
    </cdr:to>
    <cdr:sp macro="" textlink="">
      <cdr:nvSpPr>
        <cdr:cNvPr id="32" name="TextBox 1"/>
        <cdr:cNvSpPr txBox="1"/>
      </cdr:nvSpPr>
      <cdr:spPr>
        <a:xfrm xmlns:a="http://schemas.openxmlformats.org/drawingml/2006/main">
          <a:off x="3856623" y="1116124"/>
          <a:ext cx="704558" cy="3077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28,5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0.56792</cdr:x>
      <cdr:y>0.2268</cdr:y>
    </cdr:from>
    <cdr:to>
      <cdr:x>0.64327</cdr:x>
      <cdr:y>0.28219</cdr:y>
    </cdr:to>
    <cdr:sp macro="" textlink="">
      <cdr:nvSpPr>
        <cdr:cNvPr id="33" name="TextBox 1"/>
        <cdr:cNvSpPr txBox="1"/>
      </cdr:nvSpPr>
      <cdr:spPr>
        <a:xfrm xmlns:a="http://schemas.openxmlformats.org/drawingml/2006/main">
          <a:off x="5280199" y="1260140"/>
          <a:ext cx="700561" cy="307761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27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0.72328</cdr:x>
      <cdr:y>0.26423</cdr:y>
    </cdr:from>
    <cdr:to>
      <cdr:x>0.79715</cdr:x>
      <cdr:y>0.31962</cdr:y>
    </cdr:to>
    <cdr:sp macro="" textlink="">
      <cdr:nvSpPr>
        <cdr:cNvPr id="34" name="TextBox 1"/>
        <cdr:cNvSpPr txBox="1"/>
      </cdr:nvSpPr>
      <cdr:spPr>
        <a:xfrm xmlns:a="http://schemas.openxmlformats.org/drawingml/2006/main">
          <a:off x="6724638" y="1468128"/>
          <a:ext cx="68683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25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0.87563</cdr:x>
      <cdr:y>0.29808</cdr:y>
    </cdr:from>
    <cdr:to>
      <cdr:x>0.95108</cdr:x>
      <cdr:y>0.35347</cdr:y>
    </cdr:to>
    <cdr:sp macro="" textlink="">
      <cdr:nvSpPr>
        <cdr:cNvPr id="35" name="TextBox 1"/>
        <cdr:cNvSpPr txBox="1"/>
      </cdr:nvSpPr>
      <cdr:spPr>
        <a:xfrm xmlns:a="http://schemas.openxmlformats.org/drawingml/2006/main">
          <a:off x="8141099" y="1656184"/>
          <a:ext cx="701490" cy="3077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23,1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0.16407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-946820"/>
          <a:ext cx="9716194" cy="862929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square" lIns="0" rIns="0" rtlCol="0"/>
        <a:lstStyle xmlns:a="http://schemas.openxmlformats.org/drawingml/2006/main"/>
        <a:p xmlns:a="http://schemas.openxmlformats.org/drawingml/2006/main">
          <a:endParaRPr lang="ru-RU" sz="1600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endParaRPr lang="ru-RU" sz="1600" dirty="0" smtClean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ru-RU" sz="16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Н, мм</a:t>
          </a:r>
          <a:endParaRPr lang="ru-RU" sz="16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0.85277</cdr:y>
    </cdr:from>
    <cdr:to>
      <cdr:x>1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0" y="4644477"/>
          <a:ext cx="9716194" cy="801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spcAft>
              <a:spcPts val="5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 – ЩМА-16 ;   3 –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SMA-16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;   4 – </a:t>
          </a:r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SMA-22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;    5 – ЩМА-22;    6 – ЩМА-20</a:t>
          </a:r>
        </a:p>
        <a:p xmlns:a="http://schemas.openxmlformats.org/drawingml/2006/main">
          <a:pPr algn="ctr">
            <a:spcAft>
              <a:spcPts val="500"/>
            </a:spcAft>
          </a:pPr>
          <a:endParaRPr lang="ru-RU" sz="1400" dirty="0" smtClean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0.09213</cdr:x>
      <cdr:y>0.16252</cdr:y>
    </cdr:from>
    <cdr:to>
      <cdr:x>0.19935</cdr:x>
      <cdr:y>0.21903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895181" y="885147"/>
          <a:ext cx="1041770" cy="307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latin typeface="Arial" panose="020B0604020202020204" pitchFamily="34" charset="0"/>
              <a:cs typeface="Arial" panose="020B0604020202020204" pitchFamily="34" charset="0"/>
            </a:rPr>
            <a:t>1 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полоса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0.28825</cdr:x>
      <cdr:y>0.16144</cdr:y>
    </cdr:from>
    <cdr:to>
      <cdr:x>0.38709</cdr:x>
      <cdr:y>0.21795</cdr:y>
    </cdr:to>
    <cdr:sp macro="" textlink="">
      <cdr:nvSpPr>
        <cdr:cNvPr id="31" name="TextBox 1"/>
        <cdr:cNvSpPr txBox="1"/>
      </cdr:nvSpPr>
      <cdr:spPr>
        <a:xfrm xmlns:a="http://schemas.openxmlformats.org/drawingml/2006/main">
          <a:off x="2800709" y="879265"/>
          <a:ext cx="960348" cy="307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2 полоса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0.47886</cdr:x>
      <cdr:y>0.16103</cdr:y>
    </cdr:from>
    <cdr:to>
      <cdr:x>0.57451</cdr:x>
      <cdr:y>0.21754</cdr:y>
    </cdr:to>
    <cdr:sp macro="" textlink="">
      <cdr:nvSpPr>
        <cdr:cNvPr id="32" name="TextBox 1"/>
        <cdr:cNvSpPr txBox="1"/>
      </cdr:nvSpPr>
      <cdr:spPr>
        <a:xfrm xmlns:a="http://schemas.openxmlformats.org/drawingml/2006/main">
          <a:off x="4652668" y="846939"/>
          <a:ext cx="929354" cy="29722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3 полоса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0.66091</cdr:x>
      <cdr:y>0.16287</cdr:y>
    </cdr:from>
    <cdr:to>
      <cdr:x>0.76518</cdr:x>
      <cdr:y>0.21938</cdr:y>
    </cdr:to>
    <cdr:sp macro="" textlink="">
      <cdr:nvSpPr>
        <cdr:cNvPr id="33" name="TextBox 1"/>
        <cdr:cNvSpPr txBox="1"/>
      </cdr:nvSpPr>
      <cdr:spPr>
        <a:xfrm xmlns:a="http://schemas.openxmlformats.org/drawingml/2006/main">
          <a:off x="6421567" y="887047"/>
          <a:ext cx="1013108" cy="307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4 полоса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0.85269</cdr:x>
      <cdr:y>0.16279</cdr:y>
    </cdr:from>
    <cdr:to>
      <cdr:x>0.94899</cdr:x>
      <cdr:y>0.2193</cdr:y>
    </cdr:to>
    <cdr:sp macro="" textlink="">
      <cdr:nvSpPr>
        <cdr:cNvPr id="34" name="TextBox 1"/>
        <cdr:cNvSpPr txBox="1"/>
      </cdr:nvSpPr>
      <cdr:spPr>
        <a:xfrm xmlns:a="http://schemas.openxmlformats.org/drawingml/2006/main">
          <a:off x="8284855" y="886617"/>
          <a:ext cx="935669" cy="3077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5 полоса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0.48241</cdr:x>
      <cdr:y>0.25758</cdr:y>
    </cdr:from>
    <cdr:to>
      <cdr:x>0.82648</cdr:x>
      <cdr:y>0.37268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6164" y="1205486"/>
          <a:ext cx="1052851" cy="538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/>
        <a:lstStyle xmlns:a="http://schemas.openxmlformats.org/drawingml/2006/main"/>
        <a:p xmlns:a="http://schemas.openxmlformats.org/drawingml/2006/main">
          <a:pPr algn="ctr"/>
          <a:r>
            <a:rPr lang="ru-RU" sz="1300" b="0" dirty="0" smtClean="0"/>
            <a:t>Щебень (4-8) </a:t>
          </a:r>
        </a:p>
        <a:p xmlns:a="http://schemas.openxmlformats.org/drawingml/2006/main">
          <a:pPr algn="ctr"/>
          <a:r>
            <a:rPr lang="ru-RU" sz="1300" b="0" dirty="0" smtClean="0"/>
            <a:t>– 18%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0.53618</cdr:x>
      <cdr:y>0.41914</cdr:y>
    </cdr:from>
    <cdr:to>
      <cdr:x>0.93989</cdr:x>
      <cdr:y>0.53425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40709" y="1961570"/>
          <a:ext cx="1235344" cy="538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Щебень (8-11,2) </a:t>
          </a:r>
        </a:p>
        <a:p xmlns:a="http://schemas.openxmlformats.org/drawingml/2006/main">
          <a:pPr algn="ctr"/>
          <a:r>
            <a:rPr lang="ru-RU" sz="1300" b="0" dirty="0" smtClean="0"/>
            <a:t>– 18%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0.43534</cdr:x>
      <cdr:y>0.55762</cdr:y>
    </cdr:from>
    <cdr:to>
      <cdr:x>0.83879</cdr:x>
      <cdr:y>0.67272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332148" y="2609642"/>
          <a:ext cx="1234554" cy="538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0" dirty="0" smtClean="0"/>
            <a:t>Щебень </a:t>
          </a:r>
        </a:p>
        <a:p xmlns:a="http://schemas.openxmlformats.org/drawingml/2006/main">
          <a:r>
            <a:rPr lang="ru-RU" sz="1300" b="0" dirty="0" smtClean="0"/>
            <a:t>(11,2-16) – 17%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0.13861</cdr:x>
      <cdr:y>0.39568</cdr:y>
    </cdr:from>
    <cdr:to>
      <cdr:x>0.45545</cdr:x>
      <cdr:y>0.46043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04056" y="1980220"/>
          <a:ext cx="1152128" cy="324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Песок</a:t>
          </a:r>
          <a:r>
            <a:rPr lang="ru-RU" sz="1300" dirty="0"/>
            <a:t> </a:t>
          </a:r>
          <a:r>
            <a:rPr lang="ru-RU" sz="1300" b="0" dirty="0" smtClean="0"/>
            <a:t>– 41%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0.09413</cdr:x>
      <cdr:y>0.72348</cdr:y>
    </cdr:from>
    <cdr:to>
      <cdr:x>0.59908</cdr:x>
      <cdr:y>0.82467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88032" y="3385885"/>
          <a:ext cx="1545147" cy="473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Мин. порошок</a:t>
          </a:r>
          <a:r>
            <a:rPr lang="ru-RU" sz="1300" dirty="0"/>
            <a:t> </a:t>
          </a:r>
          <a:r>
            <a:rPr lang="ru-RU" sz="1300" b="0" dirty="0" smtClean="0"/>
            <a:t>– 6%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0.31683</cdr:x>
      <cdr:y>0.67499</cdr:y>
    </cdr:from>
    <cdr:to>
      <cdr:x>0.37129</cdr:x>
      <cdr:y>0.73762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V="1">
          <a:off x="1152128" y="3492388"/>
          <a:ext cx="198022" cy="32403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0.84784</cdr:y>
    </cdr:from>
    <cdr:to>
      <cdr:x>1</cdr:x>
      <cdr:y>0.99474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0" y="3967900"/>
          <a:ext cx="3060000" cy="687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solidFill>
                <a:srgbClr val="C00000"/>
              </a:solidFill>
            </a:rPr>
            <a:t>Битум (марка?) - 5,1 %</a:t>
          </a:r>
        </a:p>
        <a:p xmlns:a="http://schemas.openxmlformats.org/drawingml/2006/main">
          <a:pPr algn="ctr"/>
          <a:r>
            <a:rPr lang="ru-RU" sz="1650" b="1" dirty="0" smtClean="0">
              <a:solidFill>
                <a:srgbClr val="C00000"/>
              </a:solidFill>
            </a:rPr>
            <a:t>Глубина колеи - 3,4 мм</a:t>
          </a:r>
          <a:endParaRPr lang="ru-RU" sz="1650" b="1" dirty="0">
            <a:solidFill>
              <a:srgbClr val="C00000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0.53023</cdr:x>
      <cdr:y>0.37692</cdr:y>
    </cdr:from>
    <cdr:to>
      <cdr:x>0.89855</cdr:x>
      <cdr:y>0.50913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3597" y="1763995"/>
          <a:ext cx="1113913" cy="6187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/>
        <a:lstStyle xmlns:a="http://schemas.openxmlformats.org/drawingml/2006/main"/>
        <a:p xmlns:a="http://schemas.openxmlformats.org/drawingml/2006/main">
          <a:r>
            <a:rPr lang="ru-RU" sz="1300" b="0" dirty="0" smtClean="0"/>
            <a:t>Щебень (5-10) </a:t>
          </a:r>
        </a:p>
        <a:p xmlns:a="http://schemas.openxmlformats.org/drawingml/2006/main">
          <a:pPr algn="ctr"/>
          <a:r>
            <a:rPr lang="ru-RU" sz="1300" b="0" dirty="0" smtClean="0"/>
            <a:t>– 36%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0.59648</cdr:x>
      <cdr:y>0.71829</cdr:y>
    </cdr:from>
    <cdr:to>
      <cdr:x>0.99589</cdr:x>
      <cdr:y>0.81061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803971" y="3361584"/>
          <a:ext cx="1207950" cy="4320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0" dirty="0" smtClean="0"/>
            <a:t>Щебень (15-20) </a:t>
          </a:r>
        </a:p>
        <a:p xmlns:a="http://schemas.openxmlformats.org/drawingml/2006/main">
          <a:pPr algn="ctr"/>
          <a:r>
            <a:rPr lang="ru-RU" sz="1300" b="0" dirty="0" smtClean="0"/>
            <a:t>– 3%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0.59524</cdr:x>
      <cdr:y>0.12648</cdr:y>
    </cdr:from>
    <cdr:to>
      <cdr:x>0.99623</cdr:x>
      <cdr:y>0.21583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800202" y="591933"/>
          <a:ext cx="1212728" cy="418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0" dirty="0" smtClean="0"/>
            <a:t>Щебень (10-15) </a:t>
          </a:r>
        </a:p>
        <a:p xmlns:a="http://schemas.openxmlformats.org/drawingml/2006/main">
          <a:pPr algn="ctr"/>
          <a:r>
            <a:rPr lang="ru-RU" sz="1300" b="0" dirty="0" smtClean="0"/>
            <a:t>– 3%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0.13861</cdr:x>
      <cdr:y>0.39568</cdr:y>
    </cdr:from>
    <cdr:to>
      <cdr:x>0.45545</cdr:x>
      <cdr:y>0.46043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04056" y="1980220"/>
          <a:ext cx="1152128" cy="324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Песок</a:t>
          </a:r>
          <a:r>
            <a:rPr lang="ru-RU" sz="1300" dirty="0"/>
            <a:t> </a:t>
          </a:r>
          <a:r>
            <a:rPr lang="ru-RU" sz="1300" b="0" dirty="0" smtClean="0"/>
            <a:t>– 53%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</cdr:x>
      <cdr:y>0.71829</cdr:y>
    </cdr:from>
    <cdr:to>
      <cdr:x>0.4881</cdr:x>
      <cdr:y>0.8089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0" y="3361584"/>
          <a:ext cx="1476164" cy="4240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0" dirty="0" smtClean="0"/>
            <a:t>Мин. порошок </a:t>
          </a:r>
        </a:p>
        <a:p xmlns:a="http://schemas.openxmlformats.org/drawingml/2006/main">
          <a:pPr algn="ctr"/>
          <a:r>
            <a:rPr lang="ru-RU" sz="1300" b="0" dirty="0" smtClean="0"/>
            <a:t>– 6%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0.40476</cdr:x>
      <cdr:y>0.64479</cdr:y>
    </cdr:from>
    <cdr:to>
      <cdr:x>0.60469</cdr:x>
      <cdr:y>0.72477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V="1">
          <a:off x="1224137" y="3017616"/>
          <a:ext cx="604639" cy="374303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0.8525</cdr:y>
    </cdr:from>
    <cdr:to>
      <cdr:x>0.99607</cdr:x>
      <cdr:y>0.93714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0" y="3989723"/>
          <a:ext cx="3012450" cy="3960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rgbClr val="C00000"/>
              </a:solidFill>
            </a:rPr>
            <a:t>Битум БНД 90/130 - 5,3%</a:t>
          </a:r>
        </a:p>
        <a:p xmlns:a="http://schemas.openxmlformats.org/drawingml/2006/main">
          <a:pPr algn="ctr"/>
          <a:r>
            <a:rPr lang="ru-RU" sz="1650" b="1" dirty="0" smtClean="0">
              <a:solidFill>
                <a:srgbClr val="C00000"/>
              </a:solidFill>
            </a:rPr>
            <a:t>Глубина колеи - 9,3 мм</a:t>
          </a:r>
          <a:endParaRPr lang="ru-RU" sz="1650" b="1" dirty="0">
            <a:solidFill>
              <a:srgbClr val="C00000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0.50006</cdr:x>
      <cdr:y>0.25822</cdr:y>
    </cdr:from>
    <cdr:to>
      <cdr:x>0.8593</cdr:x>
      <cdr:y>0.37332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8" y="1208476"/>
          <a:ext cx="1086354" cy="5386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36000" rIns="36000" bIns="36000" rtlCol="0"/>
        <a:lstStyle xmlns:a="http://schemas.openxmlformats.org/drawingml/2006/main"/>
        <a:p xmlns:a="http://schemas.openxmlformats.org/drawingml/2006/main">
          <a:r>
            <a:rPr lang="ru-RU" sz="1300" b="0" dirty="0" smtClean="0"/>
            <a:t>Щебень (5-10) </a:t>
          </a:r>
        </a:p>
        <a:p xmlns:a="http://schemas.openxmlformats.org/drawingml/2006/main">
          <a:pPr algn="ctr"/>
          <a:r>
            <a:rPr lang="ru-RU" sz="1300" b="0" dirty="0" smtClean="0"/>
            <a:t>– 18%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0.54768</cdr:x>
      <cdr:y>0.40439</cdr:y>
    </cdr:from>
    <cdr:to>
      <cdr:x>0.95361</cdr:x>
      <cdr:y>0.5195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56184" y="1892552"/>
          <a:ext cx="1227532" cy="538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Щебень (10-15) </a:t>
          </a:r>
        </a:p>
        <a:p xmlns:a="http://schemas.openxmlformats.org/drawingml/2006/main">
          <a:pPr algn="ctr"/>
          <a:r>
            <a:rPr lang="ru-RU" sz="1300" b="0" dirty="0" smtClean="0"/>
            <a:t>– 14%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0.51198</cdr:x>
      <cdr:y>0.53274</cdr:y>
    </cdr:from>
    <cdr:to>
      <cdr:x>0.91495</cdr:x>
      <cdr:y>0.64785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548215" y="2493215"/>
          <a:ext cx="1218602" cy="538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0" dirty="0" smtClean="0"/>
            <a:t>Щебень (15-20) – 15%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0.13861</cdr:x>
      <cdr:y>0.39568</cdr:y>
    </cdr:from>
    <cdr:to>
      <cdr:x>0.45545</cdr:x>
      <cdr:y>0.46043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04056" y="1980220"/>
          <a:ext cx="1152128" cy="324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Песок</a:t>
          </a:r>
          <a:r>
            <a:rPr lang="ru-RU" sz="1300" dirty="0"/>
            <a:t> </a:t>
          </a:r>
          <a:r>
            <a:rPr lang="ru-RU" sz="1300" b="0" dirty="0" smtClean="0"/>
            <a:t>– 50%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0.45411</cdr:x>
      <cdr:y>0.72536</cdr:y>
    </cdr:from>
    <cdr:to>
      <cdr:x>0.9763</cdr:x>
      <cdr:y>0.82655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373225" y="3394698"/>
          <a:ext cx="1579103" cy="473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36000" tIns="36000" rIns="36000" bIns="3600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b="0" dirty="0" smtClean="0"/>
            <a:t>Мин. порошок</a:t>
          </a:r>
          <a:r>
            <a:rPr lang="ru-RU" sz="1300" dirty="0"/>
            <a:t> </a:t>
          </a:r>
          <a:r>
            <a:rPr lang="ru-RU" sz="1300" b="0" dirty="0" smtClean="0"/>
            <a:t>– 3% </a:t>
          </a:r>
          <a:endParaRPr lang="ru-RU" sz="1300" b="0" dirty="0"/>
        </a:p>
      </cdr:txBody>
    </cdr:sp>
  </cdr:relSizeAnchor>
  <cdr:relSizeAnchor xmlns:cdr="http://schemas.openxmlformats.org/drawingml/2006/chartDrawing">
    <cdr:from>
      <cdr:x>0.51791</cdr:x>
      <cdr:y>0.64753</cdr:y>
    </cdr:from>
    <cdr:to>
      <cdr:x>0.54768</cdr:x>
      <cdr:y>0.74289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H="1" flipV="1">
          <a:off x="1566174" y="3030417"/>
          <a:ext cx="90010" cy="44631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0.84541</cdr:y>
    </cdr:from>
    <cdr:to>
      <cdr:x>1</cdr:x>
      <cdr:y>0.97606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0" y="3956498"/>
          <a:ext cx="3024000" cy="6114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solidFill>
                <a:srgbClr val="C00000"/>
              </a:solidFill>
            </a:rPr>
            <a:t>Битум БНД 90/130 - 5,1%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srgbClr val="C00000"/>
              </a:solidFill>
            </a:rPr>
            <a:t>Глубина колеи – 7,2 мм</a:t>
          </a:r>
          <a:endParaRPr lang="ru-RU" sz="1600" b="1" dirty="0">
            <a:solidFill>
              <a:srgbClr val="C00000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0.18808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2232298" cy="492088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none" lIns="36000" tIns="36000" rIns="36000" bIns="36000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Колея</a:t>
          </a:r>
        </a:p>
        <a:p xmlns:a="http://schemas.openxmlformats.org/drawingml/2006/main"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Н, мм</a:t>
          </a:r>
          <a:endParaRPr lang="ru-RU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0.51064</cdr:x>
      <cdr:y>0.84047</cdr:y>
    </cdr:from>
    <cdr:to>
      <cdr:x>0.63828</cdr:x>
      <cdr:y>0.91774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864096" y="2349338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16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32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48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64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580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296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12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280" algn="l" defTabSz="91432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0.70213</cdr:x>
      <cdr:y>0.84047</cdr:y>
    </cdr:from>
    <cdr:to>
      <cdr:x>0.82977</cdr:x>
      <cdr:y>0.91774</cdr:y>
    </cdr:to>
    <cdr:sp macro="" textlink="">
      <cdr:nvSpPr>
        <cdr:cNvPr id="7" name="Овал 6"/>
        <cdr:cNvSpPr/>
      </cdr:nvSpPr>
      <cdr:spPr>
        <a:xfrm xmlns:a="http://schemas.openxmlformats.org/drawingml/2006/main">
          <a:off x="1188132" y="2349338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0.21062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1692000" cy="589148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none" lIns="36000" tIns="36000" rIns="36000" bIns="36000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Угол наклона</a:t>
          </a:r>
        </a:p>
        <a:p xmlns:a="http://schemas.openxmlformats.org/drawingml/2006/main">
          <a:r>
            <a:rPr lang="el-GR" sz="1800" dirty="0" smtClean="0">
              <a:latin typeface="+mj-lt"/>
              <a:cs typeface="Arial" panose="020B0604020202020204" pitchFamily="34" charset="0"/>
            </a:rPr>
            <a:t>α</a:t>
          </a:r>
          <a:r>
            <a:rPr lang="ru-RU" sz="1200" dirty="0" smtClean="0">
              <a:latin typeface="Arial" panose="020B0604020202020204" pitchFamily="34" charset="0"/>
              <a:cs typeface="Arial" panose="020B0604020202020204" pitchFamily="34" charset="0"/>
            </a:rPr>
            <a:t>, °</a:t>
          </a:r>
          <a:endParaRPr lang="ru-RU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0.4043</cdr:x>
      <cdr:y>0.83636</cdr:y>
    </cdr:from>
    <cdr:to>
      <cdr:x>0.53196</cdr:x>
      <cdr:y>0.91358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684076" y="2339466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0.57453</cdr:x>
      <cdr:y>0.83636</cdr:y>
    </cdr:from>
    <cdr:to>
      <cdr:x>0.70219</cdr:x>
      <cdr:y>0.91358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972108" y="2339466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0.74476</cdr:x>
      <cdr:y>0.83636</cdr:y>
    </cdr:from>
    <cdr:to>
      <cdr:x>0.87242</cdr:x>
      <cdr:y>0.91358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1260140" y="2339466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0.18145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0"/>
          <a:ext cx="1836204" cy="540060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none" lIns="36000" tIns="36000" rIns="36000" bIns="36000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Трещиностойкость </a:t>
          </a:r>
        </a:p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(ИТР)</a:t>
          </a:r>
        </a:p>
      </cdr:txBody>
    </cdr:sp>
  </cdr:relSizeAnchor>
  <cdr:relSizeAnchor xmlns:cdr="http://schemas.openxmlformats.org/drawingml/2006/chartDrawing">
    <cdr:from>
      <cdr:x>0.42558</cdr:x>
      <cdr:y>0.83636</cdr:y>
    </cdr:from>
    <cdr:to>
      <cdr:x>0.55324</cdr:x>
      <cdr:y>0.91358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720080" y="2339466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0.58748</cdr:x>
      <cdr:y>0.83747</cdr:y>
    </cdr:from>
    <cdr:to>
      <cdr:x>0.71515</cdr:x>
      <cdr:y>0.91469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994018" y="2342580"/>
          <a:ext cx="216024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0.75018</cdr:x>
      <cdr:y>0.83636</cdr:y>
    </cdr:from>
    <cdr:to>
      <cdr:x>0.87784</cdr:x>
      <cdr:y>0.91358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1269309" y="2339466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3.3598E-7</cdr:y>
    </cdr:from>
    <cdr:to>
      <cdr:x>1</cdr:x>
      <cdr:y>0.10887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"/>
          <a:ext cx="1836204" cy="324036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none" lIns="36000" tIns="36000" rIns="36000" bIns="36000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Модуль жесткости</a:t>
          </a:r>
        </a:p>
      </cdr:txBody>
    </cdr:sp>
  </cdr:relSizeAnchor>
  <cdr:relSizeAnchor xmlns:cdr="http://schemas.openxmlformats.org/drawingml/2006/chartDrawing">
    <cdr:from>
      <cdr:x>0.42558</cdr:x>
      <cdr:y>0.83636</cdr:y>
    </cdr:from>
    <cdr:to>
      <cdr:x>0.55324</cdr:x>
      <cdr:y>0.91358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720080" y="2339466"/>
          <a:ext cx="216001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0.59581</cdr:x>
      <cdr:y>0.83636</cdr:y>
    </cdr:from>
    <cdr:to>
      <cdr:x>0.72347</cdr:x>
      <cdr:y>0.91358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1008112" y="2339466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0.76108</cdr:x>
      <cdr:y>0.83636</cdr:y>
    </cdr:from>
    <cdr:to>
      <cdr:x>0.88874</cdr:x>
      <cdr:y>0.91358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1287747" y="2339466"/>
          <a:ext cx="216001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3.3598E-7</cdr:y>
    </cdr:from>
    <cdr:to>
      <cdr:x>1</cdr:x>
      <cdr:y>0.10887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0" y="1"/>
          <a:ext cx="1836204" cy="324036"/>
        </a:xfrm>
        <a:prstGeom xmlns:a="http://schemas.openxmlformats.org/drawingml/2006/main" prst="rect">
          <a:avLst/>
        </a:prstGeom>
        <a:solidFill xmlns:a="http://schemas.openxmlformats.org/drawingml/2006/main">
          <a:srgbClr val="F5F7EF"/>
        </a:solidFill>
      </cdr:spPr>
      <cdr:txBody>
        <a:bodyPr xmlns:a="http://schemas.openxmlformats.org/drawingml/2006/main" vertOverflow="clip" wrap="none" lIns="36000" tIns="36000" rIns="36000" bIns="36000" rtlCol="0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Морозостойкость</a:t>
          </a:r>
        </a:p>
      </cdr:txBody>
    </cdr:sp>
  </cdr:relSizeAnchor>
  <cdr:relSizeAnchor xmlns:cdr="http://schemas.openxmlformats.org/drawingml/2006/chartDrawing">
    <cdr:from>
      <cdr:x>0.4043</cdr:x>
      <cdr:y>0.83989</cdr:y>
    </cdr:from>
    <cdr:to>
      <cdr:x>0.53196</cdr:x>
      <cdr:y>0.91711</cdr:y>
    </cdr:to>
    <cdr:sp macro="" textlink="">
      <cdr:nvSpPr>
        <cdr:cNvPr id="4" name="Овал 3"/>
        <cdr:cNvSpPr/>
      </cdr:nvSpPr>
      <cdr:spPr>
        <a:xfrm xmlns:a="http://schemas.openxmlformats.org/drawingml/2006/main">
          <a:off x="684076" y="2349338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0.57453</cdr:x>
      <cdr:y>0.84064</cdr:y>
    </cdr:from>
    <cdr:to>
      <cdr:x>0.70219</cdr:x>
      <cdr:y>0.91786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972108" y="2351434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0.74476</cdr:x>
      <cdr:y>0.84064</cdr:y>
    </cdr:from>
    <cdr:to>
      <cdr:x>0.87242</cdr:x>
      <cdr:y>0.91786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1260140" y="2351434"/>
          <a:ext cx="216000" cy="216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98727-D8CE-4067-AAAC-825A37282B6D}" type="datetimeFigureOut">
              <a:rPr lang="ru-RU" smtClean="0"/>
              <a:t>12.12.2025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744538"/>
            <a:ext cx="58610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B76E4-D320-433C-A761-D4EEAFA036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982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2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8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4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0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6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2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80" algn="l" defTabSz="9143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68313" y="744538"/>
            <a:ext cx="58610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76E4-D320-433C-A761-D4EEAFA03653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3234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B76E4-D320-433C-A761-D4EEAFA03653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72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1" y="2130426"/>
            <a:ext cx="9181148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53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830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406902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2906715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900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40068" y="1600202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90686" y="1600202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95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0" indent="0">
              <a:buNone/>
              <a:defRPr sz="2000" b="1"/>
            </a:lvl2pPr>
            <a:lvl3pPr marL="914320" indent="0">
              <a:buNone/>
              <a:defRPr sz="1800" b="1"/>
            </a:lvl3pPr>
            <a:lvl4pPr marL="1371480" indent="0">
              <a:buNone/>
              <a:defRPr sz="1600" b="1"/>
            </a:lvl4pPr>
            <a:lvl5pPr marL="1828640" indent="0">
              <a:buNone/>
              <a:defRPr sz="1600" b="1"/>
            </a:lvl5pPr>
            <a:lvl6pPr marL="2285800" indent="0">
              <a:buNone/>
              <a:defRPr sz="1600" b="1"/>
            </a:lvl6pPr>
            <a:lvl7pPr marL="2742960" indent="0">
              <a:buNone/>
              <a:defRPr sz="1600" b="1"/>
            </a:lvl7pPr>
            <a:lvl8pPr marL="3200120" indent="0">
              <a:buNone/>
              <a:defRPr sz="1600" b="1"/>
            </a:lvl8pPr>
            <a:lvl9pPr marL="365728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0" indent="0">
              <a:buNone/>
              <a:defRPr sz="2000" b="1"/>
            </a:lvl2pPr>
            <a:lvl3pPr marL="914320" indent="0">
              <a:buNone/>
              <a:defRPr sz="1800" b="1"/>
            </a:lvl3pPr>
            <a:lvl4pPr marL="1371480" indent="0">
              <a:buNone/>
              <a:defRPr sz="1600" b="1"/>
            </a:lvl4pPr>
            <a:lvl5pPr marL="1828640" indent="0">
              <a:buNone/>
              <a:defRPr sz="1600" b="1"/>
            </a:lvl5pPr>
            <a:lvl6pPr marL="2285800" indent="0">
              <a:buNone/>
              <a:defRPr sz="1600" b="1"/>
            </a:lvl6pPr>
            <a:lvl7pPr marL="2742960" indent="0">
              <a:buNone/>
              <a:defRPr sz="1600" b="1"/>
            </a:lvl7pPr>
            <a:lvl8pPr marL="3200120" indent="0">
              <a:buNone/>
              <a:defRPr sz="1600" b="1"/>
            </a:lvl8pPr>
            <a:lvl9pPr marL="365728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86937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98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280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585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273051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3028" y="273052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9" y="1435102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0" indent="0">
              <a:buNone/>
              <a:defRPr sz="1200"/>
            </a:lvl2pPr>
            <a:lvl3pPr marL="914320" indent="0">
              <a:buNone/>
              <a:defRPr sz="1000"/>
            </a:lvl3pPr>
            <a:lvl4pPr marL="1371480" indent="0">
              <a:buNone/>
              <a:defRPr sz="900"/>
            </a:lvl4pPr>
            <a:lvl5pPr marL="1828640" indent="0">
              <a:buNone/>
              <a:defRPr sz="900"/>
            </a:lvl5pPr>
            <a:lvl6pPr marL="2285800" indent="0">
              <a:buNone/>
              <a:defRPr sz="900"/>
            </a:lvl6pPr>
            <a:lvl7pPr marL="2742960" indent="0">
              <a:buNone/>
              <a:defRPr sz="900"/>
            </a:lvl7pPr>
            <a:lvl8pPr marL="3200120" indent="0">
              <a:buNone/>
              <a:defRPr sz="900"/>
            </a:lvl8pPr>
            <a:lvl9pPr marL="365728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6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0" indent="0">
              <a:buNone/>
              <a:defRPr sz="2800"/>
            </a:lvl2pPr>
            <a:lvl3pPr marL="914320" indent="0">
              <a:buNone/>
              <a:defRPr sz="2400"/>
            </a:lvl3pPr>
            <a:lvl4pPr marL="1371480" indent="0">
              <a:buNone/>
              <a:defRPr sz="2000"/>
            </a:lvl4pPr>
            <a:lvl5pPr marL="1828640" indent="0">
              <a:buNone/>
              <a:defRPr sz="2000"/>
            </a:lvl5pPr>
            <a:lvl6pPr marL="2285800" indent="0">
              <a:buNone/>
              <a:defRPr sz="2000"/>
            </a:lvl6pPr>
            <a:lvl7pPr marL="2742960" indent="0">
              <a:buNone/>
              <a:defRPr sz="2000"/>
            </a:lvl7pPr>
            <a:lvl8pPr marL="3200120" indent="0">
              <a:buNone/>
              <a:defRPr sz="2000"/>
            </a:lvl8pPr>
            <a:lvl9pPr marL="365728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367339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0" indent="0">
              <a:buNone/>
              <a:defRPr sz="1200"/>
            </a:lvl2pPr>
            <a:lvl3pPr marL="914320" indent="0">
              <a:buNone/>
              <a:defRPr sz="1000"/>
            </a:lvl3pPr>
            <a:lvl4pPr marL="1371480" indent="0">
              <a:buNone/>
              <a:defRPr sz="900"/>
            </a:lvl4pPr>
            <a:lvl5pPr marL="1828640" indent="0">
              <a:buNone/>
              <a:defRPr sz="900"/>
            </a:lvl5pPr>
            <a:lvl6pPr marL="2285800" indent="0">
              <a:buNone/>
              <a:defRPr sz="900"/>
            </a:lvl6pPr>
            <a:lvl7pPr marL="2742960" indent="0">
              <a:buNone/>
              <a:defRPr sz="900"/>
            </a:lvl7pPr>
            <a:lvl8pPr marL="3200120" indent="0">
              <a:buNone/>
              <a:defRPr sz="900"/>
            </a:lvl8pPr>
            <a:lvl9pPr marL="365728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641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9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274639"/>
            <a:ext cx="2430304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274639"/>
            <a:ext cx="711088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1713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E777D7-01BD-1D9A-20FF-686158B0E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0169" y="1122363"/>
            <a:ext cx="8101013" cy="2387600"/>
          </a:xfrm>
        </p:spPr>
        <p:txBody>
          <a:bodyPr anchor="b"/>
          <a:lstStyle>
            <a:lvl1pPr algn="ctr"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985B52F-8358-EBEA-DB4C-7D270B961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169" y="3602038"/>
            <a:ext cx="8101013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51175" indent="0" algn="ctr">
              <a:buNone/>
              <a:defRPr sz="1500"/>
            </a:lvl2pPr>
            <a:lvl3pPr marL="702351" indent="0" algn="ctr">
              <a:buNone/>
              <a:defRPr sz="1400"/>
            </a:lvl3pPr>
            <a:lvl4pPr marL="1053526" indent="0" algn="ctr">
              <a:buNone/>
              <a:defRPr sz="1200"/>
            </a:lvl4pPr>
            <a:lvl5pPr marL="1404701" indent="0" algn="ctr">
              <a:buNone/>
              <a:defRPr sz="1200"/>
            </a:lvl5pPr>
            <a:lvl6pPr marL="1755877" indent="0" algn="ctr">
              <a:buNone/>
              <a:defRPr sz="1200"/>
            </a:lvl6pPr>
            <a:lvl7pPr marL="2107052" indent="0" algn="ctr">
              <a:buNone/>
              <a:defRPr sz="1200"/>
            </a:lvl7pPr>
            <a:lvl8pPr marL="2458227" indent="0" algn="ctr">
              <a:buNone/>
              <a:defRPr sz="1200"/>
            </a:lvl8pPr>
            <a:lvl9pPr marL="2809403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0349031-5887-26D9-F3C5-2B146388D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23D2151-6FDD-AAEB-9898-B455CFCEA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76D3DC8-6478-F66F-EE06-8BFA209E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047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CF47D0B-4750-A110-E5E5-4816EA060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6CEEBE7-844D-15A3-365D-5D1B2E593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DC3143-C946-2D22-B46A-463061F87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8C544B4-2695-6714-72C3-D251DA055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F62CD8B-665D-BF62-588B-BC2C6CC28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298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22E828-2F99-1C7C-0051-2F8B4774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67" y="1709739"/>
            <a:ext cx="9316164" cy="2852736"/>
          </a:xfrm>
        </p:spPr>
        <p:txBody>
          <a:bodyPr anchor="b"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4C6F7AF-410D-EB95-77AC-811717CD6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967" y="4589467"/>
            <a:ext cx="9316164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511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023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535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0470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5587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0705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582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094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4623DE8-0F36-0055-98FB-59768A397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8AE9F4-A9AF-CA6B-3F5A-AC00C8AAB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3C3D85-9C49-A58A-2769-BE982673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2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676214-BF0F-D954-8DC1-FCB6D50A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0A96F54-E933-62D6-C8A7-54C607495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593" y="1825626"/>
            <a:ext cx="4590574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36FA1E1-F4BB-8D0C-BF9C-E079E09296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8184" y="1825626"/>
            <a:ext cx="4590574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09B4C00-914C-2C4F-EF0A-9B09684C2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739AF56-FD76-8395-13CC-B5D43A0E1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510C3DA-41ED-D93D-D19E-5CF8BB32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865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A33ED0-EFC5-D945-C7FD-3C4EFD50C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0" y="365128"/>
            <a:ext cx="9316164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1317A60-F6B6-F3D4-695F-52D858BD7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002" y="1681163"/>
            <a:ext cx="4569477" cy="82391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51175" indent="0">
              <a:buNone/>
              <a:defRPr sz="1500" b="1"/>
            </a:lvl2pPr>
            <a:lvl3pPr marL="702351" indent="0">
              <a:buNone/>
              <a:defRPr sz="1400" b="1"/>
            </a:lvl3pPr>
            <a:lvl4pPr marL="1053526" indent="0">
              <a:buNone/>
              <a:defRPr sz="1200" b="1"/>
            </a:lvl4pPr>
            <a:lvl5pPr marL="1404701" indent="0">
              <a:buNone/>
              <a:defRPr sz="1200" b="1"/>
            </a:lvl5pPr>
            <a:lvl6pPr marL="1755877" indent="0">
              <a:buNone/>
              <a:defRPr sz="1200" b="1"/>
            </a:lvl6pPr>
            <a:lvl7pPr marL="2107052" indent="0">
              <a:buNone/>
              <a:defRPr sz="1200" b="1"/>
            </a:lvl7pPr>
            <a:lvl8pPr marL="2458227" indent="0">
              <a:buNone/>
              <a:defRPr sz="1200" b="1"/>
            </a:lvl8pPr>
            <a:lvl9pPr marL="2809403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EA9300B-1710-ADA7-9893-9A057EBA8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002" y="2505076"/>
            <a:ext cx="456947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6BB5379-CE11-EBB1-256D-69AB1815F7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8184" y="1681163"/>
            <a:ext cx="4591981" cy="82391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51175" indent="0">
              <a:buNone/>
              <a:defRPr sz="1500" b="1"/>
            </a:lvl2pPr>
            <a:lvl3pPr marL="702351" indent="0">
              <a:buNone/>
              <a:defRPr sz="1400" b="1"/>
            </a:lvl3pPr>
            <a:lvl4pPr marL="1053526" indent="0">
              <a:buNone/>
              <a:defRPr sz="1200" b="1"/>
            </a:lvl4pPr>
            <a:lvl5pPr marL="1404701" indent="0">
              <a:buNone/>
              <a:defRPr sz="1200" b="1"/>
            </a:lvl5pPr>
            <a:lvl6pPr marL="1755877" indent="0">
              <a:buNone/>
              <a:defRPr sz="1200" b="1"/>
            </a:lvl6pPr>
            <a:lvl7pPr marL="2107052" indent="0">
              <a:buNone/>
              <a:defRPr sz="1200" b="1"/>
            </a:lvl7pPr>
            <a:lvl8pPr marL="2458227" indent="0">
              <a:buNone/>
              <a:defRPr sz="1200" b="1"/>
            </a:lvl8pPr>
            <a:lvl9pPr marL="2809403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31B7450-2C7C-7C06-6BF6-43E6A31B9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8184" y="2505076"/>
            <a:ext cx="459198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FC39CF64-BDBA-3768-D733-D936C6AD4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CDD008EB-480B-DD59-014E-839FD1F5B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A209C05-8EB4-7403-69D4-61B692537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97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D1C8EE-05F6-FB1A-F874-1E50205B6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FBBA51B-5E78-5CB4-8BF0-EE8FBB322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460E76A5-EE5E-6927-C9B3-D542D8D54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AF0F8C4-9658-A672-4373-853D4776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8596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84E2C37-8AAD-C4A1-540D-08951C0D9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C6D3212-8E41-0259-2605-7153C9AAB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7F57C0E-AF19-7E64-506C-3D119B86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1878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CD4071-2647-2481-34CF-B80E33F7D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1" y="457201"/>
            <a:ext cx="3483717" cy="1600201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4CC030F-777D-DDEC-05F3-DC0D10383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982" y="987427"/>
            <a:ext cx="5468183" cy="487362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E4777FB-E5C2-1287-FE4F-48B11CBCE2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001" y="2057401"/>
            <a:ext cx="348371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51175" indent="0">
              <a:buNone/>
              <a:defRPr sz="1100"/>
            </a:lvl2pPr>
            <a:lvl3pPr marL="702351" indent="0">
              <a:buNone/>
              <a:defRPr sz="900"/>
            </a:lvl3pPr>
            <a:lvl4pPr marL="1053526" indent="0">
              <a:buNone/>
              <a:defRPr sz="800"/>
            </a:lvl4pPr>
            <a:lvl5pPr marL="1404701" indent="0">
              <a:buNone/>
              <a:defRPr sz="800"/>
            </a:lvl5pPr>
            <a:lvl6pPr marL="1755877" indent="0">
              <a:buNone/>
              <a:defRPr sz="800"/>
            </a:lvl6pPr>
            <a:lvl7pPr marL="2107052" indent="0">
              <a:buNone/>
              <a:defRPr sz="800"/>
            </a:lvl7pPr>
            <a:lvl8pPr marL="2458227" indent="0">
              <a:buNone/>
              <a:defRPr sz="800"/>
            </a:lvl8pPr>
            <a:lvl9pPr marL="2809403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02D30D3-409E-4BBB-DEA9-280207FDF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9083541-219E-DD7D-098B-79F930FE7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F259E82-E22E-DAA0-9279-E8869295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648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F91698-20F1-DE05-90E3-9D3E7FB9F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001" y="457201"/>
            <a:ext cx="3483717" cy="1600201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69670D6-2924-7B4D-AFCB-225A360F2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982" y="987427"/>
            <a:ext cx="5468183" cy="4873625"/>
          </a:xfrm>
        </p:spPr>
        <p:txBody>
          <a:bodyPr/>
          <a:lstStyle>
            <a:lvl1pPr marL="0" indent="0">
              <a:buNone/>
              <a:defRPr sz="2500"/>
            </a:lvl1pPr>
            <a:lvl2pPr marL="351175" indent="0">
              <a:buNone/>
              <a:defRPr sz="2200"/>
            </a:lvl2pPr>
            <a:lvl3pPr marL="702351" indent="0">
              <a:buNone/>
              <a:defRPr sz="1800"/>
            </a:lvl3pPr>
            <a:lvl4pPr marL="1053526" indent="0">
              <a:buNone/>
              <a:defRPr sz="1500"/>
            </a:lvl4pPr>
            <a:lvl5pPr marL="1404701" indent="0">
              <a:buNone/>
              <a:defRPr sz="1500"/>
            </a:lvl5pPr>
            <a:lvl6pPr marL="1755877" indent="0">
              <a:buNone/>
              <a:defRPr sz="1500"/>
            </a:lvl6pPr>
            <a:lvl7pPr marL="2107052" indent="0">
              <a:buNone/>
              <a:defRPr sz="1500"/>
            </a:lvl7pPr>
            <a:lvl8pPr marL="2458227" indent="0">
              <a:buNone/>
              <a:defRPr sz="1500"/>
            </a:lvl8pPr>
            <a:lvl9pPr marL="2809403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CD26C22C-8B2B-C576-F92C-614DB81CB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001" y="2057401"/>
            <a:ext cx="348371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51175" indent="0">
              <a:buNone/>
              <a:defRPr sz="1100"/>
            </a:lvl2pPr>
            <a:lvl3pPr marL="702351" indent="0">
              <a:buNone/>
              <a:defRPr sz="900"/>
            </a:lvl3pPr>
            <a:lvl4pPr marL="1053526" indent="0">
              <a:buNone/>
              <a:defRPr sz="800"/>
            </a:lvl4pPr>
            <a:lvl5pPr marL="1404701" indent="0">
              <a:buNone/>
              <a:defRPr sz="800"/>
            </a:lvl5pPr>
            <a:lvl6pPr marL="1755877" indent="0">
              <a:buNone/>
              <a:defRPr sz="800"/>
            </a:lvl6pPr>
            <a:lvl7pPr marL="2107052" indent="0">
              <a:buNone/>
              <a:defRPr sz="800"/>
            </a:lvl7pPr>
            <a:lvl8pPr marL="2458227" indent="0">
              <a:buNone/>
              <a:defRPr sz="800"/>
            </a:lvl8pPr>
            <a:lvl9pPr marL="2809403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99ED44D-CCD4-B959-8A75-2C5DE12F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B5DCCE1-FC07-25C3-AF6A-009CBE19B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97BCD6D-E13B-3F2A-FAEC-57EA3A5F7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4696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85A899-85AC-D908-AB89-70986EB33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F2DFD9C-7019-5EC0-29BF-3957CC92F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402E5B6-5DB8-BDF7-480B-5D13672AD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2708DF6-6D96-EBD4-2596-EC6DF0F58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E9D92E0-5270-8AA5-5480-EF25C613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308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0967854A-01C4-854D-A944-D9D1C1717E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9718" y="365126"/>
            <a:ext cx="232904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BA24301-0B3E-8D06-44D6-51947FC141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594" y="365126"/>
            <a:ext cx="6852106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8E604AF-1F14-BF3B-8DFE-362D7135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AEB5F8-FB3B-3BC8-896B-7A8D0245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E52EE74-52D6-6B59-A600-7E90D3433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1354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1" y="2130426"/>
            <a:ext cx="9181148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3886200"/>
            <a:ext cx="7560945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9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077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4406902"/>
            <a:ext cx="918114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2906715"/>
            <a:ext cx="9181148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39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40068" y="1600202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90686" y="1600202"/>
            <a:ext cx="4770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9838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535113"/>
            <a:ext cx="47724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0" indent="0">
              <a:buNone/>
              <a:defRPr sz="2000" b="1"/>
            </a:lvl2pPr>
            <a:lvl3pPr marL="914320" indent="0">
              <a:buNone/>
              <a:defRPr sz="1800" b="1"/>
            </a:lvl3pPr>
            <a:lvl4pPr marL="1371480" indent="0">
              <a:buNone/>
              <a:defRPr sz="1600" b="1"/>
            </a:lvl4pPr>
            <a:lvl5pPr marL="1828640" indent="0">
              <a:buNone/>
              <a:defRPr sz="1600" b="1"/>
            </a:lvl5pPr>
            <a:lvl6pPr marL="2285800" indent="0">
              <a:buNone/>
              <a:defRPr sz="1600" b="1"/>
            </a:lvl6pPr>
            <a:lvl7pPr marL="2742960" indent="0">
              <a:buNone/>
              <a:defRPr sz="1600" b="1"/>
            </a:lvl7pPr>
            <a:lvl8pPr marL="3200120" indent="0">
              <a:buNone/>
              <a:defRPr sz="1600" b="1"/>
            </a:lvl8pPr>
            <a:lvl9pPr marL="365728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0068" y="2174875"/>
            <a:ext cx="47724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7" y="1535113"/>
            <a:ext cx="477434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0" indent="0">
              <a:buNone/>
              <a:defRPr sz="2000" b="1"/>
            </a:lvl2pPr>
            <a:lvl3pPr marL="914320" indent="0">
              <a:buNone/>
              <a:defRPr sz="1800" b="1"/>
            </a:lvl3pPr>
            <a:lvl4pPr marL="1371480" indent="0">
              <a:buNone/>
              <a:defRPr sz="1600" b="1"/>
            </a:lvl4pPr>
            <a:lvl5pPr marL="1828640" indent="0">
              <a:buNone/>
              <a:defRPr sz="1600" b="1"/>
            </a:lvl5pPr>
            <a:lvl6pPr marL="2285800" indent="0">
              <a:buNone/>
              <a:defRPr sz="1600" b="1"/>
            </a:lvl6pPr>
            <a:lvl7pPr marL="2742960" indent="0">
              <a:buNone/>
              <a:defRPr sz="1600" b="1"/>
            </a:lvl7pPr>
            <a:lvl8pPr marL="3200120" indent="0">
              <a:buNone/>
              <a:defRPr sz="1600" b="1"/>
            </a:lvl8pPr>
            <a:lvl9pPr marL="365728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86937" y="2174875"/>
            <a:ext cx="477434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938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502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675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9" y="273051"/>
            <a:ext cx="355357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23028" y="273052"/>
            <a:ext cx="60382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9" y="1435102"/>
            <a:ext cx="355357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0" indent="0">
              <a:buNone/>
              <a:defRPr sz="1200"/>
            </a:lvl2pPr>
            <a:lvl3pPr marL="914320" indent="0">
              <a:buNone/>
              <a:defRPr sz="1000"/>
            </a:lvl3pPr>
            <a:lvl4pPr marL="1371480" indent="0">
              <a:buNone/>
              <a:defRPr sz="900"/>
            </a:lvl4pPr>
            <a:lvl5pPr marL="1828640" indent="0">
              <a:buNone/>
              <a:defRPr sz="900"/>
            </a:lvl5pPr>
            <a:lvl6pPr marL="2285800" indent="0">
              <a:buNone/>
              <a:defRPr sz="900"/>
            </a:lvl6pPr>
            <a:lvl7pPr marL="2742960" indent="0">
              <a:buNone/>
              <a:defRPr sz="900"/>
            </a:lvl7pPr>
            <a:lvl8pPr marL="3200120" indent="0">
              <a:buNone/>
              <a:defRPr sz="900"/>
            </a:lvl8pPr>
            <a:lvl9pPr marL="365728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955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4800600"/>
            <a:ext cx="648081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612775"/>
            <a:ext cx="648081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0" indent="0">
              <a:buNone/>
              <a:defRPr sz="2800"/>
            </a:lvl2pPr>
            <a:lvl3pPr marL="914320" indent="0">
              <a:buNone/>
              <a:defRPr sz="2400"/>
            </a:lvl3pPr>
            <a:lvl4pPr marL="1371480" indent="0">
              <a:buNone/>
              <a:defRPr sz="2000"/>
            </a:lvl4pPr>
            <a:lvl5pPr marL="1828640" indent="0">
              <a:buNone/>
              <a:defRPr sz="2000"/>
            </a:lvl5pPr>
            <a:lvl6pPr marL="2285800" indent="0">
              <a:buNone/>
              <a:defRPr sz="2000"/>
            </a:lvl6pPr>
            <a:lvl7pPr marL="2742960" indent="0">
              <a:buNone/>
              <a:defRPr sz="2000"/>
            </a:lvl7pPr>
            <a:lvl8pPr marL="3200120" indent="0">
              <a:buNone/>
              <a:defRPr sz="2000"/>
            </a:lvl8pPr>
            <a:lvl9pPr marL="365728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5367339"/>
            <a:ext cx="648081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60" indent="0">
              <a:buNone/>
              <a:defRPr sz="1200"/>
            </a:lvl2pPr>
            <a:lvl3pPr marL="914320" indent="0">
              <a:buNone/>
              <a:defRPr sz="1000"/>
            </a:lvl3pPr>
            <a:lvl4pPr marL="1371480" indent="0">
              <a:buNone/>
              <a:defRPr sz="900"/>
            </a:lvl4pPr>
            <a:lvl5pPr marL="1828640" indent="0">
              <a:buNone/>
              <a:defRPr sz="900"/>
            </a:lvl5pPr>
            <a:lvl6pPr marL="2285800" indent="0">
              <a:buNone/>
              <a:defRPr sz="900"/>
            </a:lvl6pPr>
            <a:lvl7pPr marL="2742960" indent="0">
              <a:buNone/>
              <a:defRPr sz="900"/>
            </a:lvl7pPr>
            <a:lvl8pPr marL="3200120" indent="0">
              <a:buNone/>
              <a:defRPr sz="900"/>
            </a:lvl8pPr>
            <a:lvl9pPr marL="365728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835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647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274639"/>
            <a:ext cx="2430304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274639"/>
            <a:ext cx="7110889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311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114300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600202"/>
            <a:ext cx="9721215" cy="4525963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7" y="6356352"/>
            <a:ext cx="2520315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05.10.2022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6356352"/>
            <a:ext cx="3420428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6356352"/>
            <a:ext cx="2520315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92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hf hdr="0"/>
  <p:txStyles>
    <p:titleStyle>
      <a:lvl1pPr algn="ctr" defTabSz="91432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0" indent="-34287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5" indent="-285725" algn="l" defTabSz="914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4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0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6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2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8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121512F-4B19-4AC0-C71A-7A86F1F63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93" y="365128"/>
            <a:ext cx="9316164" cy="1325563"/>
          </a:xfrm>
          <a:prstGeom prst="rect">
            <a:avLst/>
          </a:prstGeom>
        </p:spPr>
        <p:txBody>
          <a:bodyPr vert="horz" lIns="70235" tIns="35118" rIns="70235" bIns="351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DCA19F4-C70C-FCA1-C64A-3E234A6E5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593" y="1825626"/>
            <a:ext cx="9316164" cy="4351338"/>
          </a:xfrm>
          <a:prstGeom prst="rect">
            <a:avLst/>
          </a:prstGeom>
        </p:spPr>
        <p:txBody>
          <a:bodyPr vert="horz" lIns="70235" tIns="35118" rIns="70235" bIns="351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A6F272B-824F-E051-E451-1104867B57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593" y="6356354"/>
            <a:ext cx="2430304" cy="365125"/>
          </a:xfrm>
          <a:prstGeom prst="rect">
            <a:avLst/>
          </a:prstGeom>
        </p:spPr>
        <p:txBody>
          <a:bodyPr vert="horz" lIns="70235" tIns="35118" rIns="70235" bIns="35118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02351"/>
            <a:fld id="{3A624787-9F90-41A2-981A-A837052DE37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702351"/>
              <a:t>12.12.2025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C1E29B2-8916-8D38-0313-C0AE988AC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7947" y="6356354"/>
            <a:ext cx="3645456" cy="365125"/>
          </a:xfrm>
          <a:prstGeom prst="rect">
            <a:avLst/>
          </a:prstGeom>
        </p:spPr>
        <p:txBody>
          <a:bodyPr vert="horz" lIns="70235" tIns="35118" rIns="70235" bIns="35118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0235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0131C83-F3A3-42D1-9EE3-7360B234A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8453" y="6356354"/>
            <a:ext cx="2430304" cy="365125"/>
          </a:xfrm>
          <a:prstGeom prst="rect">
            <a:avLst/>
          </a:prstGeom>
        </p:spPr>
        <p:txBody>
          <a:bodyPr vert="horz" lIns="70235" tIns="35118" rIns="70235" bIns="35118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02351"/>
            <a:fld id="{B7B21197-37E7-4D51-97F5-FDE64B7DC01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70235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1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p:txStyles>
    <p:titleStyle>
      <a:lvl1pPr algn="l" defTabSz="702351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588" indent="-175588" algn="l" defTabSz="702351" rtl="0" eaLnBrk="1" latinLnBrk="0" hangingPunct="1">
        <a:lnSpc>
          <a:spcPct val="90000"/>
        </a:lnSpc>
        <a:spcBef>
          <a:spcPts val="768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26763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77938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29114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80289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31464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82640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33815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84990" indent="-175588" algn="l" defTabSz="702351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1175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02351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53526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04701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877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7052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58227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09403" algn="l" defTabSz="70235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274638"/>
            <a:ext cx="9721215" cy="114300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600202"/>
            <a:ext cx="9721215" cy="4525963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7" y="6356352"/>
            <a:ext cx="2520315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05.10.2022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6356352"/>
            <a:ext cx="3420428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6356352"/>
            <a:ext cx="2520315" cy="365125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860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hf hdr="0"/>
  <p:txStyles>
    <p:titleStyle>
      <a:lvl1pPr algn="ctr" defTabSz="91432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0" indent="-34287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5" indent="-285725" algn="l" defTabSz="914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4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0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60" indent="-228580" algn="l" defTabSz="9143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6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2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80" algn="l" defTabSz="91432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 l="-11000" r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A241BE3-CED6-D888-A0AC-61669E9BF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67C393A-AD3D-1BFC-004C-744BF040E119}"/>
              </a:ext>
            </a:extLst>
          </p:cNvPr>
          <p:cNvSpPr txBox="1"/>
          <p:nvPr/>
        </p:nvSpPr>
        <p:spPr>
          <a:xfrm>
            <a:off x="1404231" y="2564904"/>
            <a:ext cx="9181095" cy="981422"/>
          </a:xfrm>
          <a:prstGeom prst="rect">
            <a:avLst/>
          </a:prstGeom>
          <a:noFill/>
        </p:spPr>
        <p:txBody>
          <a:bodyPr wrap="square" lIns="70229" tIns="35115" rIns="70229" bIns="35115" rtlCol="0">
            <a:spAutoFit/>
          </a:bodyPr>
          <a:lstStyle/>
          <a:p>
            <a:pPr defTabSz="702290" fontAlgn="ctr">
              <a:lnSpc>
                <a:spcPts val="2000"/>
              </a:lnSpc>
              <a:spcAft>
                <a:spcPts val="1000"/>
              </a:spcAft>
            </a:pPr>
            <a:r>
              <a:rPr lang="ru-RU" sz="2000" b="1" cap="all" dirty="0">
                <a:ln w="6350"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Лупанов А.П., д.т.н., профессор </a:t>
            </a:r>
            <a:r>
              <a:rPr lang="ru-RU" sz="2000" b="1" cap="all" dirty="0" smtClean="0">
                <a:ln w="6350"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b="1" cap="all" dirty="0">
                <a:ln w="6350"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МАДИ</a:t>
            </a:r>
            <a:r>
              <a:rPr lang="ru-RU" sz="2000" b="1" cap="all" dirty="0" smtClean="0">
                <a:ln w="6350"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defTabSz="702290" fontAlgn="ctr">
              <a:lnSpc>
                <a:spcPts val="2000"/>
              </a:lnSpc>
            </a:pPr>
            <a:r>
              <a:rPr lang="ru-RU" sz="2000" b="1" cap="all" dirty="0" smtClean="0">
                <a:ln w="6350"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Никонова О.Н., начальник управления контроля качества </a:t>
            </a:r>
          </a:p>
          <a:p>
            <a:pPr defTabSz="702290" fontAlgn="ctr">
              <a:lnSpc>
                <a:spcPts val="2000"/>
              </a:lnSpc>
            </a:pPr>
            <a:r>
              <a:rPr lang="ru-RU" sz="2000" b="1" cap="all" dirty="0" smtClean="0">
                <a:ln w="6350">
                  <a:noFill/>
                </a:ln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инновационной деятельности ГБУ «автомобильные дороги»</a:t>
            </a:r>
            <a:endParaRPr lang="ru-RU" sz="2000" b="1" cap="all" dirty="0">
              <a:ln w="6350">
                <a:noFill/>
              </a:ln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C4913CF-4DE3-AC02-0046-44017F717E47}"/>
              </a:ext>
            </a:extLst>
          </p:cNvPr>
          <p:cNvSpPr txBox="1"/>
          <p:nvPr/>
        </p:nvSpPr>
        <p:spPr>
          <a:xfrm>
            <a:off x="803176" y="1094867"/>
            <a:ext cx="9228459" cy="1476164"/>
          </a:xfrm>
          <a:prstGeom prst="rect">
            <a:avLst/>
          </a:prstGeom>
          <a:noFill/>
        </p:spPr>
        <p:txBody>
          <a:bodyPr wrap="square" lIns="70229" tIns="35115" rIns="70229" bIns="35115" rtlCol="0">
            <a:noAutofit/>
          </a:bodyPr>
          <a:lstStyle/>
          <a:p>
            <a:pPr algn="ctr" defTabSz="702290" fontAlgn="ctr">
              <a:spcAft>
                <a:spcPts val="1000"/>
              </a:spcAft>
            </a:pPr>
            <a:r>
              <a:rPr lang="ru-RU" sz="2400" b="1" cap="all" dirty="0">
                <a:ln w="6350">
                  <a:noFill/>
                </a:ln>
                <a:solidFill>
                  <a:prstClr val="black"/>
                </a:solidFill>
                <a:latin typeface="Georgia" panose="02040502050405020303" pitchFamily="18" charset="0"/>
                <a:ea typeface="Ebrima" panose="02000000000000000000" pitchFamily="2" charset="0"/>
                <a:cs typeface="Ebrima" panose="02000000000000000000" pitchFamily="2" charset="0"/>
              </a:rPr>
              <a:t>Оценка срока службы дорожных покрытий при использовании различных асфальтобетонных смесей в г. </a:t>
            </a:r>
            <a:r>
              <a:rPr lang="ru-RU" sz="2400" b="1" cap="all" dirty="0" smtClean="0">
                <a:ln w="6350">
                  <a:noFill/>
                </a:ln>
                <a:solidFill>
                  <a:prstClr val="black"/>
                </a:solidFill>
                <a:latin typeface="Georgia" panose="02040502050405020303" pitchFamily="18" charset="0"/>
                <a:ea typeface="Ebrima" panose="02000000000000000000" pitchFamily="2" charset="0"/>
                <a:cs typeface="Ebrima" panose="02000000000000000000" pitchFamily="2" charset="0"/>
              </a:rPr>
              <a:t>Москве</a:t>
            </a:r>
            <a:endParaRPr lang="ru-RU" sz="2400" b="1" dirty="0">
              <a:solidFill>
                <a:srgbClr val="FFFFFF"/>
              </a:solidFill>
              <a:latin typeface="Georgia" panose="02040502050405020303" pitchFamily="18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82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-1" y="332656"/>
            <a:ext cx="10801351" cy="576064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производство </a:t>
            </a:r>
            <a:r>
              <a:rPr lang="ru-RU" sz="1700" b="1" cap="all" dirty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асфальтобетонных </a:t>
            </a: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смесей  (по данным «АСТЕС»)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278774745"/>
              </p:ext>
            </p:extLst>
          </p:nvPr>
        </p:nvGraphicFramePr>
        <p:xfrm>
          <a:off x="761490" y="1162050"/>
          <a:ext cx="9145017" cy="508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156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454729274"/>
              </p:ext>
            </p:extLst>
          </p:nvPr>
        </p:nvGraphicFramePr>
        <p:xfrm>
          <a:off x="714374" y="1252215"/>
          <a:ext cx="9145017" cy="5226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одзаголовок 2"/>
          <p:cNvSpPr txBox="1">
            <a:spLocks/>
          </p:cNvSpPr>
          <p:nvPr/>
        </p:nvSpPr>
        <p:spPr>
          <a:xfrm>
            <a:off x="0" y="332656"/>
            <a:ext cx="10801350" cy="619844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Структура парка АСУ (Данные РосДОРнии 2024 </a:t>
            </a:r>
            <a:r>
              <a:rPr lang="ru-RU" sz="14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г</a:t>
            </a: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.)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3608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25211" y="6469211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2223" y="728700"/>
            <a:ext cx="8100900" cy="4500500"/>
          </a:xfrm>
          <a:prstGeom prst="rect">
            <a:avLst/>
          </a:prstGeom>
          <a:solidFill>
            <a:srgbClr val="F8FAF4"/>
          </a:solidFill>
          <a:ln>
            <a:noFill/>
          </a:ln>
          <a:effectLst/>
          <a:extLst/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-4243" y="152636"/>
            <a:ext cx="10801351" cy="468052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Модернизация асу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5373216"/>
            <a:ext cx="10822758" cy="33854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spcAft>
                <a:spcPts val="300"/>
              </a:spcAft>
            </a:pPr>
            <a:r>
              <a:rPr lang="ru-RU" sz="1600" b="1" dirty="0" smtClean="0">
                <a:latin typeface="+mj-lt"/>
                <a:cs typeface="Arial" panose="020B0604020202020204" pitchFamily="34" charset="0"/>
              </a:rPr>
              <a:t>     Оборудование </a:t>
            </a:r>
            <a:r>
              <a:rPr lang="ru-RU" sz="1600" b="1" dirty="0">
                <a:latin typeface="+mj-lt"/>
                <a:cs typeface="Arial" panose="020B0604020202020204" pitchFamily="34" charset="0"/>
              </a:rPr>
              <a:t>для новых </a:t>
            </a:r>
            <a:r>
              <a:rPr lang="ru-RU" sz="1600" b="1" dirty="0" smtClean="0">
                <a:latin typeface="+mj-lt"/>
                <a:cs typeface="Arial" panose="020B0604020202020204" pitchFamily="34" charset="0"/>
              </a:rPr>
              <a:t>ТУ:</a:t>
            </a:r>
            <a:r>
              <a:rPr lang="ru-RU" sz="1600" dirty="0" smtClean="0">
                <a:latin typeface="+mj-lt"/>
                <a:cs typeface="Arial" panose="020B0604020202020204" pitchFamily="34" charset="0"/>
              </a:rPr>
              <a:t>   1 </a:t>
            </a:r>
            <a:r>
              <a:rPr lang="ru-RU" sz="1600" dirty="0">
                <a:latin typeface="+mj-lt"/>
                <a:cs typeface="Arial" panose="020B0604020202020204" pitchFamily="34" charset="0"/>
              </a:rPr>
              <a:t>– приемный бункер; 2 – грохот;  3 – горячий бункер; 4 – программное обеспечение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-18002" y="5733311"/>
            <a:ext cx="10840760" cy="1031043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r>
              <a:rPr lang="ru-RU" sz="1600" b="1" dirty="0" smtClean="0">
                <a:latin typeface="+mj-lt"/>
                <a:cs typeface="Arial" panose="020B0604020202020204" pitchFamily="34" charset="0"/>
              </a:rPr>
              <a:t>     Оборудование </a:t>
            </a:r>
            <a:r>
              <a:rPr lang="ru-RU" sz="1600" b="1" dirty="0">
                <a:latin typeface="+mj-lt"/>
                <a:cs typeface="Arial" panose="020B0604020202020204" pitchFamily="34" charset="0"/>
              </a:rPr>
              <a:t>для регенерации  </a:t>
            </a:r>
            <a:r>
              <a:rPr lang="ru-RU" sz="1600" b="1" dirty="0" smtClean="0">
                <a:latin typeface="+mj-lt"/>
                <a:cs typeface="Arial" panose="020B0604020202020204" pitchFamily="34" charset="0"/>
              </a:rPr>
              <a:t>асфальтобетона: </a:t>
            </a:r>
            <a:r>
              <a:rPr lang="ru-RU" sz="1500" dirty="0" smtClean="0">
                <a:latin typeface="+mj-lt"/>
                <a:cs typeface="Arial" panose="020B0604020202020204" pitchFamily="34" charset="0"/>
              </a:rPr>
              <a:t>1 </a:t>
            </a:r>
            <a:r>
              <a:rPr lang="ru-RU" sz="1500" dirty="0">
                <a:latin typeface="+mj-lt"/>
                <a:cs typeface="Arial" panose="020B0604020202020204" pitchFamily="34" charset="0"/>
              </a:rPr>
              <a:t>– дробильно-сортировочный комплекс; </a:t>
            </a:r>
            <a:endParaRPr lang="ru-RU" sz="1500" dirty="0" smtClean="0">
              <a:latin typeface="+mj-lt"/>
              <a:cs typeface="Arial" panose="020B0604020202020204" pitchFamily="34" charset="0"/>
            </a:endParaRPr>
          </a:p>
          <a:p>
            <a:r>
              <a:rPr lang="ru-RU" sz="1500" dirty="0">
                <a:latin typeface="+mj-lt"/>
                <a:cs typeface="Arial" panose="020B0604020202020204" pitchFamily="34" charset="0"/>
              </a:rPr>
              <a:t> </a:t>
            </a:r>
            <a:r>
              <a:rPr lang="ru-RU" sz="1500" dirty="0" smtClean="0">
                <a:latin typeface="+mj-lt"/>
                <a:cs typeface="Arial" panose="020B0604020202020204" pitchFamily="34" charset="0"/>
              </a:rPr>
              <a:t>                                                                                                             2 </a:t>
            </a:r>
            <a:r>
              <a:rPr lang="ru-RU" sz="1500" dirty="0">
                <a:latin typeface="+mj-lt"/>
                <a:cs typeface="Arial" panose="020B0604020202020204" pitchFamily="34" charset="0"/>
              </a:rPr>
              <a:t>– приемные бункеры;  </a:t>
            </a:r>
          </a:p>
          <a:p>
            <a:r>
              <a:rPr lang="ru-RU" sz="1500" dirty="0" smtClean="0">
                <a:latin typeface="+mj-lt"/>
                <a:cs typeface="Arial" panose="020B0604020202020204" pitchFamily="34" charset="0"/>
              </a:rPr>
              <a:t>                                                                                                              3 </a:t>
            </a:r>
            <a:r>
              <a:rPr lang="ru-RU" sz="1500" dirty="0">
                <a:latin typeface="+mj-lt"/>
                <a:cs typeface="Arial" panose="020B0604020202020204" pitchFamily="34" charset="0"/>
              </a:rPr>
              <a:t>– сушильный барабан или элеватор для гранулята; </a:t>
            </a:r>
          </a:p>
          <a:p>
            <a:r>
              <a:rPr lang="ru-RU" sz="1500" dirty="0" smtClean="0">
                <a:latin typeface="+mj-lt"/>
                <a:cs typeface="Arial" panose="020B0604020202020204" pitchFamily="34" charset="0"/>
              </a:rPr>
              <a:t>                                                                                                              4 </a:t>
            </a:r>
            <a:r>
              <a:rPr lang="ru-RU" sz="1500" dirty="0">
                <a:latin typeface="+mj-lt"/>
                <a:cs typeface="Arial" panose="020B0604020202020204" pitchFamily="34" charset="0"/>
              </a:rPr>
              <a:t>– программное обеспечение</a:t>
            </a:r>
          </a:p>
        </p:txBody>
      </p:sp>
      <p:sp>
        <p:nvSpPr>
          <p:cNvPr id="25" name="Овал 24"/>
          <p:cNvSpPr/>
          <p:nvPr/>
        </p:nvSpPr>
        <p:spPr>
          <a:xfrm>
            <a:off x="1951523" y="3855336"/>
            <a:ext cx="280800" cy="282110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5669464" y="3488896"/>
            <a:ext cx="280800" cy="282110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6703559" y="2400775"/>
            <a:ext cx="280800" cy="282110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 dirty="0"/>
          </a:p>
        </p:txBody>
      </p:sp>
      <p:sp>
        <p:nvSpPr>
          <p:cNvPr id="28" name="Овал 27"/>
          <p:cNvSpPr/>
          <p:nvPr/>
        </p:nvSpPr>
        <p:spPr>
          <a:xfrm>
            <a:off x="7599938" y="905053"/>
            <a:ext cx="280800" cy="282110"/>
          </a:xfrm>
          <a:prstGeom prst="ellipse">
            <a:avLst/>
          </a:prstGeom>
          <a:noFill/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501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-1" y="332656"/>
            <a:ext cx="10801351" cy="504056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Выпуск асфальтобетонных смесей в Москве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783409268"/>
              </p:ext>
            </p:extLst>
          </p:nvPr>
        </p:nvGraphicFramePr>
        <p:xfrm>
          <a:off x="514349" y="1085850"/>
          <a:ext cx="9782869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1062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25211" y="6469211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Secretar-2014\Desktop\Фото Ремонт в Москве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97" y="849485"/>
            <a:ext cx="8856984" cy="497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-4" y="224644"/>
            <a:ext cx="10801351" cy="504056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Замена дорожного покрытия на тверской улице (2025 </a:t>
            </a:r>
            <a:r>
              <a:rPr lang="ru-RU" sz="14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г</a:t>
            </a: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.)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972181" y="5816151"/>
            <a:ext cx="8856984" cy="86409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Протяженность - 2 км, ширина – 30 м</a:t>
            </a:r>
          </a:p>
          <a:p>
            <a:pPr algn="ctr"/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Фрезерование, укладка смеси (6 укладчиков), разметка</a:t>
            </a:r>
          </a:p>
          <a:p>
            <a:pPr algn="ctr"/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40 часов </a:t>
            </a:r>
            <a:endParaRPr lang="ru-RU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72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-1" y="332656"/>
            <a:ext cx="10801351" cy="504056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стоимость асфальтобетонных смесей в Москве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313497001"/>
              </p:ext>
            </p:extLst>
          </p:nvPr>
        </p:nvGraphicFramePr>
        <p:xfrm>
          <a:off x="444501" y="1085850"/>
          <a:ext cx="9753600" cy="566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033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7F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209845" y="204782"/>
            <a:ext cx="6427078" cy="6460334"/>
          </a:xfrm>
          <a:prstGeom prst="rect">
            <a:avLst/>
          </a:prstGeom>
          <a:solidFill>
            <a:srgbClr val="FEFBF4">
              <a:alpha val="60000"/>
            </a:srgbClr>
          </a:solidFill>
          <a:ln w="12700">
            <a:solidFill>
              <a:srgbClr val="2F372D"/>
            </a:solidFill>
          </a:ln>
        </p:spPr>
        <p:txBody>
          <a:bodyPr wrap="square" lIns="107990" tIns="31558" rIns="107990" bIns="31558">
            <a:noAutofit/>
          </a:bodyPr>
          <a:lstStyle/>
          <a:p>
            <a:pPr algn="ctr"/>
            <a:endParaRPr lang="ru-RU" sz="200" b="1" dirty="0"/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СТО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87582433-01-2023 </a:t>
            </a:r>
            <a:endParaRPr lang="ru-RU" sz="400" dirty="0">
              <a:solidFill>
                <a:srgbClr val="461E64"/>
              </a:solidFill>
            </a:endParaRPr>
          </a:p>
          <a:p>
            <a:pPr algn="ctr"/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Б (рекомендуемое) </a:t>
            </a:r>
          </a:p>
          <a:p>
            <a:pPr algn="ctr"/>
            <a:endParaRPr lang="ru-RU" sz="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Указания по выбору дополнительных показателей эксплуатационных свойств асфальтобетона </a:t>
            </a:r>
          </a:p>
          <a:p>
            <a:pPr algn="ctr"/>
            <a:endParaRPr lang="ru-RU" sz="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Требования к дополнительным показателям свойств асфальтобетона устанавливают на основании опыта эксплуатации и норм действующих стандартов по таблице Б.1.</a:t>
            </a:r>
          </a:p>
          <a:p>
            <a:pPr algn="just"/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Таблица Б.1 - Нормативные ссылки для выбора дополнительных показателей </a:t>
            </a:r>
          </a:p>
          <a:p>
            <a:pPr algn="ctr"/>
            <a:endParaRPr lang="ru-RU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" dirty="0">
              <a:solidFill>
                <a:srgbClr val="002060"/>
              </a:solidFill>
            </a:endParaRPr>
          </a:p>
          <a:p>
            <a:pPr algn="ctr"/>
            <a:endParaRPr lang="ru-RU" sz="900" dirty="0">
              <a:solidFill>
                <a:srgbClr val="002060"/>
              </a:solidFill>
            </a:endParaRPr>
          </a:p>
          <a:p>
            <a:pPr algn="ctr"/>
            <a:endParaRPr lang="ru-RU" sz="1100" dirty="0">
              <a:solidFill>
                <a:srgbClr val="002060"/>
              </a:solidFill>
            </a:endParaRPr>
          </a:p>
          <a:p>
            <a:pPr algn="ctr"/>
            <a:endParaRPr lang="ru-RU" sz="500" dirty="0">
              <a:solidFill>
                <a:srgbClr val="002060"/>
              </a:solidFill>
            </a:endParaRPr>
          </a:p>
          <a:p>
            <a:pPr algn="ctr"/>
            <a:endParaRPr lang="ru-RU" sz="1000" dirty="0">
              <a:solidFill>
                <a:srgbClr val="461E64"/>
              </a:solidFill>
            </a:endParaRPr>
          </a:p>
          <a:p>
            <a:pPr algn="ctr"/>
            <a:endParaRPr lang="ru-RU" sz="1400" dirty="0">
              <a:solidFill>
                <a:srgbClr val="461E64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122805"/>
              </p:ext>
            </p:extLst>
          </p:nvPr>
        </p:nvGraphicFramePr>
        <p:xfrm>
          <a:off x="4225458" y="1733555"/>
          <a:ext cx="6411465" cy="4863798"/>
        </p:xfrm>
        <a:graphic>
          <a:graphicData uri="http://schemas.openxmlformats.org/drawingml/2006/table">
            <a:tbl>
              <a:tblPr/>
              <a:tblGrid>
                <a:gridCol w="4122000"/>
                <a:gridCol w="2289465"/>
              </a:tblGrid>
              <a:tr h="184418">
                <a:tc>
                  <a:txBody>
                    <a:bodyPr/>
                    <a:lstStyle/>
                    <a:p>
                      <a:pPr marL="27368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 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Нормы 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279">
                <a:tc>
                  <a:txBody>
                    <a:bodyPr/>
                    <a:lstStyle/>
                    <a:p>
                      <a:pPr marL="10350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Сдвигоустойчивость: </a:t>
                      </a:r>
                      <a:endParaRPr lang="ru-RU" sz="1000" b="1" u="sng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Коэффициент внутреннего трения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9128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31015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Сцепление при сдвиге при температуре 50 °С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endParaRPr lang="ru-RU" sz="10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Глубина колеи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Р58496.1, ГОСТ Р58496.2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Угол наклона кривой колееобразования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Разрушающая нагрузка по Маршаллу при 60°С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Деформация по Маршаллу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Число текучести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Р58401.1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Р58401.2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0350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Трещиностойкость: </a:t>
                      </a:r>
                      <a:endParaRPr lang="ru-RU" sz="1000" b="1" u="sng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Предел прочности при сжатии при температуре 0°С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9128,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31015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83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Предел прочности на растяжение при расколе, при температуре 0°С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endParaRPr lang="ru-RU" sz="10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3655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Предел прочности на растяжение при изгибе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Р58406.1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Р58406.2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Предельная относительная деформация растяжения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endParaRPr kumimoji="0" lang="ru-RU" sz="1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323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Ползучесть и предел прочности при непрямом растяжении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Р58401.1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Р58401.2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Усталостные свойства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II -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0350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Водостойкость: </a:t>
                      </a:r>
                      <a:endParaRPr lang="ru-RU" sz="1000" b="1" u="sng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Коэффициенты длительной водостойкости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9128,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31015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Коэффициенты водостойкости TSR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Р58401.1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Р58401.2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18">
                <a:tc>
                  <a:txBody>
                    <a:bodyPr/>
                    <a:lstStyle/>
                    <a:p>
                      <a:pPr marL="10350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u="sng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Износостойкость: </a:t>
                      </a:r>
                      <a:endParaRPr lang="ru-RU" sz="1000" b="1" u="sng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Истираемость по ГОСТ Р 58406.5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46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Р58406.1</a:t>
                      </a: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0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ГОСТ Р58406.2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715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Износостойкость при воздействии шипованных шин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46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Приложение Г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043">
                <a:tc>
                  <a:txBody>
                    <a:bodyPr/>
                    <a:lstStyle/>
                    <a:p>
                      <a:pPr marL="1524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Стойкость к воздействию противогололедных 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реагентов 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546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Приложение Д </a:t>
                      </a:r>
                      <a:endParaRPr lang="ru-RU" sz="10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369227" y="6597352"/>
            <a:ext cx="492724" cy="310846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Secretar-2014\Desktop\Sc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07" y="207166"/>
            <a:ext cx="3892587" cy="5571335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273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25211" y="6469211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 descr="месяцы"/>
          <p:cNvGraphicFramePr/>
          <p:nvPr>
            <p:extLst>
              <p:ext uri="{D42A27DB-BD31-4B8C-83A1-F6EECF244321}">
                <p14:modId xmlns:p14="http://schemas.microsoft.com/office/powerpoint/2010/main" val="1225320399"/>
              </p:ext>
            </p:extLst>
          </p:nvPr>
        </p:nvGraphicFramePr>
        <p:xfrm>
          <a:off x="529939" y="921206"/>
          <a:ext cx="9741471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одзаголовок 2"/>
          <p:cNvSpPr txBox="1">
            <a:spLocks/>
          </p:cNvSpPr>
          <p:nvPr/>
        </p:nvSpPr>
        <p:spPr>
          <a:xfrm>
            <a:off x="0" y="188641"/>
            <a:ext cx="10801351" cy="504055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Колееобразование щМА-20  (ПБВ 60)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 descr="https://sun1-21.userapi.com/utCe_3PdL6xDotz-7_rNkH6a_-HIKS-CCOMvfg/C7N9cyneIpc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11" y="4105275"/>
            <a:ext cx="3700214" cy="2492516"/>
          </a:xfrm>
          <a:prstGeom prst="rect">
            <a:avLst/>
          </a:prstGeom>
          <a:noFill/>
          <a:ln w="3175">
            <a:noFill/>
          </a:ln>
        </p:spPr>
      </p:pic>
      <p:pic>
        <p:nvPicPr>
          <p:cNvPr id="10" name="Рисунок 9" descr="https://sun9-39.userapi.com/SPNOXZrpaEc_OEzEi3T2ZNuSXXUtgHQ7insplg/QUvE3wKqeWQ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4105275"/>
            <a:ext cx="3876675" cy="2492516"/>
          </a:xfrm>
          <a:prstGeom prst="rect">
            <a:avLst/>
          </a:prstGeom>
          <a:noFill/>
          <a:ln w="3175"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224208" y="3657277"/>
            <a:ext cx="87129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E5260"/>
                </a:solidFill>
              </a:rPr>
              <a:t>Установка для испытаний на колееобразование ГОСТ 58406.3-2020 </a:t>
            </a:r>
            <a:endParaRPr lang="ru-RU" sz="1600" b="1" dirty="0">
              <a:solidFill>
                <a:srgbClr val="1E52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33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-1" y="332656"/>
            <a:ext cx="10801351" cy="576064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Глубина колеи на опытных участках после 3-х лет эксплуатации (левая полоса)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368227" y="3192413"/>
            <a:ext cx="8496300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534435280"/>
              </p:ext>
            </p:extLst>
          </p:nvPr>
        </p:nvGraphicFramePr>
        <p:xfrm>
          <a:off x="684151" y="922486"/>
          <a:ext cx="9297420" cy="5556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0874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-1" y="332656"/>
            <a:ext cx="10801351" cy="576064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Глубина колеи после 3-х лет эксплуатации (МКАД 2024 </a:t>
            </a:r>
            <a:r>
              <a:rPr lang="ru-RU" sz="1400" b="1" cap="all" dirty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г</a:t>
            </a:r>
            <a:r>
              <a:rPr lang="ru-RU" sz="1700" b="1" cap="all" dirty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.)</a:t>
            </a: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079746" y="3121868"/>
            <a:ext cx="9179025" cy="0"/>
          </a:xfrm>
          <a:prstGeom prst="line">
            <a:avLst/>
          </a:prstGeom>
          <a:ln w="19050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039864646"/>
              </p:ext>
            </p:extLst>
          </p:nvPr>
        </p:nvGraphicFramePr>
        <p:xfrm>
          <a:off x="542577" y="946820"/>
          <a:ext cx="9716194" cy="525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2242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25211" y="6469211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786" y="112544"/>
            <a:ext cx="5695200" cy="1750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4" descr="C:\Users\Secretar-2014\Desktop\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786" y="5969753"/>
            <a:ext cx="5695200" cy="83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Secretar-2014\Desktop\Стр.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158" y="1869533"/>
            <a:ext cx="5626455" cy="411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39342" y="112544"/>
            <a:ext cx="5680643" cy="669253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4860615" y="2240868"/>
            <a:ext cx="3276364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787913" y="2433856"/>
            <a:ext cx="5349066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797852" y="2626844"/>
            <a:ext cx="5349066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797852" y="2814464"/>
            <a:ext cx="1028586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805130" y="3356992"/>
            <a:ext cx="5349066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147134" y="3176972"/>
            <a:ext cx="4985769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805130" y="3541008"/>
            <a:ext cx="1964690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783837" y="4320836"/>
            <a:ext cx="5349066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87913" y="4509120"/>
            <a:ext cx="1532642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732476" y="4113076"/>
            <a:ext cx="2400427" cy="0"/>
          </a:xfrm>
          <a:prstGeom prst="line">
            <a:avLst/>
          </a:prstGeom>
          <a:ln w="12700">
            <a:solidFill>
              <a:srgbClr val="D6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257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-1" y="224644"/>
            <a:ext cx="10801351" cy="684076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Основные положения нормирования и оценки свойств асфальтобетонных смесей </a:t>
            </a:r>
          </a:p>
          <a:p>
            <a:pPr>
              <a:spcBef>
                <a:spcPts val="0"/>
              </a:spcBef>
            </a:pPr>
            <a:r>
              <a:rPr lang="ru-RU" sz="1700" b="1" cap="all" dirty="0" smtClean="0">
                <a:ln w="6350">
                  <a:noFill/>
                </a:ln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и асфальтобетона  («мир дорог» №167-168, с. 52-64)</a:t>
            </a:r>
            <a:endParaRPr lang="ru-RU" sz="1700" b="1" cap="all" dirty="0">
              <a:ln w="6350">
                <a:noFill/>
              </a:ln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05525455"/>
              </p:ext>
            </p:extLst>
          </p:nvPr>
        </p:nvGraphicFramePr>
        <p:xfrm>
          <a:off x="252103" y="1657343"/>
          <a:ext cx="3060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656989880"/>
              </p:ext>
            </p:extLst>
          </p:nvPr>
        </p:nvGraphicFramePr>
        <p:xfrm>
          <a:off x="3744490" y="1635521"/>
          <a:ext cx="3024336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864323" y="1293183"/>
            <a:ext cx="2435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A20000"/>
                </a:solidFill>
              </a:rPr>
              <a:t>Тип Б (ГОСТ 9128-2013)</a:t>
            </a:r>
            <a:endParaRPr lang="ru-RU" dirty="0">
              <a:solidFill>
                <a:srgbClr val="A20000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5309138" y="2355053"/>
            <a:ext cx="264128" cy="3538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864324" y="4581128"/>
            <a:ext cx="324036" cy="4463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1212631185"/>
              </p:ext>
            </p:extLst>
          </p:nvPr>
        </p:nvGraphicFramePr>
        <p:xfrm>
          <a:off x="7344891" y="1632742"/>
          <a:ext cx="302400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01529" y="1288011"/>
            <a:ext cx="2582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A20000"/>
                </a:solidFill>
              </a:rPr>
              <a:t>А 16 Вт (ГОСТ Р 58 406.2)</a:t>
            </a:r>
            <a:endParaRPr lang="ru-RU" sz="1050" dirty="0" smtClean="0">
              <a:solidFill>
                <a:srgbClr val="A20000"/>
              </a:solidFill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3744490" y="1821311"/>
            <a:ext cx="3072147" cy="533742"/>
          </a:xfrm>
          <a:prstGeom prst="rect">
            <a:avLst/>
          </a:prstGeom>
        </p:spPr>
        <p:txBody>
          <a:bodyPr wrap="square" lIns="36000" tIns="36000" rIns="36000" bIns="36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№1 (содержание щебня 42%)</a:t>
            </a:r>
            <a:endParaRPr lang="ru-RU" sz="13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758" y="1829818"/>
            <a:ext cx="23058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3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3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одержание </a:t>
            </a:r>
            <a:r>
              <a:rPr lang="ru-RU" sz="13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щебня – 53%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7344891" y="1829818"/>
            <a:ext cx="3132348" cy="325665"/>
          </a:xfrm>
          <a:prstGeom prst="rect">
            <a:avLst/>
          </a:prstGeom>
        </p:spPr>
        <p:txBody>
          <a:bodyPr wrap="square" lIns="36000" tIns="36000" rIns="36000" bIns="3600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№2 (</a:t>
            </a:r>
            <a:r>
              <a:rPr lang="ru-RU" sz="13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щебня 47%)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767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97219" y="6478736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14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-1" y="188640"/>
            <a:ext cx="10801351" cy="504056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540000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lIns="72000" tIns="45716" rIns="72000" bIns="45716" anchor="ctr" anchorCtr="0">
            <a:no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prstClr val="black">
                  <a:shade val="95000"/>
                </a:prstClr>
              </a:buClr>
            </a:pPr>
            <a:r>
              <a:rPr lang="ru-RU" sz="1700" b="1" cap="all" dirty="0" smtClean="0">
                <a:ln w="6350">
                  <a:noFill/>
                </a:ln>
                <a:solidFill>
                  <a:prstClr val="black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rPr>
              <a:t>Зависимость свойств асфальтобетона от степени уплотнения  (данные ниц АО «ВАД»)</a:t>
            </a:r>
            <a:endParaRPr lang="ru-RU" sz="1700" b="1" cap="all" dirty="0">
              <a:ln w="6350">
                <a:noFill/>
              </a:ln>
              <a:solidFill>
                <a:prstClr val="black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9573" y="3847531"/>
            <a:ext cx="10799229" cy="2483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500"/>
              </a:spcAft>
            </a:pP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SMA-16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 76-28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;   </a:t>
            </a:r>
            <a:r>
              <a:rPr lang="en-US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– содержание пустот - 6,4%;   2  – содержание пустот - 3,3%;   3  – содержание пустот – 2%</a:t>
            </a:r>
          </a:p>
          <a:p>
            <a:pPr algn="ctr">
              <a:spcAft>
                <a:spcPts val="500"/>
              </a:spcAft>
            </a:pPr>
            <a:endParaRPr lang="ru-RU" sz="1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70205642"/>
              </p:ext>
            </p:extLst>
          </p:nvPr>
        </p:nvGraphicFramePr>
        <p:xfrm>
          <a:off x="360115" y="993776"/>
          <a:ext cx="1692188" cy="279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917240323"/>
              </p:ext>
            </p:extLst>
          </p:nvPr>
        </p:nvGraphicFramePr>
        <p:xfrm>
          <a:off x="2268327" y="1003648"/>
          <a:ext cx="1692000" cy="27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1480000863"/>
              </p:ext>
            </p:extLst>
          </p:nvPr>
        </p:nvGraphicFramePr>
        <p:xfrm>
          <a:off x="4347390" y="1003648"/>
          <a:ext cx="1692000" cy="27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406447689"/>
              </p:ext>
            </p:extLst>
          </p:nvPr>
        </p:nvGraphicFramePr>
        <p:xfrm>
          <a:off x="6480795" y="1003648"/>
          <a:ext cx="1692000" cy="27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318412119"/>
              </p:ext>
            </p:extLst>
          </p:nvPr>
        </p:nvGraphicFramePr>
        <p:xfrm>
          <a:off x="8641035" y="993776"/>
          <a:ext cx="1692000" cy="279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Овал 23"/>
          <p:cNvSpPr/>
          <p:nvPr/>
        </p:nvSpPr>
        <p:spPr>
          <a:xfrm>
            <a:off x="887318" y="3343114"/>
            <a:ext cx="216000" cy="2160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285153"/>
              </p:ext>
            </p:extLst>
          </p:nvPr>
        </p:nvGraphicFramePr>
        <p:xfrm>
          <a:off x="1001631" y="4401108"/>
          <a:ext cx="349894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472"/>
                <a:gridCol w="1749472"/>
              </a:tblGrid>
              <a:tr h="3120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748055"/>
              </p:ext>
            </p:extLst>
          </p:nvPr>
        </p:nvGraphicFramePr>
        <p:xfrm>
          <a:off x="894190" y="4843068"/>
          <a:ext cx="4212000" cy="17526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106000"/>
                <a:gridCol w="2106000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Страна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3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Требование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C3A3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Турция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≤  5 %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Китай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≤  5 %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Германия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≤  6 % 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Венгрия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/>
                        <a:t>≤ 5 %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Чехия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2</a:t>
                      </a:r>
                      <a:r>
                        <a:rPr lang="ru-RU" sz="1300" baseline="0" dirty="0" smtClean="0"/>
                        <a:t> - 7 %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DC"/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9572" y="4387949"/>
            <a:ext cx="10799229" cy="369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7E0000"/>
                </a:solidFill>
              </a:rPr>
              <a:t>Требования к содержанию пустот в кернах</a:t>
            </a:r>
            <a:endParaRPr lang="ru-RU" b="1" dirty="0">
              <a:solidFill>
                <a:srgbClr val="7E0000"/>
              </a:solidFill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117828"/>
              </p:ext>
            </p:extLst>
          </p:nvPr>
        </p:nvGraphicFramePr>
        <p:xfrm>
          <a:off x="5760715" y="4856750"/>
          <a:ext cx="421247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6235"/>
                <a:gridCol w="2106235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Страна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3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3A3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Дания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 5 %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Италия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 6 %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США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≤ 7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(6) % 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Мексика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3 - 6 %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Россия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3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- 6 %</a:t>
                      </a:r>
                      <a:endParaRPr lang="ru-RU" sz="13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DC"/>
                    </a:solidFill>
                  </a:tcPr>
                </a:tc>
              </a:tr>
            </a:tbl>
          </a:graphicData>
        </a:graphic>
      </p:graphicFrame>
      <p:sp>
        <p:nvSpPr>
          <p:cNvPr id="15" name="Овал 14"/>
          <p:cNvSpPr/>
          <p:nvPr/>
        </p:nvSpPr>
        <p:spPr>
          <a:xfrm>
            <a:off x="2448347" y="3884747"/>
            <a:ext cx="216000" cy="2160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106546" y="3884747"/>
            <a:ext cx="216000" cy="2160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799395" y="3884747"/>
            <a:ext cx="216000" cy="216000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890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25211" y="6469211"/>
            <a:ext cx="450056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ru-RU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40235" y="656692"/>
            <a:ext cx="8075004" cy="513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500"/>
              </a:spcAft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Выводы: </a:t>
            </a:r>
            <a:r>
              <a:rPr lang="ru-RU" dirty="0"/>
              <a:t>	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 smtClean="0"/>
              <a:t>           </a:t>
            </a:r>
            <a:r>
              <a:rPr lang="ru-RU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1. Смеси </a:t>
            </a:r>
            <a:r>
              <a:rPr lang="ru-RU" sz="1650" dirty="0">
                <a:latin typeface="Arial" panose="020B0604020202020204" pitchFamily="34" charset="0"/>
                <a:cs typeface="Arial" panose="020B0604020202020204" pitchFamily="34" charset="0"/>
              </a:rPr>
              <a:t>ЩМА-20 на ПБВ 60 обеспечивают </a:t>
            </a:r>
            <a:r>
              <a:rPr lang="ru-RU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требуемые </a:t>
            </a:r>
            <a:r>
              <a:rPr lang="ru-RU" sz="1650" dirty="0">
                <a:latin typeface="Arial" panose="020B0604020202020204" pitchFamily="34" charset="0"/>
                <a:cs typeface="Arial" panose="020B0604020202020204" pitchFamily="34" charset="0"/>
              </a:rPr>
              <a:t>эксплуатационные свойства покрытий и по показателю колейности не уступают покрытиям, устроенным по новым стандартам (ГОСТ Р 58406.1 и ГОСТ Р 58401.2). 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2. Стоимость </a:t>
            </a:r>
            <a:r>
              <a:rPr lang="ru-RU" sz="1650" dirty="0">
                <a:latin typeface="Arial" panose="020B0604020202020204" pitchFamily="34" charset="0"/>
                <a:cs typeface="Arial" panose="020B0604020202020204" pitchFamily="34" charset="0"/>
              </a:rPr>
              <a:t>смесей по новым стандартам выше по сравнению с традиционными смесями (ГОСТ 9128 и ГОСТ 31015).  В условиях г. Москвы разница в ценах составляет порядка 20%.</a:t>
            </a:r>
          </a:p>
          <a:p>
            <a:pPr algn="just">
              <a:lnSpc>
                <a:spcPct val="150000"/>
              </a:lnSpc>
            </a:pPr>
            <a:r>
              <a:rPr lang="ru-RU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3</a:t>
            </a:r>
            <a:r>
              <a:rPr lang="ru-RU" sz="1650" dirty="0">
                <a:latin typeface="Arial" panose="020B0604020202020204" pitchFamily="34" charset="0"/>
                <a:cs typeface="Arial" panose="020B0604020202020204" pitchFamily="34" charset="0"/>
              </a:rPr>
              <a:t>. Применение в г. Москве асфальтобетонных смесей </a:t>
            </a:r>
            <a:r>
              <a:rPr lang="ru-RU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по СТО </a:t>
            </a:r>
            <a:r>
              <a:rPr lang="ru-RU" sz="1650" dirty="0">
                <a:latin typeface="Arial" panose="020B0604020202020204" pitchFamily="34" charset="0"/>
                <a:cs typeface="Arial" panose="020B0604020202020204" pitchFamily="34" charset="0"/>
              </a:rPr>
              <a:t>87582433-01-2023 «Смеси асфальтобетонные горячие и асфальтобетон. Технические условия», обеспечивает требуемые эксплуатационные свойства покрытий. Экономия затрат по сравнению со смесями, выпускаемыми по новым стандартам, составляет порядка 5 млд. руб. в год. </a:t>
            </a:r>
          </a:p>
        </p:txBody>
      </p:sp>
    </p:spTree>
    <p:extLst>
      <p:ext uri="{BB962C8B-B14F-4D97-AF65-F5344CB8AC3E}">
        <p14:creationId xmlns:p14="http://schemas.microsoft.com/office/powerpoint/2010/main" val="609348503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Overr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Другая 9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FFEFC1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8">
    <a:dk1>
      <a:sysClr val="windowText" lastClr="000000"/>
    </a:dk1>
    <a:lt1>
      <a:srgbClr val="FDF5DF"/>
    </a:lt1>
    <a:dk2>
      <a:srgbClr val="4E3B30"/>
    </a:dk2>
    <a:lt2>
      <a:srgbClr val="FDF5DF"/>
    </a:lt2>
    <a:accent1>
      <a:srgbClr val="F9D9AB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Thermal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15875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63500" dist="38100" dir="8100000" rotWithShape="0">
            <a:srgbClr val="000000">
              <a:alpha val="45000"/>
            </a:srgbClr>
          </a:outerShdw>
        </a:effectLst>
      </a:effectStyle>
      <a:effectStyle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100000"/>
              <a:lumMod val="125000"/>
            </a:schemeClr>
          </a:gs>
          <a:gs pos="55000">
            <a:schemeClr val="phClr">
              <a:shade val="100000"/>
              <a:satMod val="100000"/>
              <a:lumMod val="100000"/>
            </a:schemeClr>
          </a:gs>
          <a:gs pos="100000">
            <a:schemeClr val="phClr">
              <a:shade val="90000"/>
              <a:satMod val="300000"/>
              <a:lumMod val="9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8000"/>
              <a:satMod val="130000"/>
            </a:schemeClr>
          </a:duotone>
        </a:blip>
        <a:tile tx="0" ty="0" sx="100000" sy="100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Другая 8">
    <a:dk1>
      <a:sysClr val="windowText" lastClr="000000"/>
    </a:dk1>
    <a:lt1>
      <a:srgbClr val="FDF5DF"/>
    </a:lt1>
    <a:dk2>
      <a:srgbClr val="4E3B30"/>
    </a:dk2>
    <a:lt2>
      <a:srgbClr val="FDF5DF"/>
    </a:lt2>
    <a:accent1>
      <a:srgbClr val="F9D9AB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Thermal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15875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63500" dist="38100" dir="8100000" rotWithShape="0">
            <a:srgbClr val="000000">
              <a:alpha val="45000"/>
            </a:srgbClr>
          </a:outerShdw>
        </a:effectLst>
      </a:effectStyle>
      <a:effectStyle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100000"/>
              <a:lumMod val="125000"/>
            </a:schemeClr>
          </a:gs>
          <a:gs pos="55000">
            <a:schemeClr val="phClr">
              <a:shade val="100000"/>
              <a:satMod val="100000"/>
              <a:lumMod val="100000"/>
            </a:schemeClr>
          </a:gs>
          <a:gs pos="100000">
            <a:schemeClr val="phClr">
              <a:shade val="90000"/>
              <a:satMod val="300000"/>
              <a:lumMod val="9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8000"/>
              <a:satMod val="130000"/>
            </a:schemeClr>
          </a:duotone>
        </a:blip>
        <a:tile tx="0" ty="0" sx="100000" sy="10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Трек">
    <a:majorFont>
      <a:latin typeface="Franklin Gothic Medium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Трек">
    <a:fillStyleLst>
      <a:solidFill>
        <a:schemeClr val="phClr"/>
      </a:solidFill>
      <a:gradFill rotWithShape="1">
        <a:gsLst>
          <a:gs pos="0">
            <a:schemeClr val="phClr">
              <a:tint val="30000"/>
              <a:satMod val="250000"/>
            </a:schemeClr>
          </a:gs>
          <a:gs pos="72000">
            <a:schemeClr val="phClr">
              <a:tint val="75000"/>
              <a:satMod val="210000"/>
            </a:schemeClr>
          </a:gs>
          <a:gs pos="100000">
            <a:schemeClr val="phClr">
              <a:tint val="85000"/>
              <a:satMod val="210000"/>
            </a:schemeClr>
          </a:gs>
        </a:gsLst>
        <a:lin ang="5400000" scaled="1"/>
      </a:gradFill>
      <a:gradFill rotWithShape="1">
        <a:gsLst>
          <a:gs pos="0">
            <a:schemeClr val="phClr">
              <a:tint val="75000"/>
              <a:shade val="85000"/>
              <a:satMod val="230000"/>
            </a:schemeClr>
          </a:gs>
          <a:gs pos="25000">
            <a:schemeClr val="phClr">
              <a:tint val="90000"/>
              <a:shade val="70000"/>
              <a:satMod val="220000"/>
            </a:schemeClr>
          </a:gs>
          <a:gs pos="50000">
            <a:schemeClr val="phClr">
              <a:tint val="90000"/>
              <a:shade val="58000"/>
              <a:satMod val="225000"/>
            </a:schemeClr>
          </a:gs>
          <a:gs pos="65000">
            <a:schemeClr val="phClr">
              <a:tint val="90000"/>
              <a:shade val="58000"/>
              <a:satMod val="225000"/>
            </a:schemeClr>
          </a:gs>
          <a:gs pos="80000">
            <a:schemeClr val="phClr">
              <a:tint val="90000"/>
              <a:shade val="69000"/>
              <a:satMod val="220000"/>
            </a:schemeClr>
          </a:gs>
          <a:gs pos="100000">
            <a:schemeClr val="phClr">
              <a:tint val="77000"/>
              <a:shade val="80000"/>
              <a:satMod val="230000"/>
            </a:schemeClr>
          </a:gs>
        </a:gsLst>
        <a:lin ang="5400000" scaled="1"/>
      </a:gradFill>
    </a:fillStyleLst>
    <a:lnStyleLst>
      <a:ln w="10000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a:effectStyle>
      <a:effectStyle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phClr">
              <a:shade val="60000"/>
              <a:satMod val="110000"/>
            </a:schemeClr>
          </a:contourClr>
        </a:sp3d>
      </a:effectStyle>
    </a:effectStyleLst>
    <a:bg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05000"/>
            </a:schemeClr>
          </a:duotone>
        </a:blip>
        <a:tile tx="0" ty="0" sx="95000" sy="95000" flip="none" algn="t"/>
      </a:blipFill>
      <a:blipFill>
        <a:blip xmlns:r="http://schemas.openxmlformats.org/officeDocument/2006/relationships" r:embed="rId2">
          <a:duotone>
            <a:schemeClr val="phClr">
              <a:shade val="30000"/>
              <a:satMod val="455000"/>
            </a:schemeClr>
            <a:schemeClr val="phClr">
              <a:tint val="95000"/>
              <a:satMod val="120000"/>
            </a:schemeClr>
          </a:duotone>
        </a:blip>
        <a:stretch>
          <a:fillRect/>
        </a:stretch>
      </a:blipFill>
    </a:bgFillStyleLst>
  </a:fmtScheme>
</a:themeOverride>
</file>

<file path=ppt/theme/themeOverride4.xml><?xml version="1.0" encoding="utf-8"?>
<a:themeOverride xmlns:a="http://schemas.openxmlformats.org/drawingml/2006/main">
  <a:clrScheme name="Другая 8">
    <a:dk1>
      <a:sysClr val="windowText" lastClr="000000"/>
    </a:dk1>
    <a:lt1>
      <a:srgbClr val="FDF5DF"/>
    </a:lt1>
    <a:dk2>
      <a:srgbClr val="4E3B30"/>
    </a:dk2>
    <a:lt2>
      <a:srgbClr val="FDF5DF"/>
    </a:lt2>
    <a:accent1>
      <a:srgbClr val="F9D9AB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Thermal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15875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63500" dist="38100" dir="8100000" rotWithShape="0">
            <a:srgbClr val="000000">
              <a:alpha val="45000"/>
            </a:srgbClr>
          </a:outerShdw>
        </a:effectLst>
      </a:effectStyle>
      <a:effectStyle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100000"/>
              <a:lumMod val="125000"/>
            </a:schemeClr>
          </a:gs>
          <a:gs pos="55000">
            <a:schemeClr val="phClr">
              <a:shade val="100000"/>
              <a:satMod val="100000"/>
              <a:lumMod val="100000"/>
            </a:schemeClr>
          </a:gs>
          <a:gs pos="100000">
            <a:schemeClr val="phClr">
              <a:shade val="90000"/>
              <a:satMod val="300000"/>
              <a:lumMod val="9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8000"/>
              <a:satMod val="130000"/>
            </a:schemeClr>
          </a:duotone>
        </a:blip>
        <a:tile tx="0" ty="0" sx="100000" sy="100000" flip="none" algn="tl"/>
      </a:blipFill>
    </a:bgFillStyleLst>
  </a:fmtScheme>
</a:themeOverride>
</file>

<file path=ppt/theme/themeOverride5.xml><?xml version="1.0" encoding="utf-8"?>
<a:themeOverride xmlns:a="http://schemas.openxmlformats.org/drawingml/2006/main">
  <a:clrScheme name="Другая 8">
    <a:dk1>
      <a:sysClr val="windowText" lastClr="000000"/>
    </a:dk1>
    <a:lt1>
      <a:srgbClr val="FDF5DF"/>
    </a:lt1>
    <a:dk2>
      <a:srgbClr val="4E3B30"/>
    </a:dk2>
    <a:lt2>
      <a:srgbClr val="FDF5DF"/>
    </a:lt2>
    <a:accent1>
      <a:srgbClr val="F9D9AB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  <a:fontScheme name="Официальная">
    <a:majorFont>
      <a:latin typeface="Georgia"/>
      <a:ea typeface=""/>
      <a:cs typeface=""/>
      <a:font script="Jpan" typeface="ＭＳ Ｐゴシック"/>
      <a:font script="Hang" typeface="돋움"/>
      <a:font script="Hans" typeface="方正舒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Georgia"/>
      <a:ea typeface=""/>
      <a:cs typeface=""/>
      <a:font script="Jpan" typeface="ＭＳ Ｐ明朝"/>
      <a:font script="Hang" typeface="바탕"/>
      <a:font script="Hans" typeface="方正舒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Thermal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15875" cap="flat" cmpd="sng" algn="ctr">
        <a:solidFill>
          <a:schemeClr val="phClr"/>
        </a:solidFill>
        <a:prstDash val="solid"/>
      </a:ln>
      <a:ln w="3175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63500" dist="38100" dir="8100000" rotWithShape="0">
            <a:srgbClr val="000000">
              <a:alpha val="45000"/>
            </a:srgbClr>
          </a:outerShdw>
        </a:effectLst>
      </a:effectStyle>
      <a:effectStyle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100000"/>
              <a:lumMod val="125000"/>
            </a:schemeClr>
          </a:gs>
          <a:gs pos="55000">
            <a:schemeClr val="phClr">
              <a:shade val="100000"/>
              <a:satMod val="100000"/>
              <a:lumMod val="100000"/>
            </a:schemeClr>
          </a:gs>
          <a:gs pos="100000">
            <a:schemeClr val="phClr">
              <a:shade val="90000"/>
              <a:satMod val="300000"/>
              <a:lumMod val="95000"/>
            </a:schemeClr>
          </a:gs>
        </a:gsLst>
        <a:lin ang="5400000" scaled="0"/>
      </a:gradFill>
      <a:blipFill>
        <a:blip xmlns:r="http://schemas.openxmlformats.org/officeDocument/2006/relationships" r:embed="rId1">
          <a:duotone>
            <a:schemeClr val="phClr">
              <a:shade val="80000"/>
            </a:schemeClr>
            <a:schemeClr val="phClr">
              <a:tint val="98000"/>
              <a:satMod val="130000"/>
            </a:schemeClr>
          </a:duotone>
        </a:blip>
        <a:tile tx="0" ty="0" sx="100000" sy="10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9604</TotalTime>
  <Words>993</Words>
  <Application>Microsoft Office PowerPoint</Application>
  <PresentationFormat>Произвольный</PresentationFormat>
  <Paragraphs>271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Secretar-2014</cp:lastModifiedBy>
  <cp:revision>821</cp:revision>
  <cp:lastPrinted>2025-12-08T09:19:44Z</cp:lastPrinted>
  <dcterms:created xsi:type="dcterms:W3CDTF">2022-07-14T10:30:45Z</dcterms:created>
  <dcterms:modified xsi:type="dcterms:W3CDTF">2025-12-12T09:42:23Z</dcterms:modified>
</cp:coreProperties>
</file>