
<file path=[Content_Types].xml><?xml version="1.0" encoding="utf-8"?>
<Types xmlns="http://schemas.openxmlformats.org/package/2006/content-types">
  <Default Extension="bin" ContentType="application/vnd.openxmlformats-officedocument.oleObject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5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5.xml" ContentType="application/vnd.openxmlformats-officedocument.themeOverride+xml"/>
  <Override PartName="/ppt/charts/chart1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1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20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21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336" r:id="rId3"/>
    <p:sldId id="365" r:id="rId4"/>
    <p:sldId id="366" r:id="rId5"/>
    <p:sldId id="367" r:id="rId6"/>
    <p:sldId id="369" r:id="rId7"/>
    <p:sldId id="370" r:id="rId8"/>
    <p:sldId id="339" r:id="rId9"/>
    <p:sldId id="373" r:id="rId10"/>
    <p:sldId id="374" r:id="rId11"/>
    <p:sldId id="338" r:id="rId12"/>
    <p:sldId id="349" r:id="rId13"/>
    <p:sldId id="375" r:id="rId14"/>
    <p:sldId id="376" r:id="rId15"/>
    <p:sldId id="377" r:id="rId16"/>
    <p:sldId id="378" r:id="rId17"/>
    <p:sldId id="332" r:id="rId18"/>
    <p:sldId id="363" r:id="rId19"/>
    <p:sldId id="269" r:id="rId2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42756D0-5138-4B64-B98A-2EB31561FC6C}">
          <p14:sldIdLst>
            <p14:sldId id="256"/>
            <p14:sldId id="336"/>
            <p14:sldId id="365"/>
            <p14:sldId id="366"/>
            <p14:sldId id="367"/>
            <p14:sldId id="369"/>
            <p14:sldId id="370"/>
            <p14:sldId id="339"/>
            <p14:sldId id="373"/>
            <p14:sldId id="374"/>
            <p14:sldId id="338"/>
            <p14:sldId id="349"/>
            <p14:sldId id="375"/>
            <p14:sldId id="376"/>
            <p14:sldId id="377"/>
            <p14:sldId id="378"/>
            <p14:sldId id="332"/>
            <p14:sldId id="363"/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91" autoAdjust="0"/>
    <p:restoredTop sz="94713" autoAdjust="0"/>
  </p:normalViewPr>
  <p:slideViewPr>
    <p:cSldViewPr>
      <p:cViewPr>
        <p:scale>
          <a:sx n="150" d="100"/>
          <a:sy n="150" d="100"/>
        </p:scale>
        <p:origin x="424" y="113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New_Desktop\&#1083;&#1072;&#1073;&#1072;\&#1044;&#1086;&#1082;&#1090;&#1086;&#1088;&#1089;&#1082;&#1072;&#1103;\&#1056;&#1072;&#1089;&#1095;&#1077;&#1090;&#1085;&#1099;&#1077;%20&#1093;&#1072;&#1088;&#1072;&#1082;&#1090;&#1077;&#1088;&#1080;&#1089;&#1090;&#1080;&#1082;&#1080;\R&#1080;&#1079;&#1075;,%20Y,%20&#1045;,%20&#1050;&#1090;&#1077;&#1087;&#1083;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New_Desktop\&#1083;&#1072;&#1073;&#1072;\&#1044;&#1086;&#1082;&#1090;&#1086;&#1088;&#1089;&#1082;&#1072;&#1103;\&#1056;&#1072;&#1089;&#1095;&#1077;&#1090;&#1085;&#1099;&#1077;%20&#1093;&#1072;&#1088;&#1072;&#1082;&#1090;&#1077;&#1088;&#1080;&#1089;&#1090;&#1080;&#1082;&#1080;\R&#1080;&#1079;&#1075;,%20Y,%20&#1045;,%20&#1050;&#1090;&#1077;&#1087;&#1083;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New_Desktop\&#1083;&#1072;&#1073;&#1072;\&#1044;&#1086;&#1082;&#1090;&#1086;&#1088;&#1089;&#1082;&#1072;&#1103;\&#1056;&#1072;&#1089;&#1095;&#1077;&#1090;&#1085;&#1099;&#1077;%20&#1093;&#1072;&#1088;&#1072;&#1082;&#1090;&#1077;&#1088;&#1080;&#1089;&#1090;&#1080;&#1082;&#1080;\R&#1080;&#1079;&#1075;,%20Y,%20&#1045;,%20&#1050;&#1090;&#1077;&#1087;&#1083;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D:\New_Desktop\&#1083;&#1072;&#1073;&#1072;\&#1044;&#1086;&#1082;&#1090;&#1086;&#1088;&#1089;&#1082;&#1072;&#1103;\&#1056;&#1072;&#1089;&#1095;&#1077;&#1090;&#1085;&#1099;&#1077;%20&#1093;&#1072;&#1088;&#1072;&#1082;&#1090;&#1077;&#1088;&#1080;&#1089;&#1090;&#1080;&#1082;&#1080;\R&#1080;&#1079;&#1075;,%20Y,%20&#1045;,%20&#1050;&#1090;&#1077;&#1087;&#1083;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New_Desktop\&#1083;&#1072;&#1073;&#1072;\&#1089;&#1090;&#1072;&#1090;&#1100;&#1080;\&#1059;&#1089;&#1090;&#1086;&#1081;&#1095;&#1080;&#1074;&#1086;&#1089;&#1090;&#1100;%20&#1091;&#1082;&#1088;&#1077;&#1087;&#1083;&#1077;&#1085;&#1085;&#1099;&#1093;%20&#1075;&#1088;&#1091;&#1085;&#1090;&#1086;&#1074;%202025.12\&#1074;&#1086;&#1076;&#1086;&#1085;&#1072;&#1089;&#1099;&#1097;&#1077;&#1085;&#1085;&#1099;&#1077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\pavelbulanov\Desktop\&#1043;&#1086;&#1090;&#1086;&#1074;&#1072;&#1103;%20&#1076;&#1080;&#1089;&#1089;&#1077;&#1088;&#1090;&#1072;&#1094;&#1080;&#1103;\&#1043;&#1056;&#1040;&#1060;&#1048;&#1050;&#1048;%20&#1050;%205%20&#1043;&#1051;&#1040;&#1042;&#1045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\pavelbulanov\Desktop\&#1043;&#1086;&#1090;&#1086;&#1074;&#1072;&#1103;%20&#1076;&#1080;&#1089;&#1089;&#1077;&#1088;&#1090;&#1072;&#1094;&#1080;&#1103;\&#1043;&#1056;&#1040;&#1060;&#1048;&#1050;&#1048;%20&#1050;%205%20&#1043;&#1051;&#1040;&#1042;&#1045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\pavelbulanov\Desktop\&#1043;&#1086;&#1090;&#1086;&#1074;&#1072;&#1103;%20&#1076;&#1080;&#1089;&#1089;&#1077;&#1088;&#1090;&#1072;&#1094;&#1080;&#1103;\&#1043;&#1056;&#1040;&#1060;&#1048;&#1050;&#1048;%20&#1050;%205%20&#1043;&#1051;&#1040;&#1042;&#1045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\pavelbulanov\Desktop\&#1043;&#1086;&#1090;&#1086;&#1074;&#1072;&#1103;%20&#1076;&#1080;&#1089;&#1089;&#1077;&#1088;&#1090;&#1072;&#1094;&#1080;&#1103;\&#1043;&#1056;&#1040;&#1060;&#1048;&#1050;&#1048;%20&#1050;%205%20&#1043;&#1051;&#1040;&#1042;&#1045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\pavelbulanov\Desktop\&#1043;&#1086;&#1090;&#1086;&#1074;&#1072;&#1103;%20&#1076;&#1080;&#1089;&#1089;&#1077;&#1088;&#1090;&#1072;&#1094;&#1080;&#1103;\&#1043;&#1056;&#1040;&#1060;&#1048;&#1050;&#1048;%20&#1050;%205%20&#1043;&#1051;&#1040;&#1042;&#1045;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\pavelbulanov\Desktop\&#1043;&#1086;&#1090;&#1086;&#1074;&#1072;&#1103;%20&#1076;&#1080;&#1089;&#1089;&#1077;&#1088;&#1090;&#1072;&#1094;&#1080;&#1103;\&#1043;&#1056;&#1040;&#1060;&#1048;&#1050;&#1048;%20&#1050;%205%20&#1043;&#1051;&#1040;&#1042;&#1045;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ew_Desktop\&#1083;&#1072;&#1073;&#1072;\&#1091;&#1095;&#1072;&#1089;&#1090;&#1082;&#1080;%20&#1074;&#1085;&#1077;&#1076;&#1088;&#1077;&#1085;&#1080;&#1103;\&#1082;&#1086;&#1083;&#1077;&#1103;%20&#1080;%20&#1090;&#1088;&#1077;&#1097;&#1080;&#1085;&#1099;%202.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ew_Desktop\&#1083;&#1072;&#1073;&#1072;\&#1091;&#1095;&#1072;&#1089;&#1090;&#1082;&#1080;%20&#1074;&#1085;&#1077;&#1076;&#1088;&#1077;&#1085;&#1080;&#1103;\&#1082;&#1086;&#1083;&#1077;&#1103;%20&#1080;%20&#1090;&#1088;&#1077;&#1097;&#1080;&#1085;&#1099;%202.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ew_Desktop\&#1083;&#1072;&#1073;&#1072;\&#1091;&#1095;&#1072;&#1089;&#1090;&#1082;&#1080;%20&#1074;&#1085;&#1077;&#1076;&#1088;&#1077;&#1085;&#1080;&#1103;\&#1082;&#1086;&#1083;&#1077;&#1103;%20&#1080;%20&#1090;&#1088;&#1077;&#1097;&#1080;&#1085;&#1099;%202.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New_Desktop\&#1083;&#1072;&#1073;&#1072;\&#1091;&#1095;&#1072;&#1089;&#1090;&#1082;&#1080;%20&#1074;&#1085;&#1077;&#1076;&#1088;&#1077;&#1085;&#1080;&#1103;\&#1082;&#1086;&#1083;&#1077;&#1103;%20&#1080;%20&#1090;&#1088;&#1077;&#1097;&#1080;&#1085;&#1099;%202.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574814814814815"/>
          <c:y val="4.7290028490028488E-2"/>
          <c:w val="0.74585791245791244"/>
          <c:h val="0.75126904957370111"/>
        </c:manualLayout>
      </c:layout>
      <c:lineChart>
        <c:grouping val="standard"/>
        <c:varyColors val="0"/>
        <c:ser>
          <c:idx val="0"/>
          <c:order val="0"/>
          <c:tx>
            <c:strRef>
              <c:f>'от марки'!$A$18</c:f>
              <c:strCache>
                <c:ptCount val="1"/>
                <c:pt idx="0">
                  <c:v>ЦСГ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3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C00000"/>
                </a:solidFill>
                <a:prstDash val="solid"/>
              </a:ln>
              <a:effectLst/>
            </c:spPr>
            <c:trendlineType val="poly"/>
            <c:order val="2"/>
            <c:dispRSqr val="0"/>
            <c:dispEq val="0"/>
          </c:trendline>
          <c:cat>
            <c:strRef>
              <c:f>'от марки'!$B$18:$B$21</c:f>
              <c:strCache>
                <c:ptCount val="4"/>
                <c:pt idx="0">
                  <c:v>М20</c:v>
                </c:pt>
                <c:pt idx="1">
                  <c:v>М40</c:v>
                </c:pt>
                <c:pt idx="2">
                  <c:v>М60</c:v>
                </c:pt>
                <c:pt idx="3">
                  <c:v>М75</c:v>
                </c:pt>
              </c:strCache>
            </c:strRef>
          </c:cat>
          <c:val>
            <c:numRef>
              <c:f>'от марки'!$E$18:$E$21</c:f>
              <c:numCache>
                <c:formatCode>0</c:formatCode>
                <c:ptCount val="4"/>
                <c:pt idx="0">
                  <c:v>240</c:v>
                </c:pt>
                <c:pt idx="1">
                  <c:v>311</c:v>
                </c:pt>
                <c:pt idx="2">
                  <c:v>410</c:v>
                </c:pt>
                <c:pt idx="3">
                  <c:v>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2B-40B1-87EA-254E2F5CFA46}"/>
            </c:ext>
          </c:extLst>
        </c:ser>
        <c:ser>
          <c:idx val="1"/>
          <c:order val="1"/>
          <c:tx>
            <c:strRef>
              <c:f>'от марки'!$A$22</c:f>
              <c:strCache>
                <c:ptCount val="1"/>
                <c:pt idx="0">
                  <c:v>ЦСГМ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3"/>
            <c:spPr>
              <a:solidFill>
                <a:srgbClr val="4EA72E">
                  <a:lumMod val="75000"/>
                </a:srgbClr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4EA72E">
                    <a:lumMod val="75000"/>
                  </a:srgbClr>
                </a:solidFill>
                <a:prstDash val="solid"/>
              </a:ln>
              <a:effectLst/>
            </c:spPr>
            <c:trendlineType val="poly"/>
            <c:order val="2"/>
            <c:dispRSqr val="0"/>
            <c:dispEq val="0"/>
          </c:trendline>
          <c:cat>
            <c:strRef>
              <c:f>'от марки'!$B$18:$B$21</c:f>
              <c:strCache>
                <c:ptCount val="4"/>
                <c:pt idx="0">
                  <c:v>М20</c:v>
                </c:pt>
                <c:pt idx="1">
                  <c:v>М40</c:v>
                </c:pt>
                <c:pt idx="2">
                  <c:v>М60</c:v>
                </c:pt>
                <c:pt idx="3">
                  <c:v>М75</c:v>
                </c:pt>
              </c:strCache>
            </c:strRef>
          </c:cat>
          <c:val>
            <c:numRef>
              <c:f>'от марки'!$E$22:$E$25</c:f>
              <c:numCache>
                <c:formatCode>0</c:formatCode>
                <c:ptCount val="4"/>
                <c:pt idx="0">
                  <c:v>320</c:v>
                </c:pt>
                <c:pt idx="1">
                  <c:v>468</c:v>
                </c:pt>
                <c:pt idx="2">
                  <c:v>656</c:v>
                </c:pt>
                <c:pt idx="3">
                  <c:v>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B2B-40B1-87EA-254E2F5CFA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489344"/>
        <c:axId val="194499712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'от марки'!$A$2:$A$5</c15:sqref>
                        </c15:formulaRef>
                      </c:ext>
                    </c:extLst>
                    <c:strCache>
                      <c:ptCount val="4"/>
                      <c:pt idx="0">
                        <c:v>ГОСТ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val>
                  <c:numRef>
                    <c:extLst>
                      <c:ext uri="{02D57815-91ED-43cb-92C2-25804820EDAC}">
                        <c15:formulaRef>
                          <c15:sqref>'от марки'!$E$2:$E$5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250</c:v>
                      </c:pt>
                      <c:pt idx="1">
                        <c:v>400</c:v>
                      </c:pt>
                      <c:pt idx="2">
                        <c:v>550</c:v>
                      </c:pt>
                      <c:pt idx="3">
                        <c:v>750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CB2B-40B1-87EA-254E2F5CFA46}"/>
                  </c:ext>
                </c:extLst>
              </c15:ser>
            </c15:filteredLineSeries>
          </c:ext>
        </c:extLst>
      </c:lineChart>
      <c:catAx>
        <c:axId val="194489344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ysClr val="windowText" lastClr="000000">
                  <a:lumMod val="15000"/>
                  <a:lumOff val="85000"/>
                </a:sys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 algn="ctr" rtl="0">
                  <a:defRPr sz="1000"/>
                </a:pPr>
                <a:r>
                  <a:rPr lang="ru-RU" sz="1000"/>
                  <a:t>Марка укрепленного грунта</a:t>
                </a:r>
              </a:p>
            </c:rich>
          </c:tx>
          <c:layout>
            <c:manualLayout>
              <c:xMode val="edge"/>
              <c:yMode val="edge"/>
              <c:x val="0.30224934061752756"/>
              <c:y val="0.9011485617806966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000"/>
            </a:pPr>
            <a:endParaRPr lang="ru-RU"/>
          </a:p>
        </c:txPr>
        <c:crossAx val="194499712"/>
        <c:crosses val="autoZero"/>
        <c:auto val="1"/>
        <c:lblAlgn val="ctr"/>
        <c:lblOffset val="100"/>
        <c:noMultiLvlLbl val="0"/>
      </c:catAx>
      <c:valAx>
        <c:axId val="19449971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ysClr val="windowText" lastClr="000000">
                  <a:lumMod val="15000"/>
                  <a:lumOff val="85000"/>
                </a:sys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 algn="ctr" rtl="0">
                  <a:defRPr sz="1000"/>
                </a:pPr>
                <a:r>
                  <a:rPr lang="ru-RU" sz="1000"/>
                  <a:t>Модуль упругости, МПа</a:t>
                </a:r>
              </a:p>
            </c:rich>
          </c:tx>
          <c:layout>
            <c:manualLayout>
              <c:xMode val="edge"/>
              <c:yMode val="edge"/>
              <c:x val="5.8723905723905723E-3"/>
              <c:y val="5.2511680911680909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rgbClr val="E7E6E6"/>
            </a:solidFill>
          </a:ln>
          <a:effectLst/>
        </c:spPr>
        <c:txPr>
          <a:bodyPr rot="-60000000" vert="horz"/>
          <a:lstStyle/>
          <a:p>
            <a:pPr>
              <a:defRPr sz="1000"/>
            </a:pPr>
            <a:endParaRPr lang="ru-RU"/>
          </a:p>
        </c:txPr>
        <c:crossAx val="194489344"/>
        <c:crosses val="autoZero"/>
        <c:crossBetween val="between"/>
      </c:valAx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13875420875421"/>
          <c:y val="4.0053561253561257E-2"/>
          <c:w val="0.7430465158618178"/>
          <c:h val="0.76496794871794827"/>
        </c:manualLayout>
      </c:layout>
      <c:lineChart>
        <c:grouping val="standard"/>
        <c:varyColors val="0"/>
        <c:ser>
          <c:idx val="0"/>
          <c:order val="0"/>
          <c:tx>
            <c:strRef>
              <c:f>'от марки'!$A$18</c:f>
              <c:strCache>
                <c:ptCount val="1"/>
                <c:pt idx="0">
                  <c:v>ЦСГ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3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C00000"/>
                </a:solidFill>
                <a:prstDash val="solid"/>
              </a:ln>
              <a:effectLst/>
            </c:spPr>
            <c:trendlineType val="poly"/>
            <c:order val="2"/>
            <c:dispRSqr val="0"/>
            <c:dispEq val="0"/>
          </c:trendline>
          <c:cat>
            <c:strRef>
              <c:f>'от марки'!$B$18:$B$21</c:f>
              <c:strCache>
                <c:ptCount val="4"/>
                <c:pt idx="0">
                  <c:v>М20</c:v>
                </c:pt>
                <c:pt idx="1">
                  <c:v>М40</c:v>
                </c:pt>
                <c:pt idx="2">
                  <c:v>М60</c:v>
                </c:pt>
                <c:pt idx="3">
                  <c:v>М75</c:v>
                </c:pt>
              </c:strCache>
            </c:strRef>
          </c:cat>
          <c:val>
            <c:numRef>
              <c:f>'от марки'!$F$18:$F$21</c:f>
              <c:numCache>
                <c:formatCode>0.00</c:formatCode>
                <c:ptCount val="4"/>
                <c:pt idx="0">
                  <c:v>1.28</c:v>
                </c:pt>
                <c:pt idx="1">
                  <c:v>1.34</c:v>
                </c:pt>
                <c:pt idx="2">
                  <c:v>1.4</c:v>
                </c:pt>
                <c:pt idx="3">
                  <c:v>1.45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F7-4DF3-BE71-CEC73FA4E8E9}"/>
            </c:ext>
          </c:extLst>
        </c:ser>
        <c:ser>
          <c:idx val="1"/>
          <c:order val="1"/>
          <c:tx>
            <c:strRef>
              <c:f>'от марки'!$A$22</c:f>
              <c:strCache>
                <c:ptCount val="1"/>
                <c:pt idx="0">
                  <c:v>ЦСГМ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3"/>
            <c:spPr>
              <a:solidFill>
                <a:srgbClr val="4EA72E">
                  <a:lumMod val="75000"/>
                </a:srgbClr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4EA72E">
                    <a:lumMod val="75000"/>
                  </a:srgbClr>
                </a:solidFill>
                <a:prstDash val="solid"/>
              </a:ln>
              <a:effectLst/>
            </c:spPr>
            <c:trendlineType val="poly"/>
            <c:order val="2"/>
            <c:dispRSqr val="0"/>
            <c:dispEq val="0"/>
          </c:trendline>
          <c:cat>
            <c:strRef>
              <c:f>'от марки'!$B$18:$B$21</c:f>
              <c:strCache>
                <c:ptCount val="4"/>
                <c:pt idx="0">
                  <c:v>М20</c:v>
                </c:pt>
                <c:pt idx="1">
                  <c:v>М40</c:v>
                </c:pt>
                <c:pt idx="2">
                  <c:v>М60</c:v>
                </c:pt>
                <c:pt idx="3">
                  <c:v>М75</c:v>
                </c:pt>
              </c:strCache>
            </c:strRef>
          </c:cat>
          <c:val>
            <c:numRef>
              <c:f>'от марки'!$F$22:$F$25</c:f>
              <c:numCache>
                <c:formatCode>0.00</c:formatCode>
                <c:ptCount val="4"/>
                <c:pt idx="0">
                  <c:v>1.3</c:v>
                </c:pt>
                <c:pt idx="1">
                  <c:v>1.36</c:v>
                </c:pt>
                <c:pt idx="2">
                  <c:v>1.42</c:v>
                </c:pt>
                <c:pt idx="3">
                  <c:v>1.46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CF7-4DF3-BE71-CEC73FA4E8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580864"/>
        <c:axId val="194582784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'от марки'!$A$2:$A$5</c15:sqref>
                        </c15:formulaRef>
                      </c:ext>
                    </c:extLst>
                    <c:strCache>
                      <c:ptCount val="4"/>
                      <c:pt idx="0">
                        <c:v>ГОСТ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cat>
                  <c:strRef>
                    <c:extLst>
                      <c:ext uri="{02D57815-91ED-43cb-92C2-25804820EDAC}">
                        <c15:formulaRef>
                          <c15:sqref>'от марки'!$B$18:$B$21</c15:sqref>
                        </c15:formulaRef>
                      </c:ext>
                    </c:extLst>
                    <c:strCache>
                      <c:ptCount val="4"/>
                      <c:pt idx="0">
                        <c:v>М20</c:v>
                      </c:pt>
                      <c:pt idx="1">
                        <c:v>М40</c:v>
                      </c:pt>
                      <c:pt idx="2">
                        <c:v>М60</c:v>
                      </c:pt>
                      <c:pt idx="3">
                        <c:v>М75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'от марки'!$F$2:$F$5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1.62</c:v>
                      </c:pt>
                      <c:pt idx="1">
                        <c:v>1.62</c:v>
                      </c:pt>
                      <c:pt idx="2">
                        <c:v>1.62</c:v>
                      </c:pt>
                      <c:pt idx="3">
                        <c:v>1.62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1CF7-4DF3-BE71-CEC73FA4E8E9}"/>
                  </c:ext>
                </c:extLst>
              </c15:ser>
            </c15:filteredLineSeries>
          </c:ext>
        </c:extLst>
      </c:lineChart>
      <c:catAx>
        <c:axId val="194580864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ysClr val="windowText" lastClr="000000">
                  <a:lumMod val="15000"/>
                  <a:lumOff val="85000"/>
                </a:sys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 algn="ctr" rtl="0">
                  <a:defRPr sz="1000"/>
                </a:pPr>
                <a:r>
                  <a:rPr lang="ru-RU" sz="1000"/>
                  <a:t>Марка укрепленного грунта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900"/>
            </a:pPr>
            <a:endParaRPr lang="ru-RU"/>
          </a:p>
        </c:txPr>
        <c:crossAx val="194582784"/>
        <c:crosses val="autoZero"/>
        <c:auto val="1"/>
        <c:lblAlgn val="ctr"/>
        <c:lblOffset val="100"/>
        <c:noMultiLvlLbl val="0"/>
      </c:catAx>
      <c:valAx>
        <c:axId val="194582784"/>
        <c:scaling>
          <c:orientation val="minMax"/>
          <c:min val="1.2"/>
        </c:scaling>
        <c:delete val="0"/>
        <c:axPos val="l"/>
        <c:majorGridlines>
          <c:spPr>
            <a:ln w="6350" cap="flat" cmpd="sng" algn="ctr">
              <a:solidFill>
                <a:sysClr val="windowText" lastClr="000000">
                  <a:lumMod val="15000"/>
                  <a:lumOff val="85000"/>
                </a:sys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 algn="ctr" rtl="0">
                  <a:defRPr sz="900"/>
                </a:pPr>
                <a:r>
                  <a:rPr lang="ru-RU" sz="900"/>
                  <a:t>Коэффициент теплопроводности, Вт/(м*К)</a:t>
                </a:r>
              </a:p>
            </c:rich>
          </c:tx>
          <c:layout>
            <c:manualLayout>
              <c:xMode val="edge"/>
              <c:yMode val="edge"/>
              <c:x val="8.697070380653285E-4"/>
              <c:y val="6.1027905178421354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out"/>
        <c:minorTickMark val="none"/>
        <c:tickLblPos val="nextTo"/>
        <c:spPr>
          <a:noFill/>
          <a:ln>
            <a:solidFill>
              <a:srgbClr val="E7E6E6"/>
            </a:solidFill>
          </a:ln>
          <a:effectLst/>
        </c:spPr>
        <c:txPr>
          <a:bodyPr rot="-60000000" vert="horz"/>
          <a:lstStyle/>
          <a:p>
            <a:pPr>
              <a:defRPr sz="1000"/>
            </a:pPr>
            <a:endParaRPr lang="ru-RU"/>
          </a:p>
        </c:txPr>
        <c:crossAx val="194580864"/>
        <c:crosses val="autoZero"/>
        <c:crossBetween val="between"/>
      </c:valAx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667407407407408"/>
          <c:y val="3.6055840455840454E-2"/>
          <c:w val="0.76776010101010139"/>
          <c:h val="0.77681452991453004"/>
        </c:manualLayout>
      </c:layout>
      <c:lineChart>
        <c:grouping val="standard"/>
        <c:varyColors val="0"/>
        <c:ser>
          <c:idx val="0"/>
          <c:order val="0"/>
          <c:tx>
            <c:strRef>
              <c:f>'от марки'!$A$18</c:f>
              <c:strCache>
                <c:ptCount val="1"/>
                <c:pt idx="0">
                  <c:v>ЦСГ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3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C00000"/>
                </a:solidFill>
                <a:prstDash val="solid"/>
              </a:ln>
              <a:effectLst/>
            </c:spPr>
            <c:trendlineType val="poly"/>
            <c:order val="2"/>
            <c:dispRSqr val="0"/>
            <c:dispEq val="0"/>
          </c:trendline>
          <c:cat>
            <c:strRef>
              <c:f>'от марки'!$B$18:$B$21</c:f>
              <c:strCache>
                <c:ptCount val="4"/>
                <c:pt idx="0">
                  <c:v>М20</c:v>
                </c:pt>
                <c:pt idx="1">
                  <c:v>М40</c:v>
                </c:pt>
                <c:pt idx="2">
                  <c:v>М60</c:v>
                </c:pt>
                <c:pt idx="3">
                  <c:v>М75</c:v>
                </c:pt>
              </c:strCache>
            </c:strRef>
          </c:cat>
          <c:val>
            <c:numRef>
              <c:f>'от марки'!$D$18:$D$21</c:f>
              <c:numCache>
                <c:formatCode>0</c:formatCode>
                <c:ptCount val="4"/>
                <c:pt idx="0">
                  <c:v>1950</c:v>
                </c:pt>
                <c:pt idx="1">
                  <c:v>1970</c:v>
                </c:pt>
                <c:pt idx="2">
                  <c:v>1990</c:v>
                </c:pt>
                <c:pt idx="3">
                  <c:v>2000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A8-445A-8734-2E3D4224D797}"/>
            </c:ext>
          </c:extLst>
        </c:ser>
        <c:ser>
          <c:idx val="1"/>
          <c:order val="1"/>
          <c:tx>
            <c:strRef>
              <c:f>'от марки'!$A$22</c:f>
              <c:strCache>
                <c:ptCount val="1"/>
                <c:pt idx="0">
                  <c:v>ЦСГМ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3"/>
            <c:spPr>
              <a:solidFill>
                <a:srgbClr val="4EA72E">
                  <a:lumMod val="75000"/>
                </a:srgbClr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4EA72E">
                    <a:lumMod val="75000"/>
                  </a:srgbClr>
                </a:solidFill>
                <a:prstDash val="solid"/>
              </a:ln>
              <a:effectLst/>
            </c:spPr>
            <c:trendlineType val="poly"/>
            <c:order val="2"/>
            <c:dispRSqr val="0"/>
            <c:dispEq val="0"/>
          </c:trendline>
          <c:cat>
            <c:strRef>
              <c:f>'от марки'!$B$18:$B$21</c:f>
              <c:strCache>
                <c:ptCount val="4"/>
                <c:pt idx="0">
                  <c:v>М20</c:v>
                </c:pt>
                <c:pt idx="1">
                  <c:v>М40</c:v>
                </c:pt>
                <c:pt idx="2">
                  <c:v>М60</c:v>
                </c:pt>
                <c:pt idx="3">
                  <c:v>М75</c:v>
                </c:pt>
              </c:strCache>
            </c:strRef>
          </c:cat>
          <c:val>
            <c:numRef>
              <c:f>'от марки'!$D$22:$D$25</c:f>
              <c:numCache>
                <c:formatCode>0</c:formatCode>
                <c:ptCount val="4"/>
                <c:pt idx="0">
                  <c:v>1970</c:v>
                </c:pt>
                <c:pt idx="1">
                  <c:v>2000</c:v>
                </c:pt>
                <c:pt idx="2">
                  <c:v>2030</c:v>
                </c:pt>
                <c:pt idx="3">
                  <c:v>2050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6A8-445A-8734-2E3D4224D7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586112"/>
        <c:axId val="194588032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'от марки'!$A$2:$A$5</c15:sqref>
                        </c15:formulaRef>
                      </c:ext>
                    </c:extLst>
                    <c:strCache>
                      <c:ptCount val="4"/>
                      <c:pt idx="0">
                        <c:v>ГОСТ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cat>
                  <c:strRef>
                    <c:extLst>
                      <c:ext uri="{02D57815-91ED-43cb-92C2-25804820EDAC}">
                        <c15:formulaRef>
                          <c15:sqref>'от марки'!$B$18:$B$21</c15:sqref>
                        </c15:formulaRef>
                      </c:ext>
                    </c:extLst>
                    <c:strCache>
                      <c:ptCount val="4"/>
                      <c:pt idx="0">
                        <c:v>М20</c:v>
                      </c:pt>
                      <c:pt idx="1">
                        <c:v>М40</c:v>
                      </c:pt>
                      <c:pt idx="2">
                        <c:v>М60</c:v>
                      </c:pt>
                      <c:pt idx="3">
                        <c:v>М75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'от марки'!$D$2:$D$5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1900</c:v>
                      </c:pt>
                      <c:pt idx="1">
                        <c:v>1900</c:v>
                      </c:pt>
                      <c:pt idx="2">
                        <c:v>1900</c:v>
                      </c:pt>
                      <c:pt idx="3">
                        <c:v>1900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16A8-445A-8734-2E3D4224D797}"/>
                  </c:ext>
                </c:extLst>
              </c15:ser>
            </c15:filteredLineSeries>
          </c:ext>
        </c:extLst>
      </c:lineChart>
      <c:catAx>
        <c:axId val="194586112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ysClr val="windowText" lastClr="000000">
                  <a:lumMod val="15000"/>
                  <a:lumOff val="85000"/>
                </a:sys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 algn="ctr" rtl="0">
                  <a:defRPr sz="1000"/>
                </a:pPr>
                <a:r>
                  <a:rPr lang="ru-RU" sz="1000"/>
                  <a:t>Марка укрепленного грунта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000"/>
            </a:pPr>
            <a:endParaRPr lang="ru-RU"/>
          </a:p>
        </c:txPr>
        <c:crossAx val="194588032"/>
        <c:crosses val="autoZero"/>
        <c:auto val="1"/>
        <c:lblAlgn val="ctr"/>
        <c:lblOffset val="100"/>
        <c:noMultiLvlLbl val="0"/>
      </c:catAx>
      <c:valAx>
        <c:axId val="194588032"/>
        <c:scaling>
          <c:orientation val="minMax"/>
          <c:max val="2070"/>
        </c:scaling>
        <c:delete val="0"/>
        <c:axPos val="l"/>
        <c:majorGridlines>
          <c:spPr>
            <a:ln w="6350" cap="flat" cmpd="sng" algn="ctr">
              <a:solidFill>
                <a:sysClr val="windowText" lastClr="000000">
                  <a:lumMod val="15000"/>
                  <a:lumOff val="85000"/>
                </a:sys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 algn="ctr" rtl="0">
                  <a:defRPr sz="1000"/>
                </a:pPr>
                <a:r>
                  <a:rPr lang="ru-RU" sz="1000" dirty="0"/>
                  <a:t>Объемная плотность, кг/</a:t>
                </a:r>
                <a:r>
                  <a:rPr lang="ru-RU" sz="1000" dirty="0" err="1"/>
                  <a:t>м</a:t>
                </a:r>
                <a:r>
                  <a:rPr lang="ru-RU" sz="1000" baseline="30000" dirty="0" err="1"/>
                  <a:t>3</a:t>
                </a:r>
                <a:endParaRPr lang="ru-RU" sz="1000" baseline="30000" dirty="0"/>
              </a:p>
            </c:rich>
          </c:tx>
          <c:layout>
            <c:manualLayout>
              <c:xMode val="edge"/>
              <c:yMode val="edge"/>
              <c:x val="8.0951405640768952E-3"/>
              <c:y val="5.4435587495109114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rgbClr val="E7E6E6"/>
            </a:solidFill>
          </a:ln>
          <a:effectLst/>
        </c:spPr>
        <c:txPr>
          <a:bodyPr rot="-60000000" vert="horz"/>
          <a:lstStyle/>
          <a:p>
            <a:pPr>
              <a:defRPr sz="900"/>
            </a:pPr>
            <a:endParaRPr lang="ru-RU"/>
          </a:p>
        </c:txPr>
        <c:crossAx val="194586112"/>
        <c:crosses val="autoZero"/>
        <c:crossBetween val="between"/>
      </c:valAx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812878787878807"/>
          <c:y val="2.7007057178383642E-2"/>
          <c:w val="0.73630530303030339"/>
          <c:h val="0.6966148148148148"/>
        </c:manualLayout>
      </c:layout>
      <c:lineChart>
        <c:grouping val="standard"/>
        <c:varyColors val="0"/>
        <c:ser>
          <c:idx val="0"/>
          <c:order val="0"/>
          <c:tx>
            <c:strRef>
              <c:f>'от марки'!$A$18</c:f>
              <c:strCache>
                <c:ptCount val="1"/>
                <c:pt idx="0">
                  <c:v>ЦСГ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square"/>
            <c:size val="3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C00000"/>
                </a:solidFill>
                <a:prstDash val="solid"/>
              </a:ln>
              <a:effectLst/>
            </c:spPr>
            <c:trendlineType val="poly"/>
            <c:order val="2"/>
            <c:dispRSqr val="0"/>
            <c:dispEq val="0"/>
          </c:trendline>
          <c:cat>
            <c:strRef>
              <c:f>'от марки'!$B$18:$B$21</c:f>
              <c:strCache>
                <c:ptCount val="4"/>
                <c:pt idx="0">
                  <c:v>М20</c:v>
                </c:pt>
                <c:pt idx="1">
                  <c:v>М40</c:v>
                </c:pt>
                <c:pt idx="2">
                  <c:v>М60</c:v>
                </c:pt>
                <c:pt idx="3">
                  <c:v>М75</c:v>
                </c:pt>
              </c:strCache>
            </c:strRef>
          </c:cat>
          <c:val>
            <c:numRef>
              <c:f>'от марки'!$C$18:$C$21</c:f>
              <c:numCache>
                <c:formatCode>0.00</c:formatCode>
                <c:ptCount val="4"/>
                <c:pt idx="0">
                  <c:v>0.29000000000000015</c:v>
                </c:pt>
                <c:pt idx="1">
                  <c:v>0.54</c:v>
                </c:pt>
                <c:pt idx="2">
                  <c:v>0.89</c:v>
                </c:pt>
                <c:pt idx="3">
                  <c:v>1.1599999999999993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A1-41F7-A756-F3A6AE1E6D74}"/>
            </c:ext>
          </c:extLst>
        </c:ser>
        <c:ser>
          <c:idx val="1"/>
          <c:order val="1"/>
          <c:tx>
            <c:strRef>
              <c:f>'от марки'!$A$22</c:f>
              <c:strCache>
                <c:ptCount val="1"/>
                <c:pt idx="0">
                  <c:v>ЦСГМ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3"/>
            <c:spPr>
              <a:solidFill>
                <a:srgbClr val="4EA72E">
                  <a:lumMod val="75000"/>
                </a:srgbClr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4EA72E">
                    <a:lumMod val="75000"/>
                  </a:srgbClr>
                </a:solidFill>
                <a:prstDash val="solid"/>
              </a:ln>
              <a:effectLst/>
            </c:spPr>
            <c:trendlineType val="poly"/>
            <c:order val="2"/>
            <c:dispRSqr val="0"/>
            <c:dispEq val="0"/>
          </c:trendline>
          <c:cat>
            <c:strRef>
              <c:f>'от марки'!$B$18:$B$21</c:f>
              <c:strCache>
                <c:ptCount val="4"/>
                <c:pt idx="0">
                  <c:v>М20</c:v>
                </c:pt>
                <c:pt idx="1">
                  <c:v>М40</c:v>
                </c:pt>
                <c:pt idx="2">
                  <c:v>М60</c:v>
                </c:pt>
                <c:pt idx="3">
                  <c:v>М75</c:v>
                </c:pt>
              </c:strCache>
            </c:strRef>
          </c:cat>
          <c:val>
            <c:numRef>
              <c:f>'от марки'!$C$22:$C$25</c:f>
              <c:numCache>
                <c:formatCode>0.00</c:formatCode>
                <c:ptCount val="4"/>
                <c:pt idx="0">
                  <c:v>0.67000000000000048</c:v>
                </c:pt>
                <c:pt idx="1">
                  <c:v>1.3</c:v>
                </c:pt>
                <c:pt idx="2">
                  <c:v>1.72</c:v>
                </c:pt>
                <c:pt idx="3">
                  <c:v>2.13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BA1-41F7-A756-F3A6AE1E6D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919040"/>
        <c:axId val="194929408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'от марки'!$A$2:$A$5</c15:sqref>
                        </c15:formulaRef>
                      </c:ext>
                    </c:extLst>
                    <c:strCache>
                      <c:ptCount val="4"/>
                      <c:pt idx="0">
                        <c:v>ГОСТ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val>
                  <c:numRef>
                    <c:extLst>
                      <c:ext uri="{02D57815-91ED-43cb-92C2-25804820EDAC}">
                        <c15:formulaRef>
                          <c15:sqref>'от марки'!$C$2:$C$5</c15:sqref>
                        </c15:formulaRef>
                      </c:ext>
                    </c:extLst>
                    <c:numCache>
                      <c:formatCode>0.00</c:formatCode>
                      <c:ptCount val="4"/>
                      <c:pt idx="0">
                        <c:v>0.4</c:v>
                      </c:pt>
                      <c:pt idx="1">
                        <c:v>0.8</c:v>
                      </c:pt>
                      <c:pt idx="2">
                        <c:v>1.2</c:v>
                      </c:pt>
                      <c:pt idx="3">
                        <c:v>1.5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0BA1-41F7-A756-F3A6AE1E6D74}"/>
                  </c:ext>
                </c:extLst>
              </c15:ser>
            </c15:filteredLineSeries>
          </c:ext>
        </c:extLst>
      </c:lineChart>
      <c:catAx>
        <c:axId val="194919040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ysClr val="windowText" lastClr="000000">
                  <a:lumMod val="15000"/>
                  <a:lumOff val="85000"/>
                </a:sys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 algn="ctr" rtl="0">
                  <a:defRPr sz="1000"/>
                </a:pPr>
                <a:r>
                  <a:rPr lang="ru-RU" sz="1000"/>
                  <a:t>Марка укрепленного грунта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050"/>
            </a:pPr>
            <a:endParaRPr lang="ru-RU"/>
          </a:p>
        </c:txPr>
        <c:crossAx val="194929408"/>
        <c:crosses val="autoZero"/>
        <c:auto val="1"/>
        <c:lblAlgn val="ctr"/>
        <c:lblOffset val="100"/>
        <c:noMultiLvlLbl val="0"/>
      </c:catAx>
      <c:valAx>
        <c:axId val="19492940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ysClr val="windowText" lastClr="000000">
                  <a:lumMod val="15000"/>
                  <a:lumOff val="85000"/>
                </a:sys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 algn="ctr" rtl="0">
                  <a:defRPr sz="900"/>
                </a:pPr>
                <a:r>
                  <a:rPr lang="ru-RU" sz="900" dirty="0"/>
                  <a:t>Предел прочности на растяжение при изгибе, МПа</a:t>
                </a:r>
              </a:p>
            </c:rich>
          </c:tx>
          <c:layout>
            <c:manualLayout>
              <c:xMode val="edge"/>
              <c:yMode val="edge"/>
              <c:x val="8.6969696969696974E-4"/>
              <c:y val="6.5764672364672372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out"/>
        <c:minorTickMark val="none"/>
        <c:tickLblPos val="nextTo"/>
        <c:spPr>
          <a:noFill/>
          <a:ln>
            <a:solidFill>
              <a:srgbClr val="E7E6E6"/>
            </a:solidFill>
          </a:ln>
          <a:effectLst/>
        </c:spPr>
        <c:txPr>
          <a:bodyPr rot="-60000000" vert="horz"/>
          <a:lstStyle/>
          <a:p>
            <a:pPr>
              <a:defRPr sz="1050"/>
            </a:pPr>
            <a:endParaRPr lang="ru-RU"/>
          </a:p>
        </c:txPr>
        <c:crossAx val="194919040"/>
        <c:crosses val="autoZero"/>
        <c:crossBetween val="between"/>
      </c:valAx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608959645226967"/>
          <c:y val="2.34278350515464E-2"/>
          <c:w val="0.68600147455837412"/>
          <c:h val="0.63959094187386323"/>
        </c:manualLayout>
      </c:layout>
      <c:lineChart>
        <c:grouping val="standard"/>
        <c:varyColors val="0"/>
        <c:ser>
          <c:idx val="4"/>
          <c:order val="4"/>
          <c:tx>
            <c:strRef>
              <c:f>'Относит1 (2)'!$M$4</c:f>
              <c:strCache>
                <c:ptCount val="1"/>
                <c:pt idx="0">
                  <c:v>НМ СГ мор</c:v>
                </c:pt>
              </c:strCache>
              <c:extLst xmlns:c15="http://schemas.microsoft.com/office/drawing/2012/chart"/>
            </c:strRef>
          </c:tx>
          <c:spPr>
            <a:ln w="19050">
              <a:noFill/>
            </a:ln>
          </c:spPr>
          <c:marker>
            <c:symbol val="circle"/>
            <c:size val="3"/>
            <c:spPr>
              <a:solidFill>
                <a:srgbClr val="C00000"/>
              </a:solidFill>
              <a:ln>
                <a:noFill/>
              </a:ln>
            </c:spPr>
          </c:marker>
          <c:trendline>
            <c:spPr>
              <a:ln w="15875">
                <a:solidFill>
                  <a:srgbClr val="C00000"/>
                </a:solidFill>
                <a:prstDash val="solid"/>
              </a:ln>
            </c:spPr>
            <c:trendlineType val="poly"/>
            <c:order val="2"/>
            <c:dispRSqr val="0"/>
            <c:dispEq val="0"/>
          </c:trendline>
          <c:cat>
            <c:numRef>
              <c:f>'Относит1 (2)'!$B$6:$B$21</c:f>
              <c:numCache>
                <c:formatCode>General</c:formatCode>
                <c:ptCount val="16"/>
                <c:pt idx="0">
                  <c:v>0</c:v>
                </c:pt>
                <c:pt idx="1">
                  <c:v>26670</c:v>
                </c:pt>
                <c:pt idx="2">
                  <c:v>53340</c:v>
                </c:pt>
                <c:pt idx="3">
                  <c:v>80010</c:v>
                </c:pt>
                <c:pt idx="4">
                  <c:v>106680</c:v>
                </c:pt>
                <c:pt idx="5">
                  <c:v>133550</c:v>
                </c:pt>
                <c:pt idx="6">
                  <c:v>160020</c:v>
                </c:pt>
                <c:pt idx="7">
                  <c:v>186690</c:v>
                </c:pt>
                <c:pt idx="8">
                  <c:v>213360</c:v>
                </c:pt>
                <c:pt idx="9">
                  <c:v>240030</c:v>
                </c:pt>
                <c:pt idx="10">
                  <c:v>266700</c:v>
                </c:pt>
                <c:pt idx="11">
                  <c:v>293370</c:v>
                </c:pt>
                <c:pt idx="12">
                  <c:v>320040</c:v>
                </c:pt>
                <c:pt idx="13">
                  <c:v>346710</c:v>
                </c:pt>
                <c:pt idx="14">
                  <c:v>373380</c:v>
                </c:pt>
                <c:pt idx="15">
                  <c:v>400000</c:v>
                </c:pt>
              </c:numCache>
              <c:extLst xmlns:c15="http://schemas.microsoft.com/office/drawing/2012/chart"/>
            </c:numRef>
          </c:cat>
          <c:val>
            <c:numRef>
              <c:f>'Относит1 (2)'!$M$6:$M$21</c:f>
              <c:numCache>
                <c:formatCode>General</c:formatCode>
                <c:ptCount val="16"/>
                <c:pt idx="0">
                  <c:v>0</c:v>
                </c:pt>
                <c:pt idx="1">
                  <c:v>1.3600000000000001E-3</c:v>
                </c:pt>
                <c:pt idx="2">
                  <c:v>2.1000000000000003E-3</c:v>
                </c:pt>
                <c:pt idx="3">
                  <c:v>3.5999999999999999E-3</c:v>
                </c:pt>
                <c:pt idx="4">
                  <c:v>4.9399999999999999E-3</c:v>
                </c:pt>
                <c:pt idx="5">
                  <c:v>7.1999999999999998E-3</c:v>
                </c:pt>
                <c:pt idx="6">
                  <c:v>9.4600000000000014E-3</c:v>
                </c:pt>
                <c:pt idx="7">
                  <c:v>1.1340000000000001E-2</c:v>
                </c:pt>
                <c:pt idx="8">
                  <c:v>1.34E-2</c:v>
                </c:pt>
                <c:pt idx="9">
                  <c:v>1.6E-2</c:v>
                </c:pt>
                <c:pt idx="10">
                  <c:v>1.9E-2</c:v>
                </c:pt>
                <c:pt idx="11">
                  <c:v>2.2400000000000003E-2</c:v>
                </c:pt>
                <c:pt idx="12">
                  <c:v>2.5399999999999999E-2</c:v>
                </c:pt>
                <c:pt idx="13">
                  <c:v>0.03</c:v>
                </c:pt>
                <c:pt idx="14">
                  <c:v>3.2400000000000005E-2</c:v>
                </c:pt>
                <c:pt idx="15">
                  <c:v>3.4799999999999998E-2</c:v>
                </c:pt>
              </c:numCache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0-339A-440F-AFEC-8A08B2483A3B}"/>
            </c:ext>
          </c:extLst>
        </c:ser>
        <c:ser>
          <c:idx val="5"/>
          <c:order val="5"/>
          <c:tx>
            <c:strRef>
              <c:f>'Относит1 (2)'!$N$4</c:f>
              <c:strCache>
                <c:ptCount val="1"/>
                <c:pt idx="0">
                  <c:v>КМ СГ мор</c:v>
                </c:pt>
              </c:strCache>
              <c:extLst xmlns:c15="http://schemas.microsoft.com/office/drawing/2012/chart"/>
            </c:strRef>
          </c:tx>
          <c:spPr>
            <a:ln w="19050">
              <a:noFill/>
            </a:ln>
          </c:spPr>
          <c:marker>
            <c:symbol val="circle"/>
            <c:size val="3"/>
            <c:spPr>
              <a:solidFill>
                <a:srgbClr val="007A37"/>
              </a:solidFill>
              <a:ln>
                <a:noFill/>
              </a:ln>
            </c:spPr>
          </c:marker>
          <c:trendline>
            <c:spPr>
              <a:ln w="15875">
                <a:solidFill>
                  <a:srgbClr val="007A37"/>
                </a:solidFill>
                <a:prstDash val="solid"/>
              </a:ln>
            </c:spPr>
            <c:trendlineType val="poly"/>
            <c:order val="2"/>
            <c:dispRSqr val="0"/>
            <c:dispEq val="0"/>
          </c:trendline>
          <c:cat>
            <c:numRef>
              <c:f>'Относит1 (2)'!$B$6:$B$21</c:f>
              <c:numCache>
                <c:formatCode>General</c:formatCode>
                <c:ptCount val="16"/>
                <c:pt idx="0">
                  <c:v>0</c:v>
                </c:pt>
                <c:pt idx="1">
                  <c:v>26670</c:v>
                </c:pt>
                <c:pt idx="2">
                  <c:v>53340</c:v>
                </c:pt>
                <c:pt idx="3">
                  <c:v>80010</c:v>
                </c:pt>
                <c:pt idx="4">
                  <c:v>106680</c:v>
                </c:pt>
                <c:pt idx="5">
                  <c:v>133550</c:v>
                </c:pt>
                <c:pt idx="6">
                  <c:v>160020</c:v>
                </c:pt>
                <c:pt idx="7">
                  <c:v>186690</c:v>
                </c:pt>
                <c:pt idx="8">
                  <c:v>213360</c:v>
                </c:pt>
                <c:pt idx="9">
                  <c:v>240030</c:v>
                </c:pt>
                <c:pt idx="10">
                  <c:v>266700</c:v>
                </c:pt>
                <c:pt idx="11">
                  <c:v>293370</c:v>
                </c:pt>
                <c:pt idx="12">
                  <c:v>320040</c:v>
                </c:pt>
                <c:pt idx="13">
                  <c:v>346710</c:v>
                </c:pt>
                <c:pt idx="14">
                  <c:v>373380</c:v>
                </c:pt>
                <c:pt idx="15">
                  <c:v>400000</c:v>
                </c:pt>
              </c:numCache>
              <c:extLst xmlns:c15="http://schemas.microsoft.com/office/drawing/2012/chart"/>
            </c:numRef>
          </c:cat>
          <c:val>
            <c:numRef>
              <c:f>'Относит1 (2)'!$N$6:$N$21</c:f>
              <c:numCache>
                <c:formatCode>General</c:formatCode>
                <c:ptCount val="16"/>
                <c:pt idx="0">
                  <c:v>0</c:v>
                </c:pt>
                <c:pt idx="1">
                  <c:v>1.1999999999999999E-3</c:v>
                </c:pt>
                <c:pt idx="2">
                  <c:v>1.8E-3</c:v>
                </c:pt>
                <c:pt idx="3">
                  <c:v>2.5999999999999999E-3</c:v>
                </c:pt>
                <c:pt idx="4">
                  <c:v>3.5999999999999999E-3</c:v>
                </c:pt>
                <c:pt idx="5">
                  <c:v>4.7999999999999996E-3</c:v>
                </c:pt>
                <c:pt idx="6">
                  <c:v>5.6000000000000008E-3</c:v>
                </c:pt>
                <c:pt idx="7">
                  <c:v>7.1999999999999998E-3</c:v>
                </c:pt>
                <c:pt idx="8">
                  <c:v>8.8000000000000005E-3</c:v>
                </c:pt>
                <c:pt idx="9">
                  <c:v>0.01</c:v>
                </c:pt>
                <c:pt idx="10">
                  <c:v>1.1200000000000002E-2</c:v>
                </c:pt>
                <c:pt idx="11">
                  <c:v>1.26E-2</c:v>
                </c:pt>
                <c:pt idx="12">
                  <c:v>1.4199999999999999E-2</c:v>
                </c:pt>
                <c:pt idx="13">
                  <c:v>1.6E-2</c:v>
                </c:pt>
                <c:pt idx="14">
                  <c:v>1.84E-2</c:v>
                </c:pt>
                <c:pt idx="15">
                  <c:v>1.9199999999999998E-2</c:v>
                </c:pt>
              </c:numCache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1-339A-440F-AFEC-8A08B2483A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3303552"/>
        <c:axId val="113452928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'Относит1 (2)'!$E$4</c15:sqref>
                        </c15:formulaRef>
                      </c:ext>
                    </c:extLst>
                    <c:strCache>
                      <c:ptCount val="1"/>
                      <c:pt idx="0">
                        <c:v>НМ СГ сух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marker>
                  <c:symbol val="circle"/>
                  <c:size val="5"/>
                  <c:spPr>
                    <a:solidFill>
                      <a:schemeClr val="tx1"/>
                    </a:solidFill>
                    <a:ln>
                      <a:noFill/>
                    </a:ln>
                  </c:spPr>
                </c:marker>
                <c:trendline>
                  <c:spPr>
                    <a:ln w="25400" cap="rnd">
                      <a:solidFill>
                        <a:schemeClr val="tx1"/>
                      </a:solidFill>
                      <a:prstDash val="lgDash"/>
                    </a:ln>
                    <a:effectLst/>
                  </c:spPr>
                  <c:trendlineType val="poly"/>
                  <c:order val="2"/>
                  <c:dispRSqr val="0"/>
                  <c:dispEq val="1"/>
                  <c:trendlineLbl>
                    <c:layout>
                      <c:manualLayout>
                        <c:x val="1.6661095065104413E-3"/>
                        <c:y val="-9.7576678328660016E-2"/>
                      </c:manualLayout>
                    </c:layout>
                    <c:tx>
                      <c:rich>
                        <a:bodyPr/>
                        <a:lstStyle/>
                        <a:p>
                          <a:pPr>
                            <a:defRPr/>
                          </a:pPr>
                          <a:r>
                            <a:rPr lang="en-US" baseline="0"/>
                            <a:t>y = -0,00002x</a:t>
                          </a:r>
                          <a:r>
                            <a:rPr lang="en-US" baseline="30000"/>
                            <a:t>2</a:t>
                          </a:r>
                          <a:r>
                            <a:rPr lang="en-US" baseline="0"/>
                            <a:t> + 0,0005</a:t>
                          </a:r>
                          <a:r>
                            <a:rPr lang="ru-RU" baseline="0"/>
                            <a:t>8</a:t>
                          </a:r>
                          <a:r>
                            <a:rPr lang="en-US" baseline="0"/>
                            <a:t>x - 0,0005</a:t>
                          </a:r>
                          <a:r>
                            <a:rPr lang="ru-RU" baseline="0"/>
                            <a:t>0</a:t>
                          </a:r>
                          <a:endParaRPr lang="en-US"/>
                        </a:p>
                      </c:rich>
                    </c:tx>
                    <c:numFmt formatCode="#,##0.000000" sourceLinked="0"/>
                  </c:trendlineLbl>
                </c:trendline>
                <c:cat>
                  <c:numRef>
                    <c:extLst>
                      <c:ext uri="{02D57815-91ED-43cb-92C2-25804820EDAC}">
                        <c15:formulaRef>
                          <c15:sqref>'Относит1 (2)'!$B$6:$B$21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26670</c:v>
                      </c:pt>
                      <c:pt idx="2">
                        <c:v>53340</c:v>
                      </c:pt>
                      <c:pt idx="3">
                        <c:v>80010</c:v>
                      </c:pt>
                      <c:pt idx="4">
                        <c:v>106680</c:v>
                      </c:pt>
                      <c:pt idx="5">
                        <c:v>133550</c:v>
                      </c:pt>
                      <c:pt idx="6">
                        <c:v>160020</c:v>
                      </c:pt>
                      <c:pt idx="7">
                        <c:v>186690</c:v>
                      </c:pt>
                      <c:pt idx="8">
                        <c:v>213360</c:v>
                      </c:pt>
                      <c:pt idx="9">
                        <c:v>240030</c:v>
                      </c:pt>
                      <c:pt idx="10">
                        <c:v>266700</c:v>
                      </c:pt>
                      <c:pt idx="11">
                        <c:v>293370</c:v>
                      </c:pt>
                      <c:pt idx="12">
                        <c:v>320040</c:v>
                      </c:pt>
                      <c:pt idx="13">
                        <c:v>346710</c:v>
                      </c:pt>
                      <c:pt idx="14">
                        <c:v>373380</c:v>
                      </c:pt>
                      <c:pt idx="15">
                        <c:v>400000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'Относит1 (2)'!$E$6:$E$21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4.0000000000000002E-4</c:v>
                      </c:pt>
                      <c:pt idx="2">
                        <c:v>1E-3</c:v>
                      </c:pt>
                      <c:pt idx="3">
                        <c:v>1.6000000000000001E-3</c:v>
                      </c:pt>
                      <c:pt idx="4">
                        <c:v>2E-3</c:v>
                      </c:pt>
                      <c:pt idx="5">
                        <c:v>2.2000000000000001E-3</c:v>
                      </c:pt>
                      <c:pt idx="6">
                        <c:v>2.3999999999999998E-3</c:v>
                      </c:pt>
                      <c:pt idx="7">
                        <c:v>2.5999999999999999E-3</c:v>
                      </c:pt>
                      <c:pt idx="8">
                        <c:v>2.8000000000000004E-3</c:v>
                      </c:pt>
                      <c:pt idx="9">
                        <c:v>3.0000000000000001E-3</c:v>
                      </c:pt>
                      <c:pt idx="10">
                        <c:v>3.0000000000000001E-3</c:v>
                      </c:pt>
                      <c:pt idx="11">
                        <c:v>3.0000000000000001E-3</c:v>
                      </c:pt>
                      <c:pt idx="12">
                        <c:v>3.0000000000000001E-3</c:v>
                      </c:pt>
                      <c:pt idx="13">
                        <c:v>3.0000000000000001E-3</c:v>
                      </c:pt>
                      <c:pt idx="14">
                        <c:v>3.0000000000000001E-3</c:v>
                      </c:pt>
                      <c:pt idx="15">
                        <c:v>3.0000000000000001E-3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339A-440F-AFEC-8A08B2483A3B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(2)'!$F$4</c15:sqref>
                        </c15:formulaRef>
                      </c:ext>
                    </c:extLst>
                    <c:strCache>
                      <c:ptCount val="1"/>
                      <c:pt idx="0">
                        <c:v>КМ СГ сух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marker>
                  <c:symbol val="circle"/>
                  <c:size val="5"/>
                  <c:spPr>
                    <a:solidFill>
                      <a:schemeClr val="tx1"/>
                    </a:solidFill>
                    <a:ln>
                      <a:noFill/>
                    </a:ln>
                  </c:spPr>
                </c:marker>
                <c:trendline>
                  <c:spPr>
                    <a:ln w="25400" cap="rnd">
                      <a:solidFill>
                        <a:schemeClr val="tx1"/>
                      </a:solidFill>
                      <a:prstDash val="solid"/>
                    </a:ln>
                    <a:effectLst/>
                  </c:spPr>
                  <c:trendlineType val="poly"/>
                  <c:order val="2"/>
                  <c:dispRSqr val="0"/>
                  <c:dispEq val="1"/>
                  <c:trendlineLbl>
                    <c:layout>
                      <c:manualLayout>
                        <c:x val="1.1138142686942914E-2"/>
                        <c:y val="6.7693014951542466E-2"/>
                      </c:manualLayout>
                    </c:layout>
                    <c:tx>
                      <c:rich>
                        <a:bodyPr/>
                        <a:lstStyle/>
                        <a:p>
                          <a:pPr>
                            <a:defRPr/>
                          </a:pPr>
                          <a:r>
                            <a:rPr lang="en-US" baseline="0"/>
                            <a:t>y = -0,0000</a:t>
                          </a:r>
                          <a:r>
                            <a:rPr lang="ru-RU" baseline="0"/>
                            <a:t>2</a:t>
                          </a:r>
                          <a:r>
                            <a:rPr lang="en-US" baseline="0"/>
                            <a:t>x</a:t>
                          </a:r>
                          <a:r>
                            <a:rPr lang="en-US" baseline="30000"/>
                            <a:t>2</a:t>
                          </a:r>
                          <a:r>
                            <a:rPr lang="en-US" baseline="0"/>
                            <a:t> + 0,0003</a:t>
                          </a:r>
                          <a:r>
                            <a:rPr lang="ru-RU" baseline="0"/>
                            <a:t>7</a:t>
                          </a:r>
                          <a:r>
                            <a:rPr lang="en-US" baseline="0"/>
                            <a:t>x + 0,00023</a:t>
                          </a:r>
                          <a:endParaRPr lang="en-US"/>
                        </a:p>
                      </c:rich>
                    </c:tx>
                    <c:numFmt formatCode="#,##0.0000000" sourceLinked="0"/>
                  </c:trendlineLbl>
                </c:trendline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(2)'!$B$6:$B$21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26670</c:v>
                      </c:pt>
                      <c:pt idx="2">
                        <c:v>53340</c:v>
                      </c:pt>
                      <c:pt idx="3">
                        <c:v>80010</c:v>
                      </c:pt>
                      <c:pt idx="4">
                        <c:v>106680</c:v>
                      </c:pt>
                      <c:pt idx="5">
                        <c:v>133550</c:v>
                      </c:pt>
                      <c:pt idx="6">
                        <c:v>160020</c:v>
                      </c:pt>
                      <c:pt idx="7">
                        <c:v>186690</c:v>
                      </c:pt>
                      <c:pt idx="8">
                        <c:v>213360</c:v>
                      </c:pt>
                      <c:pt idx="9">
                        <c:v>240030</c:v>
                      </c:pt>
                      <c:pt idx="10">
                        <c:v>266700</c:v>
                      </c:pt>
                      <c:pt idx="11">
                        <c:v>293370</c:v>
                      </c:pt>
                      <c:pt idx="12">
                        <c:v>320040</c:v>
                      </c:pt>
                      <c:pt idx="13">
                        <c:v>346710</c:v>
                      </c:pt>
                      <c:pt idx="14">
                        <c:v>373380</c:v>
                      </c:pt>
                      <c:pt idx="15">
                        <c:v>400000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(2)'!$F$6:$F$21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4.0000000000000002E-4</c:v>
                      </c:pt>
                      <c:pt idx="2">
                        <c:v>5.9999999999999995E-4</c:v>
                      </c:pt>
                      <c:pt idx="3">
                        <c:v>1E-3</c:v>
                      </c:pt>
                      <c:pt idx="4">
                        <c:v>1.1999999999999999E-3</c:v>
                      </c:pt>
                      <c:pt idx="5">
                        <c:v>1.4000000000000002E-3</c:v>
                      </c:pt>
                      <c:pt idx="6">
                        <c:v>1.6000000000000001E-3</c:v>
                      </c:pt>
                      <c:pt idx="7">
                        <c:v>1.8E-3</c:v>
                      </c:pt>
                      <c:pt idx="8">
                        <c:v>2E-3</c:v>
                      </c:pt>
                      <c:pt idx="9">
                        <c:v>2E-3</c:v>
                      </c:pt>
                      <c:pt idx="10">
                        <c:v>2E-3</c:v>
                      </c:pt>
                      <c:pt idx="11">
                        <c:v>2E-3</c:v>
                      </c:pt>
                      <c:pt idx="12">
                        <c:v>2E-3</c:v>
                      </c:pt>
                      <c:pt idx="13">
                        <c:v>2E-3</c:v>
                      </c:pt>
                      <c:pt idx="14">
                        <c:v>2E-3</c:v>
                      </c:pt>
                      <c:pt idx="15">
                        <c:v>2E-3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339A-440F-AFEC-8A08B2483A3B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(2)'!$I$4</c15:sqref>
                        </c15:formulaRef>
                      </c:ext>
                    </c:extLst>
                    <c:strCache>
                      <c:ptCount val="1"/>
                      <c:pt idx="0">
                        <c:v>НМ СГ вод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marker>
                  <c:symbol val="circle"/>
                  <c:size val="5"/>
                  <c:spPr>
                    <a:solidFill>
                      <a:schemeClr val="tx1"/>
                    </a:solidFill>
                    <a:ln>
                      <a:noFill/>
                    </a:ln>
                  </c:spPr>
                </c:marker>
                <c:trendline>
                  <c:spPr>
                    <a:ln w="25400">
                      <a:prstDash val="solid"/>
                    </a:ln>
                  </c:spPr>
                  <c:trendlineType val="poly"/>
                  <c:order val="2"/>
                  <c:dispRSqr val="1"/>
                  <c:dispEq val="1"/>
                  <c:trendlineLbl>
                    <c:layout>
                      <c:manualLayout>
                        <c:x val="-6.3097792927436253E-2"/>
                        <c:y val="-0.12900307013558132"/>
                      </c:manualLayout>
                    </c:layout>
                    <c:tx>
                      <c:rich>
                        <a:bodyPr/>
                        <a:lstStyle/>
                        <a:p>
                          <a:pPr>
                            <a:defRPr/>
                          </a:pPr>
                          <a:r>
                            <a:rPr lang="en-US" baseline="0"/>
                            <a:t>y = -0,00005x</a:t>
                          </a:r>
                          <a:r>
                            <a:rPr lang="en-US" baseline="30000"/>
                            <a:t>2</a:t>
                          </a:r>
                          <a:r>
                            <a:rPr lang="en-US" baseline="0"/>
                            <a:t> + 0,00121x - 0,00104</a:t>
                          </a:r>
                          <a:br>
                            <a:rPr lang="en-US" baseline="0"/>
                          </a:br>
                          <a:r>
                            <a:rPr lang="en-US" baseline="0"/>
                            <a:t>R² = 0,9912</a:t>
                          </a:r>
                          <a:endParaRPr lang="en-US"/>
                        </a:p>
                      </c:rich>
                    </c:tx>
                    <c:numFmt formatCode="#,##0.00000" sourceLinked="0"/>
                  </c:trendlineLbl>
                </c:trendline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(2)'!$B$6:$B$21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26670</c:v>
                      </c:pt>
                      <c:pt idx="2">
                        <c:v>53340</c:v>
                      </c:pt>
                      <c:pt idx="3">
                        <c:v>80010</c:v>
                      </c:pt>
                      <c:pt idx="4">
                        <c:v>106680</c:v>
                      </c:pt>
                      <c:pt idx="5">
                        <c:v>133550</c:v>
                      </c:pt>
                      <c:pt idx="6">
                        <c:v>160020</c:v>
                      </c:pt>
                      <c:pt idx="7">
                        <c:v>186690</c:v>
                      </c:pt>
                      <c:pt idx="8">
                        <c:v>213360</c:v>
                      </c:pt>
                      <c:pt idx="9">
                        <c:v>240030</c:v>
                      </c:pt>
                      <c:pt idx="10">
                        <c:v>266700</c:v>
                      </c:pt>
                      <c:pt idx="11">
                        <c:v>293370</c:v>
                      </c:pt>
                      <c:pt idx="12">
                        <c:v>320040</c:v>
                      </c:pt>
                      <c:pt idx="13">
                        <c:v>346710</c:v>
                      </c:pt>
                      <c:pt idx="14">
                        <c:v>373380</c:v>
                      </c:pt>
                      <c:pt idx="15">
                        <c:v>400000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(2)'!$I$6:$I$21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1E-3</c:v>
                      </c:pt>
                      <c:pt idx="2">
                        <c:v>1.6000000000000001E-3</c:v>
                      </c:pt>
                      <c:pt idx="3">
                        <c:v>2.3999999999999998E-3</c:v>
                      </c:pt>
                      <c:pt idx="4">
                        <c:v>2.8999999999999998E-3</c:v>
                      </c:pt>
                      <c:pt idx="5">
                        <c:v>3.5000000000000001E-3</c:v>
                      </c:pt>
                      <c:pt idx="6">
                        <c:v>4.1000000000000003E-3</c:v>
                      </c:pt>
                      <c:pt idx="7">
                        <c:v>4.5999999999999999E-3</c:v>
                      </c:pt>
                      <c:pt idx="8">
                        <c:v>5.0000000000000001E-3</c:v>
                      </c:pt>
                      <c:pt idx="9">
                        <c:v>5.3E-3</c:v>
                      </c:pt>
                      <c:pt idx="10">
                        <c:v>5.5999999999999999E-3</c:v>
                      </c:pt>
                      <c:pt idx="11">
                        <c:v>5.7999999999999996E-3</c:v>
                      </c:pt>
                      <c:pt idx="12">
                        <c:v>6.0000000000000001E-3</c:v>
                      </c:pt>
                      <c:pt idx="13">
                        <c:v>6.1500000000000001E-3</c:v>
                      </c:pt>
                      <c:pt idx="14">
                        <c:v>6.2500000000000003E-3</c:v>
                      </c:pt>
                      <c:pt idx="15">
                        <c:v>6.3E-3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339A-440F-AFEC-8A08B2483A3B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(2)'!$J$4</c15:sqref>
                        </c15:formulaRef>
                      </c:ext>
                    </c:extLst>
                    <c:strCache>
                      <c:ptCount val="1"/>
                      <c:pt idx="0">
                        <c:v>КМ СГ вод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marker>
                  <c:symbol val="circle"/>
                  <c:size val="5"/>
                  <c:spPr>
                    <a:solidFill>
                      <a:schemeClr val="tx1"/>
                    </a:solidFill>
                    <a:ln>
                      <a:noFill/>
                    </a:ln>
                  </c:spPr>
                </c:marker>
                <c:trendline>
                  <c:spPr>
                    <a:ln w="25400">
                      <a:prstDash val="lgDash"/>
                    </a:ln>
                  </c:spPr>
                  <c:trendlineType val="poly"/>
                  <c:order val="2"/>
                  <c:dispRSqr val="1"/>
                  <c:dispEq val="1"/>
                  <c:trendlineLbl>
                    <c:layout>
                      <c:manualLayout>
                        <c:x val="-7.5319743550755741E-2"/>
                        <c:y val="0.20269309513500222"/>
                      </c:manualLayout>
                    </c:layout>
                    <c:tx>
                      <c:rich>
                        <a:bodyPr/>
                        <a:lstStyle/>
                        <a:p>
                          <a:pPr>
                            <a:defRPr/>
                          </a:pPr>
                          <a:r>
                            <a:rPr lang="en-US" baseline="0"/>
                            <a:t>y = -0,00003x</a:t>
                          </a:r>
                          <a:r>
                            <a:rPr lang="en-US" baseline="30000"/>
                            <a:t>2</a:t>
                          </a:r>
                          <a:r>
                            <a:rPr lang="en-US" baseline="0"/>
                            <a:t> + 0,00085x - 0,00073</a:t>
                          </a:r>
                          <a:br>
                            <a:rPr lang="en-US" baseline="0"/>
                          </a:br>
                          <a:r>
                            <a:rPr lang="en-US" baseline="0"/>
                            <a:t>R² = 0,9870</a:t>
                          </a:r>
                          <a:endParaRPr lang="en-US"/>
                        </a:p>
                      </c:rich>
                    </c:tx>
                    <c:numFmt formatCode="#,##0.00000" sourceLinked="0"/>
                  </c:trendlineLbl>
                </c:trendline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(2)'!$B$6:$B$21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26670</c:v>
                      </c:pt>
                      <c:pt idx="2">
                        <c:v>53340</c:v>
                      </c:pt>
                      <c:pt idx="3">
                        <c:v>80010</c:v>
                      </c:pt>
                      <c:pt idx="4">
                        <c:v>106680</c:v>
                      </c:pt>
                      <c:pt idx="5">
                        <c:v>133550</c:v>
                      </c:pt>
                      <c:pt idx="6">
                        <c:v>160020</c:v>
                      </c:pt>
                      <c:pt idx="7">
                        <c:v>186690</c:v>
                      </c:pt>
                      <c:pt idx="8">
                        <c:v>213360</c:v>
                      </c:pt>
                      <c:pt idx="9">
                        <c:v>240030</c:v>
                      </c:pt>
                      <c:pt idx="10">
                        <c:v>266700</c:v>
                      </c:pt>
                      <c:pt idx="11">
                        <c:v>293370</c:v>
                      </c:pt>
                      <c:pt idx="12">
                        <c:v>320040</c:v>
                      </c:pt>
                      <c:pt idx="13">
                        <c:v>346710</c:v>
                      </c:pt>
                      <c:pt idx="14">
                        <c:v>373380</c:v>
                      </c:pt>
                      <c:pt idx="15">
                        <c:v>400000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(2)'!$J$6:$J$21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4.3799999999999997E-4</c:v>
                      </c:pt>
                      <c:pt idx="2">
                        <c:v>8.3600000000000005E-4</c:v>
                      </c:pt>
                      <c:pt idx="3">
                        <c:v>1.2640000000000001E-3</c:v>
                      </c:pt>
                      <c:pt idx="4">
                        <c:v>1.6999999999999999E-3</c:v>
                      </c:pt>
                      <c:pt idx="5">
                        <c:v>2.1060000000000002E-3</c:v>
                      </c:pt>
                      <c:pt idx="6">
                        <c:v>2.48E-3</c:v>
                      </c:pt>
                      <c:pt idx="7">
                        <c:v>2.8440000000000002E-3</c:v>
                      </c:pt>
                      <c:pt idx="8">
                        <c:v>3.1199999999999999E-3</c:v>
                      </c:pt>
                      <c:pt idx="9">
                        <c:v>3.4020000000000001E-3</c:v>
                      </c:pt>
                      <c:pt idx="10">
                        <c:v>3.6899999999999997E-3</c:v>
                      </c:pt>
                      <c:pt idx="11">
                        <c:v>3.9359999999999994E-3</c:v>
                      </c:pt>
                      <c:pt idx="12">
                        <c:v>4.0999999999999995E-3</c:v>
                      </c:pt>
                      <c:pt idx="13">
                        <c:v>4.2924999999999994E-3</c:v>
                      </c:pt>
                      <c:pt idx="14">
                        <c:v>4.437E-3</c:v>
                      </c:pt>
                      <c:pt idx="15">
                        <c:v>4.5239999999999994E-3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339A-440F-AFEC-8A08B2483A3B}"/>
                  </c:ext>
                </c:extLst>
              </c15:ser>
            </c15:filteredLineSeries>
          </c:ext>
        </c:extLst>
      </c:lineChart>
      <c:catAx>
        <c:axId val="1133035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000"/>
                </a:pPr>
                <a:r>
                  <a:rPr lang="ru-RU" sz="1000"/>
                  <a:t>Количество циклов нагружения</a:t>
                </a:r>
              </a:p>
            </c:rich>
          </c:tx>
          <c:layout>
            <c:manualLayout>
              <c:xMode val="edge"/>
              <c:yMode val="edge"/>
              <c:x val="0.25889157600842982"/>
              <c:y val="0.8835836049957360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/>
          <a:lstStyle/>
          <a:p>
            <a:pPr>
              <a:defRPr sz="900"/>
            </a:pPr>
            <a:endParaRPr lang="ru-RU"/>
          </a:p>
        </c:txPr>
        <c:crossAx val="113452928"/>
        <c:crosses val="autoZero"/>
        <c:auto val="1"/>
        <c:lblAlgn val="ctr"/>
        <c:lblOffset val="100"/>
        <c:noMultiLvlLbl val="0"/>
      </c:catAx>
      <c:valAx>
        <c:axId val="11345292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ru-RU" sz="1000"/>
                  <a:t>Относительные деформации</a:t>
                </a:r>
              </a:p>
            </c:rich>
          </c:tx>
          <c:layout>
            <c:manualLayout>
              <c:xMode val="edge"/>
              <c:yMode val="edge"/>
              <c:x val="4.6570965166751526E-3"/>
              <c:y val="2.4332704889272437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.0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133035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latin typeface="Times New Roman" charset="0"/>
          <a:ea typeface="Times New Roman" charset="0"/>
          <a:cs typeface="Times New Roman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1992525305684"/>
          <c:y val="2.34278350515464E-2"/>
          <c:w val="0.72499698524056511"/>
          <c:h val="0.58561081528077852"/>
        </c:manualLayout>
      </c:layout>
      <c:lineChart>
        <c:grouping val="standard"/>
        <c:varyColors val="0"/>
        <c:ser>
          <c:idx val="0"/>
          <c:order val="0"/>
          <c:tx>
            <c:strRef>
              <c:f>'Относит1 (2)'!$C$4</c:f>
              <c:strCache>
                <c:ptCount val="1"/>
                <c:pt idx="0">
                  <c:v>НМ СГ сух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3"/>
            <c:spPr>
              <a:solidFill>
                <a:srgbClr val="C00000"/>
              </a:solidFill>
              <a:ln>
                <a:noFill/>
              </a:ln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92E-4F3E-8347-B32CB5F247A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2E-4F3E-8347-B32CB5F247AD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92E-4F3E-8347-B32CB5F247AD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92E-4F3E-8347-B32CB5F247A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92E-4F3E-8347-B32CB5F247AD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92E-4F3E-8347-B32CB5F247AD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92E-4F3E-8347-B32CB5F247AD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92E-4F3E-8347-B32CB5F247AD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92E-4F3E-8347-B32CB5F247AD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92E-4F3E-8347-B32CB5F247AD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92E-4F3E-8347-B32CB5F247AD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92E-4F3E-8347-B32CB5F247AD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92E-4F3E-8347-B32CB5F247AD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92E-4F3E-8347-B32CB5F247AD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92E-4F3E-8347-B32CB5F247AD}"/>
                </c:ext>
              </c:extLst>
            </c:dLbl>
            <c:dLbl>
              <c:idx val="15"/>
              <c:layout>
                <c:manualLayout>
                  <c:x val="-1.0433772178368123E-2"/>
                  <c:y val="6.756460291799770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0,84*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C92E-4F3E-8347-B32CB5F247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 cap="rnd">
                <a:solidFill>
                  <a:srgbClr val="C00000"/>
                </a:solidFill>
                <a:prstDash val="solid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'Относит1 (2)'!$B$6:$B$21</c:f>
              <c:numCache>
                <c:formatCode>General</c:formatCode>
                <c:ptCount val="16"/>
                <c:pt idx="0">
                  <c:v>0</c:v>
                </c:pt>
                <c:pt idx="1">
                  <c:v>26670</c:v>
                </c:pt>
                <c:pt idx="2">
                  <c:v>53340</c:v>
                </c:pt>
                <c:pt idx="3">
                  <c:v>80010</c:v>
                </c:pt>
                <c:pt idx="4">
                  <c:v>106680</c:v>
                </c:pt>
                <c:pt idx="5">
                  <c:v>133550</c:v>
                </c:pt>
                <c:pt idx="6">
                  <c:v>160020</c:v>
                </c:pt>
                <c:pt idx="7">
                  <c:v>186690</c:v>
                </c:pt>
                <c:pt idx="8">
                  <c:v>213360</c:v>
                </c:pt>
                <c:pt idx="9">
                  <c:v>240030</c:v>
                </c:pt>
                <c:pt idx="10">
                  <c:v>266700</c:v>
                </c:pt>
                <c:pt idx="11">
                  <c:v>293370</c:v>
                </c:pt>
                <c:pt idx="12">
                  <c:v>320040</c:v>
                </c:pt>
                <c:pt idx="13">
                  <c:v>346710</c:v>
                </c:pt>
                <c:pt idx="14">
                  <c:v>373380</c:v>
                </c:pt>
                <c:pt idx="15">
                  <c:v>400000</c:v>
                </c:pt>
              </c:numCache>
            </c:numRef>
          </c:cat>
          <c:val>
            <c:numRef>
              <c:f>'Относит1 (2)'!$C$6:$C$21</c:f>
              <c:numCache>
                <c:formatCode>General</c:formatCode>
                <c:ptCount val="16"/>
                <c:pt idx="0">
                  <c:v>6</c:v>
                </c:pt>
                <c:pt idx="1">
                  <c:v>5.88</c:v>
                </c:pt>
                <c:pt idx="2">
                  <c:v>5.8199999999999985</c:v>
                </c:pt>
                <c:pt idx="3">
                  <c:v>5.76</c:v>
                </c:pt>
                <c:pt idx="4">
                  <c:v>5.68</c:v>
                </c:pt>
                <c:pt idx="5">
                  <c:v>5.6199999999999966</c:v>
                </c:pt>
                <c:pt idx="6">
                  <c:v>5.56</c:v>
                </c:pt>
                <c:pt idx="7">
                  <c:v>5.51</c:v>
                </c:pt>
                <c:pt idx="8">
                  <c:v>5.45</c:v>
                </c:pt>
                <c:pt idx="9">
                  <c:v>5.4</c:v>
                </c:pt>
                <c:pt idx="10">
                  <c:v>5.3199999999999985</c:v>
                </c:pt>
                <c:pt idx="11">
                  <c:v>5.26</c:v>
                </c:pt>
                <c:pt idx="12">
                  <c:v>5.21</c:v>
                </c:pt>
                <c:pt idx="13">
                  <c:v>5.1599999999999975</c:v>
                </c:pt>
                <c:pt idx="14">
                  <c:v>5.1099999999999985</c:v>
                </c:pt>
                <c:pt idx="15">
                  <c:v>5.0599999999999996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C92E-4F3E-8347-B32CB5F247AD}"/>
            </c:ext>
          </c:extLst>
        </c:ser>
        <c:ser>
          <c:idx val="1"/>
          <c:order val="1"/>
          <c:tx>
            <c:strRef>
              <c:f>'Относит1 (2)'!$D$4</c:f>
              <c:strCache>
                <c:ptCount val="1"/>
                <c:pt idx="0">
                  <c:v>КМ СГ сух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3"/>
            <c:spPr>
              <a:solidFill>
                <a:srgbClr val="007A37"/>
              </a:solidFill>
              <a:ln>
                <a:noFill/>
              </a:ln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92E-4F3E-8347-B32CB5F247A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C92E-4F3E-8347-B32CB5F247AD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92E-4F3E-8347-B32CB5F247AD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C92E-4F3E-8347-B32CB5F247A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92E-4F3E-8347-B32CB5F247AD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C92E-4F3E-8347-B32CB5F247AD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C92E-4F3E-8347-B32CB5F247AD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C92E-4F3E-8347-B32CB5F247AD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C92E-4F3E-8347-B32CB5F247AD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C92E-4F3E-8347-B32CB5F247AD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C92E-4F3E-8347-B32CB5F247AD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C92E-4F3E-8347-B32CB5F247AD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C92E-4F3E-8347-B32CB5F247AD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C92E-4F3E-8347-B32CB5F247AD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C92E-4F3E-8347-B32CB5F247AD}"/>
                </c:ext>
              </c:extLst>
            </c:dLbl>
            <c:dLbl>
              <c:idx val="15"/>
              <c:layout>
                <c:manualLayout>
                  <c:x val="-6.9754692445221159E-3"/>
                  <c:y val="-6.67736822572660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0,91*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20-C92E-4F3E-8347-B32CB5F247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 cap="rnd">
                <a:solidFill>
                  <a:srgbClr val="007A37"/>
                </a:solidFill>
                <a:prstDash val="solid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'Относит1 (2)'!$B$6:$B$21</c:f>
              <c:numCache>
                <c:formatCode>General</c:formatCode>
                <c:ptCount val="16"/>
                <c:pt idx="0">
                  <c:v>0</c:v>
                </c:pt>
                <c:pt idx="1">
                  <c:v>26670</c:v>
                </c:pt>
                <c:pt idx="2">
                  <c:v>53340</c:v>
                </c:pt>
                <c:pt idx="3">
                  <c:v>80010</c:v>
                </c:pt>
                <c:pt idx="4">
                  <c:v>106680</c:v>
                </c:pt>
                <c:pt idx="5">
                  <c:v>133550</c:v>
                </c:pt>
                <c:pt idx="6">
                  <c:v>160020</c:v>
                </c:pt>
                <c:pt idx="7">
                  <c:v>186690</c:v>
                </c:pt>
                <c:pt idx="8">
                  <c:v>213360</c:v>
                </c:pt>
                <c:pt idx="9">
                  <c:v>240030</c:v>
                </c:pt>
                <c:pt idx="10">
                  <c:v>266700</c:v>
                </c:pt>
                <c:pt idx="11">
                  <c:v>293370</c:v>
                </c:pt>
                <c:pt idx="12">
                  <c:v>320040</c:v>
                </c:pt>
                <c:pt idx="13">
                  <c:v>346710</c:v>
                </c:pt>
                <c:pt idx="14">
                  <c:v>373380</c:v>
                </c:pt>
                <c:pt idx="15">
                  <c:v>400000</c:v>
                </c:pt>
              </c:numCache>
            </c:numRef>
          </c:cat>
          <c:val>
            <c:numRef>
              <c:f>'Относит1 (2)'!$D$6:$D$21</c:f>
              <c:numCache>
                <c:formatCode>General</c:formatCode>
                <c:ptCount val="16"/>
                <c:pt idx="0">
                  <c:v>6</c:v>
                </c:pt>
                <c:pt idx="1">
                  <c:v>5.91</c:v>
                </c:pt>
                <c:pt idx="2">
                  <c:v>5.88</c:v>
                </c:pt>
                <c:pt idx="3">
                  <c:v>5.85</c:v>
                </c:pt>
                <c:pt idx="4">
                  <c:v>5.81</c:v>
                </c:pt>
                <c:pt idx="5">
                  <c:v>5.78</c:v>
                </c:pt>
                <c:pt idx="6">
                  <c:v>5.75</c:v>
                </c:pt>
                <c:pt idx="7">
                  <c:v>5.72</c:v>
                </c:pt>
                <c:pt idx="8">
                  <c:v>5.6899999999999995</c:v>
                </c:pt>
                <c:pt idx="9">
                  <c:v>5.67</c:v>
                </c:pt>
                <c:pt idx="10">
                  <c:v>5.59</c:v>
                </c:pt>
                <c:pt idx="11">
                  <c:v>5.56</c:v>
                </c:pt>
                <c:pt idx="12">
                  <c:v>5.54</c:v>
                </c:pt>
                <c:pt idx="13">
                  <c:v>5.51</c:v>
                </c:pt>
                <c:pt idx="14">
                  <c:v>5.48</c:v>
                </c:pt>
                <c:pt idx="15">
                  <c:v>5.45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C92E-4F3E-8347-B32CB5F247A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3065344"/>
        <c:axId val="113081344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'Относит1 (2)'!$G$4</c15:sqref>
                        </c15:formulaRef>
                      </c:ext>
                    </c:extLst>
                    <c:strCache>
                      <c:ptCount val="1"/>
                      <c:pt idx="0">
                        <c:v>НМ СГ вод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marker>
                  <c:symbol val="square"/>
                  <c:size val="4"/>
                  <c:spPr>
                    <a:solidFill>
                      <a:schemeClr val="tx1"/>
                    </a:solidFill>
                    <a:ln>
                      <a:noFill/>
                    </a:ln>
                  </c:spPr>
                </c:marker>
                <c:dLbls>
                  <c:dLbl>
                    <c:idx val="0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2-C92E-4F3E-8347-B32CB5F247AD}"/>
                      </c:ext>
                    </c:extLst>
                  </c:dLbl>
                  <c:dLbl>
                    <c:idx val="1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3-C92E-4F3E-8347-B32CB5F247AD}"/>
                      </c:ext>
                    </c:extLst>
                  </c:dLbl>
                  <c:dLbl>
                    <c:idx val="2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4-C92E-4F3E-8347-B32CB5F247AD}"/>
                      </c:ext>
                    </c:extLst>
                  </c:dLbl>
                  <c:dLbl>
                    <c:idx val="3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5-C92E-4F3E-8347-B32CB5F247AD}"/>
                      </c:ext>
                    </c:extLst>
                  </c:dLbl>
                  <c:dLbl>
                    <c:idx val="4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6-C92E-4F3E-8347-B32CB5F247AD}"/>
                      </c:ext>
                    </c:extLst>
                  </c:dLbl>
                  <c:dLbl>
                    <c:idx val="5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7-C92E-4F3E-8347-B32CB5F247AD}"/>
                      </c:ext>
                    </c:extLst>
                  </c:dLbl>
                  <c:dLbl>
                    <c:idx val="6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8-C92E-4F3E-8347-B32CB5F247AD}"/>
                      </c:ext>
                    </c:extLst>
                  </c:dLbl>
                  <c:dLbl>
                    <c:idx val="7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9-C92E-4F3E-8347-B32CB5F247AD}"/>
                      </c:ext>
                    </c:extLst>
                  </c:dLbl>
                  <c:dLbl>
                    <c:idx val="8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A-C92E-4F3E-8347-B32CB5F247AD}"/>
                      </c:ext>
                    </c:extLst>
                  </c:dLbl>
                  <c:dLbl>
                    <c:idx val="9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B-C92E-4F3E-8347-B32CB5F247AD}"/>
                      </c:ext>
                    </c:extLst>
                  </c:dLbl>
                  <c:dLbl>
                    <c:idx val="10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C-C92E-4F3E-8347-B32CB5F247AD}"/>
                      </c:ext>
                    </c:extLst>
                  </c:dLbl>
                  <c:dLbl>
                    <c:idx val="11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D-C92E-4F3E-8347-B32CB5F247AD}"/>
                      </c:ext>
                    </c:extLst>
                  </c:dLbl>
                  <c:dLbl>
                    <c:idx val="12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E-C92E-4F3E-8347-B32CB5F247AD}"/>
                      </c:ext>
                    </c:extLst>
                  </c:dLbl>
                  <c:dLbl>
                    <c:idx val="13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F-C92E-4F3E-8347-B32CB5F247AD}"/>
                      </c:ext>
                    </c:extLst>
                  </c:dLbl>
                  <c:dLbl>
                    <c:idx val="14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30-C92E-4F3E-8347-B32CB5F247AD}"/>
                      </c:ext>
                    </c:extLst>
                  </c:dLbl>
                  <c:dLbl>
                    <c:idx val="15"/>
                    <c:layout>
                      <c:manualLayout>
                        <c:x val="-1.7100178481939736E-16"/>
                        <c:y val="0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/>
                            <a:t>0,69</a:t>
                          </a:r>
                        </a:p>
                      </c:rich>
                    </c:tx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31-C92E-4F3E-8347-B32CB5F247AD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</c:ext>
                  </c:extLst>
                </c:dLbls>
                <c:trendline>
                  <c:spPr>
                    <a:ln w="12700">
                      <a:prstDash val="dash"/>
                    </a:ln>
                  </c:spPr>
                  <c:trendlineType val="poly"/>
                  <c:order val="2"/>
                  <c:dispRSqr val="0"/>
                  <c:dispEq val="0"/>
                </c:trendline>
                <c:cat>
                  <c:numRef>
                    <c:extLst>
                      <c:ext uri="{02D57815-91ED-43cb-92C2-25804820EDAC}">
                        <c15:formulaRef>
                          <c15:sqref>'Относит1 (2)'!$B$6:$B$21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26670</c:v>
                      </c:pt>
                      <c:pt idx="2">
                        <c:v>53340</c:v>
                      </c:pt>
                      <c:pt idx="3">
                        <c:v>80010</c:v>
                      </c:pt>
                      <c:pt idx="4">
                        <c:v>106680</c:v>
                      </c:pt>
                      <c:pt idx="5">
                        <c:v>133550</c:v>
                      </c:pt>
                      <c:pt idx="6">
                        <c:v>160020</c:v>
                      </c:pt>
                      <c:pt idx="7">
                        <c:v>186690</c:v>
                      </c:pt>
                      <c:pt idx="8">
                        <c:v>213360</c:v>
                      </c:pt>
                      <c:pt idx="9">
                        <c:v>240030</c:v>
                      </c:pt>
                      <c:pt idx="10">
                        <c:v>266700</c:v>
                      </c:pt>
                      <c:pt idx="11">
                        <c:v>293370</c:v>
                      </c:pt>
                      <c:pt idx="12">
                        <c:v>320040</c:v>
                      </c:pt>
                      <c:pt idx="13">
                        <c:v>346710</c:v>
                      </c:pt>
                      <c:pt idx="14">
                        <c:v>373380</c:v>
                      </c:pt>
                      <c:pt idx="15">
                        <c:v>400000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'Относит1 (2)'!$G$6:$G$21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4</c:v>
                      </c:pt>
                      <c:pt idx="1">
                        <c:v>3.76</c:v>
                      </c:pt>
                      <c:pt idx="2">
                        <c:v>3.48</c:v>
                      </c:pt>
                      <c:pt idx="3">
                        <c:v>3.43</c:v>
                      </c:pt>
                      <c:pt idx="4">
                        <c:v>3.38</c:v>
                      </c:pt>
                      <c:pt idx="5">
                        <c:v>3.31</c:v>
                      </c:pt>
                      <c:pt idx="6">
                        <c:v>3.21</c:v>
                      </c:pt>
                      <c:pt idx="7">
                        <c:v>3.15</c:v>
                      </c:pt>
                      <c:pt idx="8">
                        <c:v>3.13</c:v>
                      </c:pt>
                      <c:pt idx="9">
                        <c:v>3.08</c:v>
                      </c:pt>
                      <c:pt idx="10">
                        <c:v>3</c:v>
                      </c:pt>
                      <c:pt idx="11">
                        <c:v>2.96</c:v>
                      </c:pt>
                      <c:pt idx="12">
                        <c:v>2.92</c:v>
                      </c:pt>
                      <c:pt idx="13">
                        <c:v>2.83</c:v>
                      </c:pt>
                      <c:pt idx="14">
                        <c:v>2.79</c:v>
                      </c:pt>
                      <c:pt idx="15">
                        <c:v>2.75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32-C92E-4F3E-8347-B32CB5F247AD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(2)'!$H$4</c15:sqref>
                        </c15:formulaRef>
                      </c:ext>
                    </c:extLst>
                    <c:strCache>
                      <c:ptCount val="1"/>
                      <c:pt idx="0">
                        <c:v>КМ СГ вод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marker>
                  <c:symbol val="triangle"/>
                  <c:size val="5"/>
                  <c:spPr>
                    <a:solidFill>
                      <a:schemeClr val="tx1"/>
                    </a:solidFill>
                    <a:ln>
                      <a:noFill/>
                    </a:ln>
                  </c:spPr>
                </c:marker>
                <c:dLbls>
                  <c:dLbl>
                    <c:idx val="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3-C92E-4F3E-8347-B32CB5F247AD}"/>
                      </c:ext>
                    </c:extLst>
                  </c:dLbl>
                  <c:dLbl>
                    <c:idx val="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4-C92E-4F3E-8347-B32CB5F247AD}"/>
                      </c:ext>
                    </c:extLst>
                  </c:dLbl>
                  <c:dLbl>
                    <c:idx val="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5-C92E-4F3E-8347-B32CB5F247AD}"/>
                      </c:ext>
                    </c:extLst>
                  </c:dLbl>
                  <c:dLbl>
                    <c:idx val="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6-C92E-4F3E-8347-B32CB5F247AD}"/>
                      </c:ext>
                    </c:extLst>
                  </c:dLbl>
                  <c:dLbl>
                    <c:idx val="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7-C92E-4F3E-8347-B32CB5F247AD}"/>
                      </c:ext>
                    </c:extLst>
                  </c:dLbl>
                  <c:dLbl>
                    <c:idx val="5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8-C92E-4F3E-8347-B32CB5F247AD}"/>
                      </c:ext>
                    </c:extLst>
                  </c:dLbl>
                  <c:dLbl>
                    <c:idx val="6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9-C92E-4F3E-8347-B32CB5F247AD}"/>
                      </c:ext>
                    </c:extLst>
                  </c:dLbl>
                  <c:dLbl>
                    <c:idx val="7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A-C92E-4F3E-8347-B32CB5F247AD}"/>
                      </c:ext>
                    </c:extLst>
                  </c:dLbl>
                  <c:dLbl>
                    <c:idx val="8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B-C92E-4F3E-8347-B32CB5F247AD}"/>
                      </c:ext>
                    </c:extLst>
                  </c:dLbl>
                  <c:dLbl>
                    <c:idx val="9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C-C92E-4F3E-8347-B32CB5F247AD}"/>
                      </c:ext>
                    </c:extLst>
                  </c:dLbl>
                  <c:dLbl>
                    <c:idx val="1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D-C92E-4F3E-8347-B32CB5F247AD}"/>
                      </c:ext>
                    </c:extLst>
                  </c:dLbl>
                  <c:dLbl>
                    <c:idx val="1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E-C92E-4F3E-8347-B32CB5F247AD}"/>
                      </c:ext>
                    </c:extLst>
                  </c:dLbl>
                  <c:dLbl>
                    <c:idx val="1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F-C92E-4F3E-8347-B32CB5F247AD}"/>
                      </c:ext>
                    </c:extLst>
                  </c:dLbl>
                  <c:dLbl>
                    <c:idx val="1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0-C92E-4F3E-8347-B32CB5F247AD}"/>
                      </c:ext>
                    </c:extLst>
                  </c:dLbl>
                  <c:dLbl>
                    <c:idx val="1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1-C92E-4F3E-8347-B32CB5F247AD}"/>
                      </c:ext>
                    </c:extLst>
                  </c:dLbl>
                  <c:dLbl>
                    <c:idx val="15"/>
                    <c:layout>
                      <c:manualLayout>
                        <c:x val="-6.2062393911921773E-3"/>
                        <c:y val="-5.4926078010921184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/>
                            <a:t>0,79</a:t>
                          </a:r>
                        </a:p>
                      </c:rich>
                    </c:tx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42-C92E-4F3E-8347-B32CB5F247AD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trendline>
                  <c:spPr>
                    <a:ln w="12700">
                      <a:prstDash val="dash"/>
                    </a:ln>
                  </c:spPr>
                  <c:trendlineType val="poly"/>
                  <c:order val="2"/>
                  <c:dispRSqr val="0"/>
                  <c:dispEq val="0"/>
                </c:trendline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(2)'!$B$6:$B$21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26670</c:v>
                      </c:pt>
                      <c:pt idx="2">
                        <c:v>53340</c:v>
                      </c:pt>
                      <c:pt idx="3">
                        <c:v>80010</c:v>
                      </c:pt>
                      <c:pt idx="4">
                        <c:v>106680</c:v>
                      </c:pt>
                      <c:pt idx="5">
                        <c:v>133550</c:v>
                      </c:pt>
                      <c:pt idx="6">
                        <c:v>160020</c:v>
                      </c:pt>
                      <c:pt idx="7">
                        <c:v>186690</c:v>
                      </c:pt>
                      <c:pt idx="8">
                        <c:v>213360</c:v>
                      </c:pt>
                      <c:pt idx="9">
                        <c:v>240030</c:v>
                      </c:pt>
                      <c:pt idx="10">
                        <c:v>266700</c:v>
                      </c:pt>
                      <c:pt idx="11">
                        <c:v>293370</c:v>
                      </c:pt>
                      <c:pt idx="12">
                        <c:v>320040</c:v>
                      </c:pt>
                      <c:pt idx="13">
                        <c:v>346710</c:v>
                      </c:pt>
                      <c:pt idx="14">
                        <c:v>373380</c:v>
                      </c:pt>
                      <c:pt idx="15">
                        <c:v>400000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(2)'!$H$6:$H$21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4</c:v>
                      </c:pt>
                      <c:pt idx="1">
                        <c:v>3.78</c:v>
                      </c:pt>
                      <c:pt idx="2">
                        <c:v>3.56</c:v>
                      </c:pt>
                      <c:pt idx="3">
                        <c:v>3.53</c:v>
                      </c:pt>
                      <c:pt idx="4">
                        <c:v>3.49</c:v>
                      </c:pt>
                      <c:pt idx="5">
                        <c:v>3.47</c:v>
                      </c:pt>
                      <c:pt idx="6">
                        <c:v>3.44</c:v>
                      </c:pt>
                      <c:pt idx="7">
                        <c:v>3.41</c:v>
                      </c:pt>
                      <c:pt idx="8">
                        <c:v>3.39</c:v>
                      </c:pt>
                      <c:pt idx="9">
                        <c:v>3.38</c:v>
                      </c:pt>
                      <c:pt idx="10">
                        <c:v>3.33</c:v>
                      </c:pt>
                      <c:pt idx="11">
                        <c:v>3.3</c:v>
                      </c:pt>
                      <c:pt idx="12">
                        <c:v>3.28</c:v>
                      </c:pt>
                      <c:pt idx="13">
                        <c:v>3.21</c:v>
                      </c:pt>
                      <c:pt idx="14">
                        <c:v>3.19</c:v>
                      </c:pt>
                      <c:pt idx="15">
                        <c:v>3.17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43-C92E-4F3E-8347-B32CB5F247AD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(2)'!$K$4</c15:sqref>
                        </c15:formulaRef>
                      </c:ext>
                    </c:extLst>
                    <c:strCache>
                      <c:ptCount val="1"/>
                      <c:pt idx="0">
                        <c:v>НМ СГ мор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marker>
                  <c:symbol val="square"/>
                  <c:size val="4"/>
                  <c:spPr>
                    <a:solidFill>
                      <a:schemeClr val="tx1"/>
                    </a:solidFill>
                    <a:ln>
                      <a:noFill/>
                    </a:ln>
                  </c:spPr>
                </c:marker>
                <c:dLbls>
                  <c:dLbl>
                    <c:idx val="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4-C92E-4F3E-8347-B32CB5F247AD}"/>
                      </c:ext>
                    </c:extLst>
                  </c:dLbl>
                  <c:dLbl>
                    <c:idx val="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5-C92E-4F3E-8347-B32CB5F247AD}"/>
                      </c:ext>
                    </c:extLst>
                  </c:dLbl>
                  <c:dLbl>
                    <c:idx val="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6-C92E-4F3E-8347-B32CB5F247AD}"/>
                      </c:ext>
                    </c:extLst>
                  </c:dLbl>
                  <c:dLbl>
                    <c:idx val="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7-C92E-4F3E-8347-B32CB5F247AD}"/>
                      </c:ext>
                    </c:extLst>
                  </c:dLbl>
                  <c:dLbl>
                    <c:idx val="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8-C92E-4F3E-8347-B32CB5F247AD}"/>
                      </c:ext>
                    </c:extLst>
                  </c:dLbl>
                  <c:dLbl>
                    <c:idx val="5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9-C92E-4F3E-8347-B32CB5F247AD}"/>
                      </c:ext>
                    </c:extLst>
                  </c:dLbl>
                  <c:dLbl>
                    <c:idx val="6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A-C92E-4F3E-8347-B32CB5F247AD}"/>
                      </c:ext>
                    </c:extLst>
                  </c:dLbl>
                  <c:dLbl>
                    <c:idx val="7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B-C92E-4F3E-8347-B32CB5F247AD}"/>
                      </c:ext>
                    </c:extLst>
                  </c:dLbl>
                  <c:dLbl>
                    <c:idx val="8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C-C92E-4F3E-8347-B32CB5F247AD}"/>
                      </c:ext>
                    </c:extLst>
                  </c:dLbl>
                  <c:dLbl>
                    <c:idx val="9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D-C92E-4F3E-8347-B32CB5F247AD}"/>
                      </c:ext>
                    </c:extLst>
                  </c:dLbl>
                  <c:dLbl>
                    <c:idx val="1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E-C92E-4F3E-8347-B32CB5F247AD}"/>
                      </c:ext>
                    </c:extLst>
                  </c:dLbl>
                  <c:dLbl>
                    <c:idx val="1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F-C92E-4F3E-8347-B32CB5F247AD}"/>
                      </c:ext>
                    </c:extLst>
                  </c:dLbl>
                  <c:dLbl>
                    <c:idx val="1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0-C92E-4F3E-8347-B32CB5F247AD}"/>
                      </c:ext>
                    </c:extLst>
                  </c:dLbl>
                  <c:dLbl>
                    <c:idx val="1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1-C92E-4F3E-8347-B32CB5F247AD}"/>
                      </c:ext>
                    </c:extLst>
                  </c:dLbl>
                  <c:dLbl>
                    <c:idx val="1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2-C92E-4F3E-8347-B32CB5F247AD}"/>
                      </c:ext>
                    </c:extLst>
                  </c:dLbl>
                  <c:dLbl>
                    <c:idx val="15"/>
                    <c:layout>
                      <c:manualLayout>
                        <c:x val="-8.8023481741831087E-3"/>
                        <c:y val="6.4281089406780151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/>
                            <a:t>0,28</a:t>
                          </a:r>
                        </a:p>
                      </c:rich>
                    </c:tx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53-C92E-4F3E-8347-B32CB5F247AD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trendline>
                  <c:spPr>
                    <a:ln w="19050">
                      <a:prstDash val="sysDot"/>
                    </a:ln>
                  </c:spPr>
                  <c:trendlineType val="linear"/>
                  <c:dispRSqr val="0"/>
                  <c:dispEq val="0"/>
                </c:trendline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(2)'!$B$6:$B$21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26670</c:v>
                      </c:pt>
                      <c:pt idx="2">
                        <c:v>53340</c:v>
                      </c:pt>
                      <c:pt idx="3">
                        <c:v>80010</c:v>
                      </c:pt>
                      <c:pt idx="4">
                        <c:v>106680</c:v>
                      </c:pt>
                      <c:pt idx="5">
                        <c:v>133550</c:v>
                      </c:pt>
                      <c:pt idx="6">
                        <c:v>160020</c:v>
                      </c:pt>
                      <c:pt idx="7">
                        <c:v>186690</c:v>
                      </c:pt>
                      <c:pt idx="8">
                        <c:v>213360</c:v>
                      </c:pt>
                      <c:pt idx="9">
                        <c:v>240030</c:v>
                      </c:pt>
                      <c:pt idx="10">
                        <c:v>266700</c:v>
                      </c:pt>
                      <c:pt idx="11">
                        <c:v>293370</c:v>
                      </c:pt>
                      <c:pt idx="12">
                        <c:v>320040</c:v>
                      </c:pt>
                      <c:pt idx="13">
                        <c:v>346710</c:v>
                      </c:pt>
                      <c:pt idx="14">
                        <c:v>373380</c:v>
                      </c:pt>
                      <c:pt idx="15">
                        <c:v>400000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(2)'!$K$6:$K$21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4</c:v>
                      </c:pt>
                      <c:pt idx="1">
                        <c:v>3.8</c:v>
                      </c:pt>
                      <c:pt idx="2">
                        <c:v>3.57</c:v>
                      </c:pt>
                      <c:pt idx="3">
                        <c:v>3.4</c:v>
                      </c:pt>
                      <c:pt idx="4">
                        <c:v>3.14</c:v>
                      </c:pt>
                      <c:pt idx="5">
                        <c:v>2.92</c:v>
                      </c:pt>
                      <c:pt idx="6">
                        <c:v>2.72</c:v>
                      </c:pt>
                      <c:pt idx="7">
                        <c:v>2.5</c:v>
                      </c:pt>
                      <c:pt idx="8">
                        <c:v>2.33</c:v>
                      </c:pt>
                      <c:pt idx="9">
                        <c:v>2.16</c:v>
                      </c:pt>
                      <c:pt idx="10">
                        <c:v>1.97</c:v>
                      </c:pt>
                      <c:pt idx="11">
                        <c:v>1.85</c:v>
                      </c:pt>
                      <c:pt idx="12">
                        <c:v>1.69</c:v>
                      </c:pt>
                      <c:pt idx="13">
                        <c:v>1.52</c:v>
                      </c:pt>
                      <c:pt idx="14">
                        <c:v>1.28</c:v>
                      </c:pt>
                      <c:pt idx="15">
                        <c:v>1.1299999999999999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54-C92E-4F3E-8347-B32CB5F247AD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(2)'!$L$4</c15:sqref>
                        </c15:formulaRef>
                      </c:ext>
                    </c:extLst>
                    <c:strCache>
                      <c:ptCount val="1"/>
                      <c:pt idx="0">
                        <c:v>КМ СГ мор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marker>
                  <c:symbol val="triangle"/>
                  <c:size val="5"/>
                  <c:spPr>
                    <a:solidFill>
                      <a:schemeClr val="tx1"/>
                    </a:solidFill>
                    <a:ln>
                      <a:noFill/>
                    </a:ln>
                  </c:spPr>
                </c:marker>
                <c:dLbls>
                  <c:dLbl>
                    <c:idx val="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5-C92E-4F3E-8347-B32CB5F247AD}"/>
                      </c:ext>
                    </c:extLst>
                  </c:dLbl>
                  <c:dLbl>
                    <c:idx val="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6-C92E-4F3E-8347-B32CB5F247AD}"/>
                      </c:ext>
                    </c:extLst>
                  </c:dLbl>
                  <c:dLbl>
                    <c:idx val="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7-C92E-4F3E-8347-B32CB5F247AD}"/>
                      </c:ext>
                    </c:extLst>
                  </c:dLbl>
                  <c:dLbl>
                    <c:idx val="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8-C92E-4F3E-8347-B32CB5F247AD}"/>
                      </c:ext>
                    </c:extLst>
                  </c:dLbl>
                  <c:dLbl>
                    <c:idx val="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9-C92E-4F3E-8347-B32CB5F247AD}"/>
                      </c:ext>
                    </c:extLst>
                  </c:dLbl>
                  <c:dLbl>
                    <c:idx val="5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A-C92E-4F3E-8347-B32CB5F247AD}"/>
                      </c:ext>
                    </c:extLst>
                  </c:dLbl>
                  <c:dLbl>
                    <c:idx val="6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B-C92E-4F3E-8347-B32CB5F247AD}"/>
                      </c:ext>
                    </c:extLst>
                  </c:dLbl>
                  <c:dLbl>
                    <c:idx val="7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C-C92E-4F3E-8347-B32CB5F247AD}"/>
                      </c:ext>
                    </c:extLst>
                  </c:dLbl>
                  <c:dLbl>
                    <c:idx val="8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D-C92E-4F3E-8347-B32CB5F247AD}"/>
                      </c:ext>
                    </c:extLst>
                  </c:dLbl>
                  <c:dLbl>
                    <c:idx val="9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E-C92E-4F3E-8347-B32CB5F247AD}"/>
                      </c:ext>
                    </c:extLst>
                  </c:dLbl>
                  <c:dLbl>
                    <c:idx val="1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F-C92E-4F3E-8347-B32CB5F247AD}"/>
                      </c:ext>
                    </c:extLst>
                  </c:dLbl>
                  <c:dLbl>
                    <c:idx val="1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60-C92E-4F3E-8347-B32CB5F247AD}"/>
                      </c:ext>
                    </c:extLst>
                  </c:dLbl>
                  <c:dLbl>
                    <c:idx val="1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61-C92E-4F3E-8347-B32CB5F247AD}"/>
                      </c:ext>
                    </c:extLst>
                  </c:dLbl>
                  <c:dLbl>
                    <c:idx val="1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62-C92E-4F3E-8347-B32CB5F247AD}"/>
                      </c:ext>
                    </c:extLst>
                  </c:dLbl>
                  <c:dLbl>
                    <c:idx val="1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63-C92E-4F3E-8347-B32CB5F247AD}"/>
                      </c:ext>
                    </c:extLst>
                  </c:dLbl>
                  <c:dLbl>
                    <c:idx val="15"/>
                    <c:layout>
                      <c:manualLayout>
                        <c:x val="-1.86549556632663E-2"/>
                        <c:y val="7.9115186962190956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/>
                            <a:t>0,61</a:t>
                          </a:r>
                        </a:p>
                      </c:rich>
                    </c:tx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64-C92E-4F3E-8347-B32CB5F247AD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trendline>
                  <c:spPr>
                    <a:ln w="19050">
                      <a:prstDash val="sysDot"/>
                    </a:ln>
                  </c:spPr>
                  <c:trendlineType val="poly"/>
                  <c:order val="2"/>
                  <c:dispRSqr val="0"/>
                  <c:dispEq val="0"/>
                </c:trendline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(2)'!$B$6:$B$21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26670</c:v>
                      </c:pt>
                      <c:pt idx="2">
                        <c:v>53340</c:v>
                      </c:pt>
                      <c:pt idx="3">
                        <c:v>80010</c:v>
                      </c:pt>
                      <c:pt idx="4">
                        <c:v>106680</c:v>
                      </c:pt>
                      <c:pt idx="5">
                        <c:v>133550</c:v>
                      </c:pt>
                      <c:pt idx="6">
                        <c:v>160020</c:v>
                      </c:pt>
                      <c:pt idx="7">
                        <c:v>186690</c:v>
                      </c:pt>
                      <c:pt idx="8">
                        <c:v>213360</c:v>
                      </c:pt>
                      <c:pt idx="9">
                        <c:v>240030</c:v>
                      </c:pt>
                      <c:pt idx="10">
                        <c:v>266700</c:v>
                      </c:pt>
                      <c:pt idx="11">
                        <c:v>293370</c:v>
                      </c:pt>
                      <c:pt idx="12">
                        <c:v>320040</c:v>
                      </c:pt>
                      <c:pt idx="13">
                        <c:v>346710</c:v>
                      </c:pt>
                      <c:pt idx="14">
                        <c:v>373380</c:v>
                      </c:pt>
                      <c:pt idx="15">
                        <c:v>400000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(2)'!$L$6:$L$21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4</c:v>
                      </c:pt>
                      <c:pt idx="1">
                        <c:v>3.88</c:v>
                      </c:pt>
                      <c:pt idx="2">
                        <c:v>3.76</c:v>
                      </c:pt>
                      <c:pt idx="3">
                        <c:v>3.68</c:v>
                      </c:pt>
                      <c:pt idx="4">
                        <c:v>3.53</c:v>
                      </c:pt>
                      <c:pt idx="5">
                        <c:v>3.41</c:v>
                      </c:pt>
                      <c:pt idx="6">
                        <c:v>3.26</c:v>
                      </c:pt>
                      <c:pt idx="7">
                        <c:v>3.1</c:v>
                      </c:pt>
                      <c:pt idx="8">
                        <c:v>3.01</c:v>
                      </c:pt>
                      <c:pt idx="9">
                        <c:v>2.94</c:v>
                      </c:pt>
                      <c:pt idx="10">
                        <c:v>2.84</c:v>
                      </c:pt>
                      <c:pt idx="11">
                        <c:v>2.76</c:v>
                      </c:pt>
                      <c:pt idx="12">
                        <c:v>2.69</c:v>
                      </c:pt>
                      <c:pt idx="13">
                        <c:v>2.62</c:v>
                      </c:pt>
                      <c:pt idx="14">
                        <c:v>2.54</c:v>
                      </c:pt>
                      <c:pt idx="15">
                        <c:v>2.4300000000000002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65-C92E-4F3E-8347-B32CB5F247AD}"/>
                  </c:ext>
                </c:extLst>
              </c15:ser>
            </c15:filteredLineSeries>
          </c:ext>
        </c:extLst>
      </c:lineChart>
      <c:catAx>
        <c:axId val="1130653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charset="0"/>
                    <a:ea typeface="Times New Roman" charset="0"/>
                    <a:cs typeface="Times New Roman" charset="0"/>
                  </a:defRPr>
                </a:pPr>
                <a:r>
                  <a:rPr lang="ru-RU" sz="1000" b="1" dirty="0">
                    <a:solidFill>
                      <a:schemeClr val="tx1"/>
                    </a:solidFill>
                  </a:rPr>
                  <a:t>Количество циклов нагружения</a:t>
                </a:r>
              </a:p>
            </c:rich>
          </c:tx>
          <c:layout>
            <c:manualLayout>
              <c:xMode val="edge"/>
              <c:yMode val="edge"/>
              <c:x val="0.28214890901096862"/>
              <c:y val="0.9188578817353713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defRPr>
            </a:pPr>
            <a:endParaRPr lang="ru-RU"/>
          </a:p>
        </c:txPr>
        <c:crossAx val="113081344"/>
        <c:crosses val="autoZero"/>
        <c:auto val="1"/>
        <c:lblAlgn val="ctr"/>
        <c:lblOffset val="100"/>
        <c:noMultiLvlLbl val="0"/>
      </c:catAx>
      <c:valAx>
        <c:axId val="11308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charset="0"/>
                    <a:ea typeface="Times New Roman" charset="0"/>
                    <a:cs typeface="Times New Roman" charset="0"/>
                  </a:defRPr>
                </a:pPr>
                <a:r>
                  <a:rPr lang="ru-RU" sz="1000" b="1">
                    <a:solidFill>
                      <a:schemeClr val="tx1"/>
                    </a:solidFill>
                  </a:rPr>
                  <a:t>Предел прочности на сжатие, МПа</a:t>
                </a:r>
              </a:p>
            </c:rich>
          </c:tx>
          <c:layout>
            <c:manualLayout>
              <c:xMode val="edge"/>
              <c:yMode val="edge"/>
              <c:x val="4.6570965166751526E-3"/>
              <c:y val="2.4332704889272437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defRPr>
            </a:pPr>
            <a:endParaRPr lang="ru-RU"/>
          </a:p>
        </c:txPr>
        <c:crossAx val="1130653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Times New Roman" charset="0"/>
          <a:ea typeface="Times New Roman" charset="0"/>
          <a:cs typeface="Times New Roman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766179161803192"/>
          <c:y val="2.34278350515464E-2"/>
          <c:w val="0.71162336657948233"/>
          <c:h val="0.60944905678991024"/>
        </c:manualLayout>
      </c:layout>
      <c:lineChart>
        <c:grouping val="standard"/>
        <c:varyColors val="0"/>
        <c:ser>
          <c:idx val="2"/>
          <c:order val="2"/>
          <c:tx>
            <c:strRef>
              <c:f>'Относит1 (2)'!$G$4</c:f>
              <c:strCache>
                <c:ptCount val="1"/>
                <c:pt idx="0">
                  <c:v>НМ СГ вод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3"/>
            <c:spPr>
              <a:solidFill>
                <a:srgbClr val="C00000"/>
              </a:solidFill>
              <a:ln>
                <a:noFill/>
              </a:ln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FE-4E09-B829-6FBC05D2052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5FE-4E09-B829-6FBC05D2052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5FE-4E09-B829-6FBC05D2052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5FE-4E09-B829-6FBC05D2052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5FE-4E09-B829-6FBC05D2052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5FE-4E09-B829-6FBC05D20521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5FE-4E09-B829-6FBC05D2052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5FE-4E09-B829-6FBC05D20521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5FE-4E09-B829-6FBC05D20521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5FE-4E09-B829-6FBC05D20521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5FE-4E09-B829-6FBC05D20521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5FE-4E09-B829-6FBC05D20521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5FE-4E09-B829-6FBC05D20521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5FE-4E09-B829-6FBC05D20521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5FE-4E09-B829-6FBC05D20521}"/>
                </c:ext>
              </c:extLst>
            </c:dLbl>
            <c:dLbl>
              <c:idx val="15"/>
              <c:layout>
                <c:manualLayout>
                  <c:x val="-7.0563105041150792E-3"/>
                  <c:y val="6.264431777193399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0,69*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A5FE-4E09-B829-6FBC05D205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rgbClr val="C00000"/>
                </a:solidFill>
                <a:prstDash val="solid"/>
              </a:ln>
            </c:spPr>
            <c:trendlineType val="poly"/>
            <c:order val="2"/>
            <c:dispRSqr val="0"/>
            <c:dispEq val="0"/>
          </c:trendline>
          <c:cat>
            <c:numRef>
              <c:f>'Относит1 (2)'!$B$6:$B$21</c:f>
              <c:numCache>
                <c:formatCode>General</c:formatCode>
                <c:ptCount val="16"/>
                <c:pt idx="0">
                  <c:v>0</c:v>
                </c:pt>
                <c:pt idx="1">
                  <c:v>26670</c:v>
                </c:pt>
                <c:pt idx="2">
                  <c:v>53340</c:v>
                </c:pt>
                <c:pt idx="3">
                  <c:v>80010</c:v>
                </c:pt>
                <c:pt idx="4">
                  <c:v>106680</c:v>
                </c:pt>
                <c:pt idx="5">
                  <c:v>133550</c:v>
                </c:pt>
                <c:pt idx="6">
                  <c:v>160020</c:v>
                </c:pt>
                <c:pt idx="7">
                  <c:v>186690</c:v>
                </c:pt>
                <c:pt idx="8">
                  <c:v>213360</c:v>
                </c:pt>
                <c:pt idx="9">
                  <c:v>240030</c:v>
                </c:pt>
                <c:pt idx="10">
                  <c:v>266700</c:v>
                </c:pt>
                <c:pt idx="11">
                  <c:v>293370</c:v>
                </c:pt>
                <c:pt idx="12">
                  <c:v>320040</c:v>
                </c:pt>
                <c:pt idx="13">
                  <c:v>346710</c:v>
                </c:pt>
                <c:pt idx="14">
                  <c:v>373380</c:v>
                </c:pt>
                <c:pt idx="15">
                  <c:v>400000</c:v>
                </c:pt>
              </c:numCache>
            </c:numRef>
          </c:cat>
          <c:val>
            <c:numRef>
              <c:f>'Относит1 (2)'!$G$6:$G$21</c:f>
              <c:numCache>
                <c:formatCode>General</c:formatCode>
                <c:ptCount val="16"/>
                <c:pt idx="0">
                  <c:v>4</c:v>
                </c:pt>
                <c:pt idx="1">
                  <c:v>3.88</c:v>
                </c:pt>
                <c:pt idx="2">
                  <c:v>3.72</c:v>
                </c:pt>
                <c:pt idx="3">
                  <c:v>3.54</c:v>
                </c:pt>
                <c:pt idx="4">
                  <c:v>3.42</c:v>
                </c:pt>
                <c:pt idx="5">
                  <c:v>3.31</c:v>
                </c:pt>
                <c:pt idx="6">
                  <c:v>3.21</c:v>
                </c:pt>
                <c:pt idx="7">
                  <c:v>3.15</c:v>
                </c:pt>
                <c:pt idx="8">
                  <c:v>3.13</c:v>
                </c:pt>
                <c:pt idx="9">
                  <c:v>3.08</c:v>
                </c:pt>
                <c:pt idx="10">
                  <c:v>3</c:v>
                </c:pt>
                <c:pt idx="11">
                  <c:v>2.96</c:v>
                </c:pt>
                <c:pt idx="12">
                  <c:v>2.92</c:v>
                </c:pt>
                <c:pt idx="13">
                  <c:v>2.83</c:v>
                </c:pt>
                <c:pt idx="14">
                  <c:v>2.79</c:v>
                </c:pt>
                <c:pt idx="15">
                  <c:v>2.75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A5FE-4E09-B829-6FBC05D20521}"/>
            </c:ext>
          </c:extLst>
        </c:ser>
        <c:ser>
          <c:idx val="3"/>
          <c:order val="3"/>
          <c:tx>
            <c:strRef>
              <c:f>'Относит1 (2)'!$H$4</c:f>
              <c:strCache>
                <c:ptCount val="1"/>
                <c:pt idx="0">
                  <c:v>КМ СГ вод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3"/>
            <c:spPr>
              <a:solidFill>
                <a:srgbClr val="007A37"/>
              </a:solidFill>
              <a:ln>
                <a:noFill/>
              </a:ln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5FE-4E09-B829-6FBC05D2052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5FE-4E09-B829-6FBC05D2052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A5FE-4E09-B829-6FBC05D2052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5FE-4E09-B829-6FBC05D2052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A5FE-4E09-B829-6FBC05D2052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A5FE-4E09-B829-6FBC05D20521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A5FE-4E09-B829-6FBC05D2052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A5FE-4E09-B829-6FBC05D20521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A5FE-4E09-B829-6FBC05D20521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A5FE-4E09-B829-6FBC05D20521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A5FE-4E09-B829-6FBC05D20521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A5FE-4E09-B829-6FBC05D20521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A5FE-4E09-B829-6FBC05D20521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A5FE-4E09-B829-6FBC05D20521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A5FE-4E09-B829-6FBC05D20521}"/>
                </c:ext>
              </c:extLst>
            </c:dLbl>
            <c:dLbl>
              <c:idx val="15"/>
              <c:layout>
                <c:manualLayout>
                  <c:x val="-8.5582472603799153E-3"/>
                  <c:y val="-7.787934186471667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0,79*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20-A5FE-4E09-B829-6FBC05D205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rgbClr val="007A37"/>
                </a:solidFill>
                <a:prstDash val="solid"/>
              </a:ln>
            </c:spPr>
            <c:trendlineType val="poly"/>
            <c:order val="2"/>
            <c:dispRSqr val="0"/>
            <c:dispEq val="0"/>
          </c:trendline>
          <c:cat>
            <c:numRef>
              <c:f>'Относит1 (2)'!$B$6:$B$21</c:f>
              <c:numCache>
                <c:formatCode>General</c:formatCode>
                <c:ptCount val="16"/>
                <c:pt idx="0">
                  <c:v>0</c:v>
                </c:pt>
                <c:pt idx="1">
                  <c:v>26670</c:v>
                </c:pt>
                <c:pt idx="2">
                  <c:v>53340</c:v>
                </c:pt>
                <c:pt idx="3">
                  <c:v>80010</c:v>
                </c:pt>
                <c:pt idx="4">
                  <c:v>106680</c:v>
                </c:pt>
                <c:pt idx="5">
                  <c:v>133550</c:v>
                </c:pt>
                <c:pt idx="6">
                  <c:v>160020</c:v>
                </c:pt>
                <c:pt idx="7">
                  <c:v>186690</c:v>
                </c:pt>
                <c:pt idx="8">
                  <c:v>213360</c:v>
                </c:pt>
                <c:pt idx="9">
                  <c:v>240030</c:v>
                </c:pt>
                <c:pt idx="10">
                  <c:v>266700</c:v>
                </c:pt>
                <c:pt idx="11">
                  <c:v>293370</c:v>
                </c:pt>
                <c:pt idx="12">
                  <c:v>320040</c:v>
                </c:pt>
                <c:pt idx="13">
                  <c:v>346710</c:v>
                </c:pt>
                <c:pt idx="14">
                  <c:v>373380</c:v>
                </c:pt>
                <c:pt idx="15">
                  <c:v>400000</c:v>
                </c:pt>
              </c:numCache>
            </c:numRef>
          </c:cat>
          <c:val>
            <c:numRef>
              <c:f>'Относит1 (2)'!$H$6:$H$21</c:f>
              <c:numCache>
                <c:formatCode>General</c:formatCode>
                <c:ptCount val="16"/>
                <c:pt idx="0">
                  <c:v>4</c:v>
                </c:pt>
                <c:pt idx="1">
                  <c:v>3.9</c:v>
                </c:pt>
                <c:pt idx="2">
                  <c:v>3.79</c:v>
                </c:pt>
                <c:pt idx="3">
                  <c:v>3.68</c:v>
                </c:pt>
                <c:pt idx="4">
                  <c:v>3.58</c:v>
                </c:pt>
                <c:pt idx="5">
                  <c:v>3.51</c:v>
                </c:pt>
                <c:pt idx="6">
                  <c:v>3.44</c:v>
                </c:pt>
                <c:pt idx="7">
                  <c:v>3.41</c:v>
                </c:pt>
                <c:pt idx="8">
                  <c:v>3.39</c:v>
                </c:pt>
                <c:pt idx="9">
                  <c:v>3.38</c:v>
                </c:pt>
                <c:pt idx="10">
                  <c:v>3.33</c:v>
                </c:pt>
                <c:pt idx="11">
                  <c:v>3.3</c:v>
                </c:pt>
                <c:pt idx="12">
                  <c:v>3.28</c:v>
                </c:pt>
                <c:pt idx="13">
                  <c:v>3.21</c:v>
                </c:pt>
                <c:pt idx="14">
                  <c:v>3.19</c:v>
                </c:pt>
                <c:pt idx="15">
                  <c:v>3.17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A5FE-4E09-B829-6FBC05D2052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39983920"/>
        <c:axId val="163998782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'Относит1 (2)'!$C$4</c15:sqref>
                        </c15:formulaRef>
                      </c:ext>
                    </c:extLst>
                    <c:strCache>
                      <c:ptCount val="1"/>
                      <c:pt idx="0">
                        <c:v>НМ СГ сух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marker>
                  <c:symbol val="square"/>
                  <c:size val="4"/>
                  <c:spPr>
                    <a:solidFill>
                      <a:schemeClr val="tx1"/>
                    </a:solidFill>
                    <a:ln w="9525">
                      <a:noFill/>
                    </a:ln>
                    <a:effectLst/>
                  </c:spPr>
                </c:marker>
                <c:dLbls>
                  <c:dLbl>
                    <c:idx val="0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2-A5FE-4E09-B829-6FBC05D20521}"/>
                      </c:ext>
                    </c:extLst>
                  </c:dLbl>
                  <c:dLbl>
                    <c:idx val="1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3-A5FE-4E09-B829-6FBC05D20521}"/>
                      </c:ext>
                    </c:extLst>
                  </c:dLbl>
                  <c:dLbl>
                    <c:idx val="2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4-A5FE-4E09-B829-6FBC05D20521}"/>
                      </c:ext>
                    </c:extLst>
                  </c:dLbl>
                  <c:dLbl>
                    <c:idx val="3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5-A5FE-4E09-B829-6FBC05D20521}"/>
                      </c:ext>
                    </c:extLst>
                  </c:dLbl>
                  <c:dLbl>
                    <c:idx val="4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6-A5FE-4E09-B829-6FBC05D20521}"/>
                      </c:ext>
                    </c:extLst>
                  </c:dLbl>
                  <c:dLbl>
                    <c:idx val="5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7-A5FE-4E09-B829-6FBC05D20521}"/>
                      </c:ext>
                    </c:extLst>
                  </c:dLbl>
                  <c:dLbl>
                    <c:idx val="6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8-A5FE-4E09-B829-6FBC05D20521}"/>
                      </c:ext>
                    </c:extLst>
                  </c:dLbl>
                  <c:dLbl>
                    <c:idx val="7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9-A5FE-4E09-B829-6FBC05D20521}"/>
                      </c:ext>
                    </c:extLst>
                  </c:dLbl>
                  <c:dLbl>
                    <c:idx val="8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A-A5FE-4E09-B829-6FBC05D20521}"/>
                      </c:ext>
                    </c:extLst>
                  </c:dLbl>
                  <c:dLbl>
                    <c:idx val="9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B-A5FE-4E09-B829-6FBC05D20521}"/>
                      </c:ext>
                    </c:extLst>
                  </c:dLbl>
                  <c:dLbl>
                    <c:idx val="10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C-A5FE-4E09-B829-6FBC05D20521}"/>
                      </c:ext>
                    </c:extLst>
                  </c:dLbl>
                  <c:dLbl>
                    <c:idx val="11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D-A5FE-4E09-B829-6FBC05D20521}"/>
                      </c:ext>
                    </c:extLst>
                  </c:dLbl>
                  <c:dLbl>
                    <c:idx val="12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E-A5FE-4E09-B829-6FBC05D20521}"/>
                      </c:ext>
                    </c:extLst>
                  </c:dLbl>
                  <c:dLbl>
                    <c:idx val="13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F-A5FE-4E09-B829-6FBC05D20521}"/>
                      </c:ext>
                    </c:extLst>
                  </c:dLbl>
                  <c:dLbl>
                    <c:idx val="14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30-A5FE-4E09-B829-6FBC05D20521}"/>
                      </c:ext>
                    </c:extLst>
                  </c:dLbl>
                  <c:dLbl>
                    <c:idx val="15"/>
                    <c:layout>
                      <c:manualLayout>
                        <c:x val="-1.7100178481939736E-16"/>
                        <c:y val="6.4281089406780151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/>
                            <a:t>0,84</a:t>
                          </a:r>
                        </a:p>
                      </c:rich>
                    </c:tx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31-A5FE-4E09-B829-6FBC05D20521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</c:ext>
                  </c:extLst>
                </c:dLbls>
                <c:trendline>
                  <c:spPr>
                    <a:ln w="12700" cap="rnd">
                      <a:solidFill>
                        <a:schemeClr val="tx1"/>
                      </a:solidFill>
                      <a:prstDash val="solid"/>
                    </a:ln>
                    <a:effectLst/>
                  </c:spPr>
                  <c:trendlineType val="poly"/>
                  <c:order val="2"/>
                  <c:dispRSqr val="0"/>
                  <c:dispEq val="0"/>
                </c:trendline>
                <c:cat>
                  <c:numRef>
                    <c:extLst>
                      <c:ext uri="{02D57815-91ED-43cb-92C2-25804820EDAC}">
                        <c15:formulaRef>
                          <c15:sqref>'Относит1 (2)'!$B$6:$B$21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26670</c:v>
                      </c:pt>
                      <c:pt idx="2">
                        <c:v>53340</c:v>
                      </c:pt>
                      <c:pt idx="3">
                        <c:v>80010</c:v>
                      </c:pt>
                      <c:pt idx="4">
                        <c:v>106680</c:v>
                      </c:pt>
                      <c:pt idx="5">
                        <c:v>133550</c:v>
                      </c:pt>
                      <c:pt idx="6">
                        <c:v>160020</c:v>
                      </c:pt>
                      <c:pt idx="7">
                        <c:v>186690</c:v>
                      </c:pt>
                      <c:pt idx="8">
                        <c:v>213360</c:v>
                      </c:pt>
                      <c:pt idx="9">
                        <c:v>240030</c:v>
                      </c:pt>
                      <c:pt idx="10">
                        <c:v>266700</c:v>
                      </c:pt>
                      <c:pt idx="11">
                        <c:v>293370</c:v>
                      </c:pt>
                      <c:pt idx="12">
                        <c:v>320040</c:v>
                      </c:pt>
                      <c:pt idx="13">
                        <c:v>346710</c:v>
                      </c:pt>
                      <c:pt idx="14">
                        <c:v>373380</c:v>
                      </c:pt>
                      <c:pt idx="15">
                        <c:v>400000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'Относит1 (2)'!$C$6:$C$21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6</c:v>
                      </c:pt>
                      <c:pt idx="1">
                        <c:v>5.88</c:v>
                      </c:pt>
                      <c:pt idx="2">
                        <c:v>5.82</c:v>
                      </c:pt>
                      <c:pt idx="3">
                        <c:v>5.76</c:v>
                      </c:pt>
                      <c:pt idx="4">
                        <c:v>5.68</c:v>
                      </c:pt>
                      <c:pt idx="5">
                        <c:v>5.62</c:v>
                      </c:pt>
                      <c:pt idx="6">
                        <c:v>5.56</c:v>
                      </c:pt>
                      <c:pt idx="7">
                        <c:v>5.51</c:v>
                      </c:pt>
                      <c:pt idx="8">
                        <c:v>5.45</c:v>
                      </c:pt>
                      <c:pt idx="9">
                        <c:v>5.4</c:v>
                      </c:pt>
                      <c:pt idx="10">
                        <c:v>5.32</c:v>
                      </c:pt>
                      <c:pt idx="11">
                        <c:v>5.26</c:v>
                      </c:pt>
                      <c:pt idx="12">
                        <c:v>5.21</c:v>
                      </c:pt>
                      <c:pt idx="13">
                        <c:v>5.16</c:v>
                      </c:pt>
                      <c:pt idx="14">
                        <c:v>5.1100000000000003</c:v>
                      </c:pt>
                      <c:pt idx="15">
                        <c:v>5.0599999999999996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32-A5FE-4E09-B829-6FBC05D20521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(2)'!$D$4</c15:sqref>
                        </c15:formulaRef>
                      </c:ext>
                    </c:extLst>
                    <c:strCache>
                      <c:ptCount val="1"/>
                      <c:pt idx="0">
                        <c:v>КМ СГ сух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marker>
                  <c:symbol val="triangle"/>
                  <c:size val="5"/>
                  <c:spPr>
                    <a:solidFill>
                      <a:schemeClr val="tx1"/>
                    </a:solidFill>
                    <a:ln w="9525">
                      <a:noFill/>
                    </a:ln>
                    <a:effectLst/>
                  </c:spPr>
                </c:marker>
                <c:dLbls>
                  <c:dLbl>
                    <c:idx val="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3-A5FE-4E09-B829-6FBC05D20521}"/>
                      </c:ext>
                    </c:extLst>
                  </c:dLbl>
                  <c:dLbl>
                    <c:idx val="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4-A5FE-4E09-B829-6FBC05D20521}"/>
                      </c:ext>
                    </c:extLst>
                  </c:dLbl>
                  <c:dLbl>
                    <c:idx val="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5-A5FE-4E09-B829-6FBC05D20521}"/>
                      </c:ext>
                    </c:extLst>
                  </c:dLbl>
                  <c:dLbl>
                    <c:idx val="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6-A5FE-4E09-B829-6FBC05D20521}"/>
                      </c:ext>
                    </c:extLst>
                  </c:dLbl>
                  <c:dLbl>
                    <c:idx val="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7-A5FE-4E09-B829-6FBC05D20521}"/>
                      </c:ext>
                    </c:extLst>
                  </c:dLbl>
                  <c:dLbl>
                    <c:idx val="5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8-A5FE-4E09-B829-6FBC05D20521}"/>
                      </c:ext>
                    </c:extLst>
                  </c:dLbl>
                  <c:dLbl>
                    <c:idx val="6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9-A5FE-4E09-B829-6FBC05D20521}"/>
                      </c:ext>
                    </c:extLst>
                  </c:dLbl>
                  <c:dLbl>
                    <c:idx val="7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A-A5FE-4E09-B829-6FBC05D20521}"/>
                      </c:ext>
                    </c:extLst>
                  </c:dLbl>
                  <c:dLbl>
                    <c:idx val="8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B-A5FE-4E09-B829-6FBC05D20521}"/>
                      </c:ext>
                    </c:extLst>
                  </c:dLbl>
                  <c:dLbl>
                    <c:idx val="9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C-A5FE-4E09-B829-6FBC05D20521}"/>
                      </c:ext>
                    </c:extLst>
                  </c:dLbl>
                  <c:dLbl>
                    <c:idx val="1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D-A5FE-4E09-B829-6FBC05D20521}"/>
                      </c:ext>
                    </c:extLst>
                  </c:dLbl>
                  <c:dLbl>
                    <c:idx val="1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E-A5FE-4E09-B829-6FBC05D20521}"/>
                      </c:ext>
                    </c:extLst>
                  </c:dLbl>
                  <c:dLbl>
                    <c:idx val="1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F-A5FE-4E09-B829-6FBC05D20521}"/>
                      </c:ext>
                    </c:extLst>
                  </c:dLbl>
                  <c:dLbl>
                    <c:idx val="1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0-A5FE-4E09-B829-6FBC05D20521}"/>
                      </c:ext>
                    </c:extLst>
                  </c:dLbl>
                  <c:dLbl>
                    <c:idx val="1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1-A5FE-4E09-B829-6FBC05D20521}"/>
                      </c:ext>
                    </c:extLst>
                  </c:dLbl>
                  <c:dLbl>
                    <c:idx val="15"/>
                    <c:layout>
                      <c:manualLayout>
                        <c:x val="-9.3274778316333202E-3"/>
                        <c:y val="-6.4281089406780151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/>
                            <a:t>0,91</a:t>
                          </a:r>
                        </a:p>
                      </c:rich>
                    </c:tx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42-A5FE-4E09-B829-6FBC05D20521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trendline>
                  <c:spPr>
                    <a:ln w="12700" cap="rnd">
                      <a:solidFill>
                        <a:schemeClr val="tx1"/>
                      </a:solidFill>
                      <a:prstDash val="solid"/>
                    </a:ln>
                    <a:effectLst/>
                  </c:spPr>
                  <c:trendlineType val="poly"/>
                  <c:order val="2"/>
                  <c:dispRSqr val="0"/>
                  <c:dispEq val="0"/>
                </c:trendline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(2)'!$B$6:$B$21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26670</c:v>
                      </c:pt>
                      <c:pt idx="2">
                        <c:v>53340</c:v>
                      </c:pt>
                      <c:pt idx="3">
                        <c:v>80010</c:v>
                      </c:pt>
                      <c:pt idx="4">
                        <c:v>106680</c:v>
                      </c:pt>
                      <c:pt idx="5">
                        <c:v>133550</c:v>
                      </c:pt>
                      <c:pt idx="6">
                        <c:v>160020</c:v>
                      </c:pt>
                      <c:pt idx="7">
                        <c:v>186690</c:v>
                      </c:pt>
                      <c:pt idx="8">
                        <c:v>213360</c:v>
                      </c:pt>
                      <c:pt idx="9">
                        <c:v>240030</c:v>
                      </c:pt>
                      <c:pt idx="10">
                        <c:v>266700</c:v>
                      </c:pt>
                      <c:pt idx="11">
                        <c:v>293370</c:v>
                      </c:pt>
                      <c:pt idx="12">
                        <c:v>320040</c:v>
                      </c:pt>
                      <c:pt idx="13">
                        <c:v>346710</c:v>
                      </c:pt>
                      <c:pt idx="14">
                        <c:v>373380</c:v>
                      </c:pt>
                      <c:pt idx="15">
                        <c:v>400000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(2)'!$D$6:$D$21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6</c:v>
                      </c:pt>
                      <c:pt idx="1">
                        <c:v>5.91</c:v>
                      </c:pt>
                      <c:pt idx="2">
                        <c:v>5.88</c:v>
                      </c:pt>
                      <c:pt idx="3">
                        <c:v>5.85</c:v>
                      </c:pt>
                      <c:pt idx="4">
                        <c:v>5.81</c:v>
                      </c:pt>
                      <c:pt idx="5">
                        <c:v>5.78</c:v>
                      </c:pt>
                      <c:pt idx="6">
                        <c:v>5.75</c:v>
                      </c:pt>
                      <c:pt idx="7">
                        <c:v>5.72</c:v>
                      </c:pt>
                      <c:pt idx="8">
                        <c:v>5.69</c:v>
                      </c:pt>
                      <c:pt idx="9">
                        <c:v>5.67</c:v>
                      </c:pt>
                      <c:pt idx="10">
                        <c:v>5.59</c:v>
                      </c:pt>
                      <c:pt idx="11">
                        <c:v>5.56</c:v>
                      </c:pt>
                      <c:pt idx="12">
                        <c:v>5.54</c:v>
                      </c:pt>
                      <c:pt idx="13">
                        <c:v>5.51</c:v>
                      </c:pt>
                      <c:pt idx="14">
                        <c:v>5.48</c:v>
                      </c:pt>
                      <c:pt idx="15">
                        <c:v>5.45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43-A5FE-4E09-B829-6FBC05D20521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(2)'!$K$4</c15:sqref>
                        </c15:formulaRef>
                      </c:ext>
                    </c:extLst>
                    <c:strCache>
                      <c:ptCount val="1"/>
                      <c:pt idx="0">
                        <c:v>НМ СГ мор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marker>
                  <c:symbol val="square"/>
                  <c:size val="4"/>
                  <c:spPr>
                    <a:solidFill>
                      <a:schemeClr val="tx1"/>
                    </a:solidFill>
                    <a:ln>
                      <a:noFill/>
                    </a:ln>
                  </c:spPr>
                </c:marker>
                <c:dLbls>
                  <c:dLbl>
                    <c:idx val="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4-A5FE-4E09-B829-6FBC05D20521}"/>
                      </c:ext>
                    </c:extLst>
                  </c:dLbl>
                  <c:dLbl>
                    <c:idx val="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5-A5FE-4E09-B829-6FBC05D20521}"/>
                      </c:ext>
                    </c:extLst>
                  </c:dLbl>
                  <c:dLbl>
                    <c:idx val="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6-A5FE-4E09-B829-6FBC05D20521}"/>
                      </c:ext>
                    </c:extLst>
                  </c:dLbl>
                  <c:dLbl>
                    <c:idx val="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7-A5FE-4E09-B829-6FBC05D20521}"/>
                      </c:ext>
                    </c:extLst>
                  </c:dLbl>
                  <c:dLbl>
                    <c:idx val="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8-A5FE-4E09-B829-6FBC05D20521}"/>
                      </c:ext>
                    </c:extLst>
                  </c:dLbl>
                  <c:dLbl>
                    <c:idx val="5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9-A5FE-4E09-B829-6FBC05D20521}"/>
                      </c:ext>
                    </c:extLst>
                  </c:dLbl>
                  <c:dLbl>
                    <c:idx val="6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A-A5FE-4E09-B829-6FBC05D20521}"/>
                      </c:ext>
                    </c:extLst>
                  </c:dLbl>
                  <c:dLbl>
                    <c:idx val="7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B-A5FE-4E09-B829-6FBC05D20521}"/>
                      </c:ext>
                    </c:extLst>
                  </c:dLbl>
                  <c:dLbl>
                    <c:idx val="8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C-A5FE-4E09-B829-6FBC05D20521}"/>
                      </c:ext>
                    </c:extLst>
                  </c:dLbl>
                  <c:dLbl>
                    <c:idx val="9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D-A5FE-4E09-B829-6FBC05D20521}"/>
                      </c:ext>
                    </c:extLst>
                  </c:dLbl>
                  <c:dLbl>
                    <c:idx val="1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E-A5FE-4E09-B829-6FBC05D20521}"/>
                      </c:ext>
                    </c:extLst>
                  </c:dLbl>
                  <c:dLbl>
                    <c:idx val="1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F-A5FE-4E09-B829-6FBC05D20521}"/>
                      </c:ext>
                    </c:extLst>
                  </c:dLbl>
                  <c:dLbl>
                    <c:idx val="1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0-A5FE-4E09-B829-6FBC05D20521}"/>
                      </c:ext>
                    </c:extLst>
                  </c:dLbl>
                  <c:dLbl>
                    <c:idx val="1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1-A5FE-4E09-B829-6FBC05D20521}"/>
                      </c:ext>
                    </c:extLst>
                  </c:dLbl>
                  <c:dLbl>
                    <c:idx val="1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2-A5FE-4E09-B829-6FBC05D20521}"/>
                      </c:ext>
                    </c:extLst>
                  </c:dLbl>
                  <c:dLbl>
                    <c:idx val="15"/>
                    <c:layout>
                      <c:manualLayout>
                        <c:x val="-8.8023481741831087E-3"/>
                        <c:y val="6.4281089406780151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/>
                            <a:t>0,28</a:t>
                          </a:r>
                        </a:p>
                      </c:rich>
                    </c:tx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53-A5FE-4E09-B829-6FBC05D20521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trendline>
                  <c:spPr>
                    <a:ln w="19050">
                      <a:prstDash val="sysDot"/>
                    </a:ln>
                  </c:spPr>
                  <c:trendlineType val="linear"/>
                  <c:dispRSqr val="0"/>
                  <c:dispEq val="0"/>
                </c:trendline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(2)'!$B$6:$B$21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26670</c:v>
                      </c:pt>
                      <c:pt idx="2">
                        <c:v>53340</c:v>
                      </c:pt>
                      <c:pt idx="3">
                        <c:v>80010</c:v>
                      </c:pt>
                      <c:pt idx="4">
                        <c:v>106680</c:v>
                      </c:pt>
                      <c:pt idx="5">
                        <c:v>133550</c:v>
                      </c:pt>
                      <c:pt idx="6">
                        <c:v>160020</c:v>
                      </c:pt>
                      <c:pt idx="7">
                        <c:v>186690</c:v>
                      </c:pt>
                      <c:pt idx="8">
                        <c:v>213360</c:v>
                      </c:pt>
                      <c:pt idx="9">
                        <c:v>240030</c:v>
                      </c:pt>
                      <c:pt idx="10">
                        <c:v>266700</c:v>
                      </c:pt>
                      <c:pt idx="11">
                        <c:v>293370</c:v>
                      </c:pt>
                      <c:pt idx="12">
                        <c:v>320040</c:v>
                      </c:pt>
                      <c:pt idx="13">
                        <c:v>346710</c:v>
                      </c:pt>
                      <c:pt idx="14">
                        <c:v>373380</c:v>
                      </c:pt>
                      <c:pt idx="15">
                        <c:v>400000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(2)'!$K$6:$K$21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4</c:v>
                      </c:pt>
                      <c:pt idx="1">
                        <c:v>3.8</c:v>
                      </c:pt>
                      <c:pt idx="2">
                        <c:v>3.57</c:v>
                      </c:pt>
                      <c:pt idx="3">
                        <c:v>3.4</c:v>
                      </c:pt>
                      <c:pt idx="4">
                        <c:v>3.14</c:v>
                      </c:pt>
                      <c:pt idx="5">
                        <c:v>2.92</c:v>
                      </c:pt>
                      <c:pt idx="6">
                        <c:v>2.72</c:v>
                      </c:pt>
                      <c:pt idx="7">
                        <c:v>2.5</c:v>
                      </c:pt>
                      <c:pt idx="8">
                        <c:v>2.33</c:v>
                      </c:pt>
                      <c:pt idx="9">
                        <c:v>2.16</c:v>
                      </c:pt>
                      <c:pt idx="10">
                        <c:v>1.97</c:v>
                      </c:pt>
                      <c:pt idx="11">
                        <c:v>1.85</c:v>
                      </c:pt>
                      <c:pt idx="12">
                        <c:v>1.69</c:v>
                      </c:pt>
                      <c:pt idx="13">
                        <c:v>1.52</c:v>
                      </c:pt>
                      <c:pt idx="14">
                        <c:v>1.28</c:v>
                      </c:pt>
                      <c:pt idx="15">
                        <c:v>1.1299999999999999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54-A5FE-4E09-B829-6FBC05D20521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(2)'!$L$4</c15:sqref>
                        </c15:formulaRef>
                      </c:ext>
                    </c:extLst>
                    <c:strCache>
                      <c:ptCount val="1"/>
                      <c:pt idx="0">
                        <c:v>КМ СГ мор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marker>
                  <c:symbol val="triangle"/>
                  <c:size val="5"/>
                  <c:spPr>
                    <a:solidFill>
                      <a:schemeClr val="tx1"/>
                    </a:solidFill>
                    <a:ln>
                      <a:noFill/>
                    </a:ln>
                  </c:spPr>
                </c:marker>
                <c:dLbls>
                  <c:dLbl>
                    <c:idx val="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5-A5FE-4E09-B829-6FBC05D20521}"/>
                      </c:ext>
                    </c:extLst>
                  </c:dLbl>
                  <c:dLbl>
                    <c:idx val="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6-A5FE-4E09-B829-6FBC05D20521}"/>
                      </c:ext>
                    </c:extLst>
                  </c:dLbl>
                  <c:dLbl>
                    <c:idx val="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7-A5FE-4E09-B829-6FBC05D20521}"/>
                      </c:ext>
                    </c:extLst>
                  </c:dLbl>
                  <c:dLbl>
                    <c:idx val="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8-A5FE-4E09-B829-6FBC05D20521}"/>
                      </c:ext>
                    </c:extLst>
                  </c:dLbl>
                  <c:dLbl>
                    <c:idx val="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9-A5FE-4E09-B829-6FBC05D20521}"/>
                      </c:ext>
                    </c:extLst>
                  </c:dLbl>
                  <c:dLbl>
                    <c:idx val="5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A-A5FE-4E09-B829-6FBC05D20521}"/>
                      </c:ext>
                    </c:extLst>
                  </c:dLbl>
                  <c:dLbl>
                    <c:idx val="6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B-A5FE-4E09-B829-6FBC05D20521}"/>
                      </c:ext>
                    </c:extLst>
                  </c:dLbl>
                  <c:dLbl>
                    <c:idx val="7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C-A5FE-4E09-B829-6FBC05D20521}"/>
                      </c:ext>
                    </c:extLst>
                  </c:dLbl>
                  <c:dLbl>
                    <c:idx val="8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D-A5FE-4E09-B829-6FBC05D20521}"/>
                      </c:ext>
                    </c:extLst>
                  </c:dLbl>
                  <c:dLbl>
                    <c:idx val="9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E-A5FE-4E09-B829-6FBC05D20521}"/>
                      </c:ext>
                    </c:extLst>
                  </c:dLbl>
                  <c:dLbl>
                    <c:idx val="1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F-A5FE-4E09-B829-6FBC05D20521}"/>
                      </c:ext>
                    </c:extLst>
                  </c:dLbl>
                  <c:dLbl>
                    <c:idx val="1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60-A5FE-4E09-B829-6FBC05D20521}"/>
                      </c:ext>
                    </c:extLst>
                  </c:dLbl>
                  <c:dLbl>
                    <c:idx val="1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61-A5FE-4E09-B829-6FBC05D20521}"/>
                      </c:ext>
                    </c:extLst>
                  </c:dLbl>
                  <c:dLbl>
                    <c:idx val="1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62-A5FE-4E09-B829-6FBC05D20521}"/>
                      </c:ext>
                    </c:extLst>
                  </c:dLbl>
                  <c:dLbl>
                    <c:idx val="1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63-A5FE-4E09-B829-6FBC05D20521}"/>
                      </c:ext>
                    </c:extLst>
                  </c:dLbl>
                  <c:dLbl>
                    <c:idx val="15"/>
                    <c:layout>
                      <c:manualLayout>
                        <c:x val="-1.86549556632663E-2"/>
                        <c:y val="7.9115186962190956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/>
                            <a:t>0,61</a:t>
                          </a:r>
                        </a:p>
                      </c:rich>
                    </c:tx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64-A5FE-4E09-B829-6FBC05D20521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trendline>
                  <c:spPr>
                    <a:ln w="19050">
                      <a:prstDash val="sysDot"/>
                    </a:ln>
                  </c:spPr>
                  <c:trendlineType val="poly"/>
                  <c:order val="2"/>
                  <c:dispRSqr val="0"/>
                  <c:dispEq val="0"/>
                </c:trendline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(2)'!$B$6:$B$21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26670</c:v>
                      </c:pt>
                      <c:pt idx="2">
                        <c:v>53340</c:v>
                      </c:pt>
                      <c:pt idx="3">
                        <c:v>80010</c:v>
                      </c:pt>
                      <c:pt idx="4">
                        <c:v>106680</c:v>
                      </c:pt>
                      <c:pt idx="5">
                        <c:v>133550</c:v>
                      </c:pt>
                      <c:pt idx="6">
                        <c:v>160020</c:v>
                      </c:pt>
                      <c:pt idx="7">
                        <c:v>186690</c:v>
                      </c:pt>
                      <c:pt idx="8">
                        <c:v>213360</c:v>
                      </c:pt>
                      <c:pt idx="9">
                        <c:v>240030</c:v>
                      </c:pt>
                      <c:pt idx="10">
                        <c:v>266700</c:v>
                      </c:pt>
                      <c:pt idx="11">
                        <c:v>293370</c:v>
                      </c:pt>
                      <c:pt idx="12">
                        <c:v>320040</c:v>
                      </c:pt>
                      <c:pt idx="13">
                        <c:v>346710</c:v>
                      </c:pt>
                      <c:pt idx="14">
                        <c:v>373380</c:v>
                      </c:pt>
                      <c:pt idx="15">
                        <c:v>400000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(2)'!$L$6:$L$21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4</c:v>
                      </c:pt>
                      <c:pt idx="1">
                        <c:v>3.88</c:v>
                      </c:pt>
                      <c:pt idx="2">
                        <c:v>3.76</c:v>
                      </c:pt>
                      <c:pt idx="3">
                        <c:v>3.68</c:v>
                      </c:pt>
                      <c:pt idx="4">
                        <c:v>3.53</c:v>
                      </c:pt>
                      <c:pt idx="5">
                        <c:v>3.41</c:v>
                      </c:pt>
                      <c:pt idx="6">
                        <c:v>3.26</c:v>
                      </c:pt>
                      <c:pt idx="7">
                        <c:v>3.1</c:v>
                      </c:pt>
                      <c:pt idx="8">
                        <c:v>3.01</c:v>
                      </c:pt>
                      <c:pt idx="9">
                        <c:v>2.94</c:v>
                      </c:pt>
                      <c:pt idx="10">
                        <c:v>2.84</c:v>
                      </c:pt>
                      <c:pt idx="11">
                        <c:v>2.76</c:v>
                      </c:pt>
                      <c:pt idx="12">
                        <c:v>2.69</c:v>
                      </c:pt>
                      <c:pt idx="13">
                        <c:v>2.62</c:v>
                      </c:pt>
                      <c:pt idx="14">
                        <c:v>2.54</c:v>
                      </c:pt>
                      <c:pt idx="15">
                        <c:v>2.4300000000000002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65-A5FE-4E09-B829-6FBC05D20521}"/>
                  </c:ext>
                </c:extLst>
              </c15:ser>
            </c15:filteredLineSeries>
          </c:ext>
        </c:extLst>
      </c:lineChart>
      <c:catAx>
        <c:axId val="1639983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vert="horz"/>
              <a:lstStyle/>
              <a:p>
                <a:pPr>
                  <a:defRPr sz="1100"/>
                </a:pPr>
                <a:r>
                  <a:rPr lang="ru-RU" sz="1100"/>
                  <a:t>Количество циклов нагружения</a:t>
                </a:r>
              </a:p>
            </c:rich>
          </c:tx>
          <c:layout>
            <c:manualLayout>
              <c:xMode val="edge"/>
              <c:yMode val="edge"/>
              <c:x val="0.15608458901932862"/>
              <c:y val="0.8870207160636548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/>
          <a:lstStyle/>
          <a:p>
            <a:pPr>
              <a:defRPr sz="900"/>
            </a:pPr>
            <a:endParaRPr lang="ru-RU"/>
          </a:p>
        </c:txPr>
        <c:crossAx val="1639987824"/>
        <c:crosses val="autoZero"/>
        <c:auto val="1"/>
        <c:lblAlgn val="ctr"/>
        <c:lblOffset val="100"/>
        <c:noMultiLvlLbl val="0"/>
      </c:catAx>
      <c:valAx>
        <c:axId val="1639987824"/>
        <c:scaling>
          <c:orientation val="minMax"/>
          <c:min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ru-RU" sz="1000"/>
                  <a:t>Предел прочности на сжатие, МПа</a:t>
                </a:r>
              </a:p>
            </c:rich>
          </c:tx>
          <c:layout>
            <c:manualLayout>
              <c:xMode val="edge"/>
              <c:yMode val="edge"/>
              <c:x val="4.6570965166751561E-3"/>
              <c:y val="2.433270488927242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6399839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latin typeface="Times New Roman" charset="0"/>
          <a:ea typeface="Times New Roman" charset="0"/>
          <a:cs typeface="Times New Roman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71031728932362"/>
          <c:y val="2.34278350515464E-2"/>
          <c:w val="0.69480652389365283"/>
          <c:h val="0.63770923608914798"/>
        </c:manualLayout>
      </c:layout>
      <c:lineChart>
        <c:grouping val="standard"/>
        <c:varyColors val="0"/>
        <c:ser>
          <c:idx val="4"/>
          <c:order val="4"/>
          <c:tx>
            <c:strRef>
              <c:f>'Относит1 (2)'!$K$4</c:f>
              <c:strCache>
                <c:ptCount val="1"/>
                <c:pt idx="0">
                  <c:v>НМ СГ мор</c:v>
                </c:pt>
              </c:strCache>
              <c:extLst xmlns:c15="http://schemas.microsoft.com/office/drawing/2012/chart"/>
            </c:strRef>
          </c:tx>
          <c:spPr>
            <a:ln w="19050">
              <a:noFill/>
            </a:ln>
          </c:spPr>
          <c:marker>
            <c:symbol val="circle"/>
            <c:size val="3"/>
            <c:spPr>
              <a:solidFill>
                <a:srgbClr val="C00000"/>
              </a:solidFill>
              <a:ln>
                <a:noFill/>
              </a:ln>
            </c:spPr>
          </c:marker>
          <c:dLbls>
            <c:dLbl>
              <c:idx val="0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BE2-451B-B366-57B6EB726356}"/>
                </c:ext>
              </c:extLst>
            </c:dLbl>
            <c:dLbl>
              <c:idx val="1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E2-451B-B366-57B6EB726356}"/>
                </c:ext>
              </c:extLst>
            </c:dLbl>
            <c:dLbl>
              <c:idx val="2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BE2-451B-B366-57B6EB726356}"/>
                </c:ext>
              </c:extLst>
            </c:dLbl>
            <c:dLbl>
              <c:idx val="3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BE2-451B-B366-57B6EB726356}"/>
                </c:ext>
              </c:extLst>
            </c:dLbl>
            <c:dLbl>
              <c:idx val="4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BE2-451B-B366-57B6EB726356}"/>
                </c:ext>
              </c:extLst>
            </c:dLbl>
            <c:dLbl>
              <c:idx val="5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BE2-451B-B366-57B6EB726356}"/>
                </c:ext>
              </c:extLst>
            </c:dLbl>
            <c:dLbl>
              <c:idx val="6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BE2-451B-B366-57B6EB726356}"/>
                </c:ext>
              </c:extLst>
            </c:dLbl>
            <c:dLbl>
              <c:idx val="7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BE2-451B-B366-57B6EB726356}"/>
                </c:ext>
              </c:extLst>
            </c:dLbl>
            <c:dLbl>
              <c:idx val="8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BE2-451B-B366-57B6EB726356}"/>
                </c:ext>
              </c:extLst>
            </c:dLbl>
            <c:dLbl>
              <c:idx val="9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BE2-451B-B366-57B6EB726356}"/>
                </c:ext>
              </c:extLst>
            </c:dLbl>
            <c:dLbl>
              <c:idx val="10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BE2-451B-B366-57B6EB726356}"/>
                </c:ext>
              </c:extLst>
            </c:dLbl>
            <c:dLbl>
              <c:idx val="11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BE2-451B-B366-57B6EB726356}"/>
                </c:ext>
              </c:extLst>
            </c:dLbl>
            <c:dLbl>
              <c:idx val="12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BE2-451B-B366-57B6EB726356}"/>
                </c:ext>
              </c:extLst>
            </c:dLbl>
            <c:dLbl>
              <c:idx val="13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BE2-451B-B366-57B6EB726356}"/>
                </c:ext>
              </c:extLst>
            </c:dLbl>
            <c:dLbl>
              <c:idx val="14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BE2-451B-B366-57B6EB726356}"/>
                </c:ext>
              </c:extLst>
            </c:dLbl>
            <c:dLbl>
              <c:idx val="15"/>
              <c:layout>
                <c:manualLayout>
                  <c:x val="-1.7458812714554516E-3"/>
                  <c:y val="5.853339809761841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0,28*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EBE2-451B-B366-57B6EB7263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rgbClr val="C00000"/>
                </a:solidFill>
                <a:prstDash val="solid"/>
              </a:ln>
            </c:spPr>
            <c:trendlineType val="poly"/>
            <c:order val="2"/>
            <c:dispRSqr val="0"/>
            <c:dispEq val="0"/>
          </c:trendline>
          <c:cat>
            <c:numRef>
              <c:f>'Относит1 (2)'!$B$6:$B$21</c:f>
              <c:numCache>
                <c:formatCode>General</c:formatCode>
                <c:ptCount val="16"/>
                <c:pt idx="0">
                  <c:v>0</c:v>
                </c:pt>
                <c:pt idx="1">
                  <c:v>26670</c:v>
                </c:pt>
                <c:pt idx="2">
                  <c:v>53340</c:v>
                </c:pt>
                <c:pt idx="3">
                  <c:v>80010</c:v>
                </c:pt>
                <c:pt idx="4">
                  <c:v>106680</c:v>
                </c:pt>
                <c:pt idx="5">
                  <c:v>133550</c:v>
                </c:pt>
                <c:pt idx="6">
                  <c:v>160020</c:v>
                </c:pt>
                <c:pt idx="7">
                  <c:v>186690</c:v>
                </c:pt>
                <c:pt idx="8">
                  <c:v>213360</c:v>
                </c:pt>
                <c:pt idx="9">
                  <c:v>240030</c:v>
                </c:pt>
                <c:pt idx="10">
                  <c:v>266700</c:v>
                </c:pt>
                <c:pt idx="11">
                  <c:v>293370</c:v>
                </c:pt>
                <c:pt idx="12">
                  <c:v>320040</c:v>
                </c:pt>
                <c:pt idx="13">
                  <c:v>346710</c:v>
                </c:pt>
                <c:pt idx="14">
                  <c:v>373380</c:v>
                </c:pt>
                <c:pt idx="15">
                  <c:v>400000</c:v>
                </c:pt>
              </c:numCache>
              <c:extLst xmlns:c15="http://schemas.microsoft.com/office/drawing/2012/chart"/>
            </c:numRef>
          </c:cat>
          <c:val>
            <c:numRef>
              <c:f>'Относит1 (2)'!$K$6:$K$21</c:f>
              <c:numCache>
                <c:formatCode>General</c:formatCode>
                <c:ptCount val="16"/>
                <c:pt idx="0">
                  <c:v>4</c:v>
                </c:pt>
                <c:pt idx="1">
                  <c:v>3.8</c:v>
                </c:pt>
                <c:pt idx="2">
                  <c:v>3.57</c:v>
                </c:pt>
                <c:pt idx="3">
                  <c:v>3.4</c:v>
                </c:pt>
                <c:pt idx="4">
                  <c:v>3.14</c:v>
                </c:pt>
                <c:pt idx="5">
                  <c:v>2.92</c:v>
                </c:pt>
                <c:pt idx="6">
                  <c:v>2.72</c:v>
                </c:pt>
                <c:pt idx="7">
                  <c:v>2.5</c:v>
                </c:pt>
                <c:pt idx="8">
                  <c:v>2.3299999999999987</c:v>
                </c:pt>
                <c:pt idx="9">
                  <c:v>2.16</c:v>
                </c:pt>
                <c:pt idx="10">
                  <c:v>1.9700000000000009</c:v>
                </c:pt>
                <c:pt idx="11">
                  <c:v>1.85</c:v>
                </c:pt>
                <c:pt idx="12">
                  <c:v>1.6900000000000008</c:v>
                </c:pt>
                <c:pt idx="13">
                  <c:v>1.52</c:v>
                </c:pt>
                <c:pt idx="14">
                  <c:v>1.28</c:v>
                </c:pt>
                <c:pt idx="15">
                  <c:v>1.129999999999999</c:v>
                </c:pt>
              </c:numCache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10-EBE2-451B-B366-57B6EB726356}"/>
            </c:ext>
          </c:extLst>
        </c:ser>
        <c:ser>
          <c:idx val="5"/>
          <c:order val="5"/>
          <c:tx>
            <c:strRef>
              <c:f>'Относит1 (2)'!$L$4</c:f>
              <c:strCache>
                <c:ptCount val="1"/>
                <c:pt idx="0">
                  <c:v>КМ СГ мор</c:v>
                </c:pt>
              </c:strCache>
              <c:extLst xmlns:c15="http://schemas.microsoft.com/office/drawing/2012/chart"/>
            </c:strRef>
          </c:tx>
          <c:spPr>
            <a:ln w="19050">
              <a:noFill/>
            </a:ln>
          </c:spPr>
          <c:marker>
            <c:symbol val="circle"/>
            <c:size val="3"/>
            <c:spPr>
              <a:solidFill>
                <a:srgbClr val="007A37"/>
              </a:solidFill>
              <a:ln>
                <a:noFill/>
              </a:ln>
            </c:spPr>
          </c:marker>
          <c:dLbls>
            <c:dLbl>
              <c:idx val="0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BE2-451B-B366-57B6EB726356}"/>
                </c:ext>
              </c:extLst>
            </c:dLbl>
            <c:dLbl>
              <c:idx val="1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BE2-451B-B366-57B6EB726356}"/>
                </c:ext>
              </c:extLst>
            </c:dLbl>
            <c:dLbl>
              <c:idx val="2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BE2-451B-B366-57B6EB726356}"/>
                </c:ext>
              </c:extLst>
            </c:dLbl>
            <c:dLbl>
              <c:idx val="3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BE2-451B-B366-57B6EB726356}"/>
                </c:ext>
              </c:extLst>
            </c:dLbl>
            <c:dLbl>
              <c:idx val="4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BE2-451B-B366-57B6EB726356}"/>
                </c:ext>
              </c:extLst>
            </c:dLbl>
            <c:dLbl>
              <c:idx val="5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BE2-451B-B366-57B6EB726356}"/>
                </c:ext>
              </c:extLst>
            </c:dLbl>
            <c:dLbl>
              <c:idx val="6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BE2-451B-B366-57B6EB726356}"/>
                </c:ext>
              </c:extLst>
            </c:dLbl>
            <c:dLbl>
              <c:idx val="7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BE2-451B-B366-57B6EB726356}"/>
                </c:ext>
              </c:extLst>
            </c:dLbl>
            <c:dLbl>
              <c:idx val="8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BE2-451B-B366-57B6EB726356}"/>
                </c:ext>
              </c:extLst>
            </c:dLbl>
            <c:dLbl>
              <c:idx val="9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BE2-451B-B366-57B6EB726356}"/>
                </c:ext>
              </c:extLst>
            </c:dLbl>
            <c:dLbl>
              <c:idx val="10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BE2-451B-B366-57B6EB726356}"/>
                </c:ext>
              </c:extLst>
            </c:dLbl>
            <c:dLbl>
              <c:idx val="11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BE2-451B-B366-57B6EB726356}"/>
                </c:ext>
              </c:extLst>
            </c:dLbl>
            <c:dLbl>
              <c:idx val="12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BE2-451B-B366-57B6EB726356}"/>
                </c:ext>
              </c:extLst>
            </c:dLbl>
            <c:dLbl>
              <c:idx val="13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BE2-451B-B366-57B6EB726356}"/>
                </c:ext>
              </c:extLst>
            </c:dLbl>
            <c:dLbl>
              <c:idx val="14"/>
              <c:delete val="1"/>
              <c:extLst xmlns:c15="http://schemas.microsoft.com/office/drawing/2012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EBE2-451B-B366-57B6EB726356}"/>
                </c:ext>
              </c:extLst>
            </c:dLbl>
            <c:dLbl>
              <c:idx val="15"/>
              <c:layout>
                <c:manualLayout>
                  <c:x val="-2.0431694460004885E-2"/>
                  <c:y val="-0.10597521874295855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0,61*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20-EBE2-451B-B366-57B6EB7263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5875">
                <a:solidFill>
                  <a:srgbClr val="007A37"/>
                </a:solidFill>
                <a:prstDash val="solid"/>
              </a:ln>
            </c:spPr>
            <c:trendlineType val="poly"/>
            <c:order val="2"/>
            <c:dispRSqr val="0"/>
            <c:dispEq val="0"/>
          </c:trendline>
          <c:cat>
            <c:numRef>
              <c:f>'Относит1 (2)'!$B$6:$B$21</c:f>
              <c:numCache>
                <c:formatCode>General</c:formatCode>
                <c:ptCount val="16"/>
                <c:pt idx="0">
                  <c:v>0</c:v>
                </c:pt>
                <c:pt idx="1">
                  <c:v>26670</c:v>
                </c:pt>
                <c:pt idx="2">
                  <c:v>53340</c:v>
                </c:pt>
                <c:pt idx="3">
                  <c:v>80010</c:v>
                </c:pt>
                <c:pt idx="4">
                  <c:v>106680</c:v>
                </c:pt>
                <c:pt idx="5">
                  <c:v>133550</c:v>
                </c:pt>
                <c:pt idx="6">
                  <c:v>160020</c:v>
                </c:pt>
                <c:pt idx="7">
                  <c:v>186690</c:v>
                </c:pt>
                <c:pt idx="8">
                  <c:v>213360</c:v>
                </c:pt>
                <c:pt idx="9">
                  <c:v>240030</c:v>
                </c:pt>
                <c:pt idx="10">
                  <c:v>266700</c:v>
                </c:pt>
                <c:pt idx="11">
                  <c:v>293370</c:v>
                </c:pt>
                <c:pt idx="12">
                  <c:v>320040</c:v>
                </c:pt>
                <c:pt idx="13">
                  <c:v>346710</c:v>
                </c:pt>
                <c:pt idx="14">
                  <c:v>373380</c:v>
                </c:pt>
                <c:pt idx="15">
                  <c:v>400000</c:v>
                </c:pt>
              </c:numCache>
              <c:extLst xmlns:c15="http://schemas.microsoft.com/office/drawing/2012/chart"/>
            </c:numRef>
          </c:cat>
          <c:val>
            <c:numRef>
              <c:f>'Относит1 (2)'!$L$6:$L$21</c:f>
              <c:numCache>
                <c:formatCode>General</c:formatCode>
                <c:ptCount val="16"/>
                <c:pt idx="0">
                  <c:v>4</c:v>
                </c:pt>
                <c:pt idx="1">
                  <c:v>3.88</c:v>
                </c:pt>
                <c:pt idx="2">
                  <c:v>3.7600000000000002</c:v>
                </c:pt>
                <c:pt idx="3">
                  <c:v>3.68</c:v>
                </c:pt>
                <c:pt idx="4">
                  <c:v>3.53</c:v>
                </c:pt>
                <c:pt idx="5">
                  <c:v>3.4099999999999997</c:v>
                </c:pt>
                <c:pt idx="6">
                  <c:v>3.2600000000000002</c:v>
                </c:pt>
                <c:pt idx="7">
                  <c:v>3.1</c:v>
                </c:pt>
                <c:pt idx="8">
                  <c:v>3.01</c:v>
                </c:pt>
                <c:pt idx="9">
                  <c:v>2.94</c:v>
                </c:pt>
                <c:pt idx="10">
                  <c:v>2.84</c:v>
                </c:pt>
                <c:pt idx="11">
                  <c:v>2.7600000000000002</c:v>
                </c:pt>
                <c:pt idx="12">
                  <c:v>2.69</c:v>
                </c:pt>
                <c:pt idx="13">
                  <c:v>2.62</c:v>
                </c:pt>
                <c:pt idx="14">
                  <c:v>2.54</c:v>
                </c:pt>
                <c:pt idx="15">
                  <c:v>2.4299999999999997</c:v>
                </c:pt>
              </c:numCache>
              <c:extLst xmlns:c15="http://schemas.microsoft.com/office/drawing/2012/chart"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21-EBE2-451B-B366-57B6EB7263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0046720"/>
        <c:axId val="140048640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'Относит1 (2)'!$C$4</c15:sqref>
                        </c15:formulaRef>
                      </c:ext>
                    </c:extLst>
                    <c:strCache>
                      <c:ptCount val="1"/>
                      <c:pt idx="0">
                        <c:v>НМ СГ сух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marker>
                  <c:symbol val="square"/>
                  <c:size val="4"/>
                  <c:spPr>
                    <a:solidFill>
                      <a:schemeClr val="tx1"/>
                    </a:solidFill>
                    <a:ln w="9525">
                      <a:noFill/>
                    </a:ln>
                    <a:effectLst/>
                  </c:spPr>
                </c:marker>
                <c:dLbls>
                  <c:dLbl>
                    <c:idx val="0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2-EBE2-451B-B366-57B6EB726356}"/>
                      </c:ext>
                    </c:extLst>
                  </c:dLbl>
                  <c:dLbl>
                    <c:idx val="1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3-EBE2-451B-B366-57B6EB726356}"/>
                      </c:ext>
                    </c:extLst>
                  </c:dLbl>
                  <c:dLbl>
                    <c:idx val="2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4-EBE2-451B-B366-57B6EB726356}"/>
                      </c:ext>
                    </c:extLst>
                  </c:dLbl>
                  <c:dLbl>
                    <c:idx val="3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5-EBE2-451B-B366-57B6EB726356}"/>
                      </c:ext>
                    </c:extLst>
                  </c:dLbl>
                  <c:dLbl>
                    <c:idx val="4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6-EBE2-451B-B366-57B6EB726356}"/>
                      </c:ext>
                    </c:extLst>
                  </c:dLbl>
                  <c:dLbl>
                    <c:idx val="5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7-EBE2-451B-B366-57B6EB726356}"/>
                      </c:ext>
                    </c:extLst>
                  </c:dLbl>
                  <c:dLbl>
                    <c:idx val="6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8-EBE2-451B-B366-57B6EB726356}"/>
                      </c:ext>
                    </c:extLst>
                  </c:dLbl>
                  <c:dLbl>
                    <c:idx val="7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9-EBE2-451B-B366-57B6EB726356}"/>
                      </c:ext>
                    </c:extLst>
                  </c:dLbl>
                  <c:dLbl>
                    <c:idx val="8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A-EBE2-451B-B366-57B6EB726356}"/>
                      </c:ext>
                    </c:extLst>
                  </c:dLbl>
                  <c:dLbl>
                    <c:idx val="9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B-EBE2-451B-B366-57B6EB726356}"/>
                      </c:ext>
                    </c:extLst>
                  </c:dLbl>
                  <c:dLbl>
                    <c:idx val="10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C-EBE2-451B-B366-57B6EB726356}"/>
                      </c:ext>
                    </c:extLst>
                  </c:dLbl>
                  <c:dLbl>
                    <c:idx val="11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D-EBE2-451B-B366-57B6EB726356}"/>
                      </c:ext>
                    </c:extLst>
                  </c:dLbl>
                  <c:dLbl>
                    <c:idx val="12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E-EBE2-451B-B366-57B6EB726356}"/>
                      </c:ext>
                    </c:extLst>
                  </c:dLbl>
                  <c:dLbl>
                    <c:idx val="13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2F-EBE2-451B-B366-57B6EB726356}"/>
                      </c:ext>
                    </c:extLst>
                  </c:dLbl>
                  <c:dLbl>
                    <c:idx val="14"/>
                    <c:delete val="1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30-EBE2-451B-B366-57B6EB726356}"/>
                      </c:ext>
                    </c:extLst>
                  </c:dLbl>
                  <c:dLbl>
                    <c:idx val="15"/>
                    <c:layout>
                      <c:manualLayout>
                        <c:x val="-1.7100178481939736E-16"/>
                        <c:y val="6.4281089406780151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/>
                            <a:t>0,84</a:t>
                          </a:r>
                        </a:p>
                      </c:rich>
                    </c:tx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31-EBE2-451B-B366-57B6EB726356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</c:ext>
                  </c:extLst>
                </c:dLbls>
                <c:trendline>
                  <c:spPr>
                    <a:ln w="12700" cap="rnd">
                      <a:solidFill>
                        <a:schemeClr val="tx1"/>
                      </a:solidFill>
                      <a:prstDash val="solid"/>
                    </a:ln>
                    <a:effectLst/>
                  </c:spPr>
                  <c:trendlineType val="poly"/>
                  <c:order val="2"/>
                  <c:dispRSqr val="0"/>
                  <c:dispEq val="0"/>
                </c:trendline>
                <c:cat>
                  <c:numRef>
                    <c:extLst>
                      <c:ext uri="{02D57815-91ED-43cb-92C2-25804820EDAC}">
                        <c15:formulaRef>
                          <c15:sqref>'Относит1 (2)'!$B$6:$B$21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26670</c:v>
                      </c:pt>
                      <c:pt idx="2">
                        <c:v>53340</c:v>
                      </c:pt>
                      <c:pt idx="3">
                        <c:v>80010</c:v>
                      </c:pt>
                      <c:pt idx="4">
                        <c:v>106680</c:v>
                      </c:pt>
                      <c:pt idx="5">
                        <c:v>133550</c:v>
                      </c:pt>
                      <c:pt idx="6">
                        <c:v>160020</c:v>
                      </c:pt>
                      <c:pt idx="7">
                        <c:v>186690</c:v>
                      </c:pt>
                      <c:pt idx="8">
                        <c:v>213360</c:v>
                      </c:pt>
                      <c:pt idx="9">
                        <c:v>240030</c:v>
                      </c:pt>
                      <c:pt idx="10">
                        <c:v>266700</c:v>
                      </c:pt>
                      <c:pt idx="11">
                        <c:v>293370</c:v>
                      </c:pt>
                      <c:pt idx="12">
                        <c:v>320040</c:v>
                      </c:pt>
                      <c:pt idx="13">
                        <c:v>346710</c:v>
                      </c:pt>
                      <c:pt idx="14">
                        <c:v>373380</c:v>
                      </c:pt>
                      <c:pt idx="15">
                        <c:v>400000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'Относит1 (2)'!$C$6:$C$21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6</c:v>
                      </c:pt>
                      <c:pt idx="1">
                        <c:v>5.88</c:v>
                      </c:pt>
                      <c:pt idx="2">
                        <c:v>5.82</c:v>
                      </c:pt>
                      <c:pt idx="3">
                        <c:v>5.76</c:v>
                      </c:pt>
                      <c:pt idx="4">
                        <c:v>5.68</c:v>
                      </c:pt>
                      <c:pt idx="5">
                        <c:v>5.62</c:v>
                      </c:pt>
                      <c:pt idx="6">
                        <c:v>5.56</c:v>
                      </c:pt>
                      <c:pt idx="7">
                        <c:v>5.51</c:v>
                      </c:pt>
                      <c:pt idx="8">
                        <c:v>5.45</c:v>
                      </c:pt>
                      <c:pt idx="9">
                        <c:v>5.4</c:v>
                      </c:pt>
                      <c:pt idx="10">
                        <c:v>5.32</c:v>
                      </c:pt>
                      <c:pt idx="11">
                        <c:v>5.26</c:v>
                      </c:pt>
                      <c:pt idx="12">
                        <c:v>5.21</c:v>
                      </c:pt>
                      <c:pt idx="13">
                        <c:v>5.16</c:v>
                      </c:pt>
                      <c:pt idx="14">
                        <c:v>5.1100000000000003</c:v>
                      </c:pt>
                      <c:pt idx="15">
                        <c:v>5.0599999999999996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32-EBE2-451B-B366-57B6EB726356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(2)'!$D$4</c15:sqref>
                        </c15:formulaRef>
                      </c:ext>
                    </c:extLst>
                    <c:strCache>
                      <c:ptCount val="1"/>
                      <c:pt idx="0">
                        <c:v>КМ СГ сух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marker>
                  <c:symbol val="triangle"/>
                  <c:size val="5"/>
                  <c:spPr>
                    <a:solidFill>
                      <a:schemeClr val="tx1"/>
                    </a:solidFill>
                    <a:ln w="9525">
                      <a:noFill/>
                    </a:ln>
                    <a:effectLst/>
                  </c:spPr>
                </c:marker>
                <c:dLbls>
                  <c:dLbl>
                    <c:idx val="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3-EBE2-451B-B366-57B6EB726356}"/>
                      </c:ext>
                    </c:extLst>
                  </c:dLbl>
                  <c:dLbl>
                    <c:idx val="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4-EBE2-451B-B366-57B6EB726356}"/>
                      </c:ext>
                    </c:extLst>
                  </c:dLbl>
                  <c:dLbl>
                    <c:idx val="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5-EBE2-451B-B366-57B6EB726356}"/>
                      </c:ext>
                    </c:extLst>
                  </c:dLbl>
                  <c:dLbl>
                    <c:idx val="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6-EBE2-451B-B366-57B6EB726356}"/>
                      </c:ext>
                    </c:extLst>
                  </c:dLbl>
                  <c:dLbl>
                    <c:idx val="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7-EBE2-451B-B366-57B6EB726356}"/>
                      </c:ext>
                    </c:extLst>
                  </c:dLbl>
                  <c:dLbl>
                    <c:idx val="5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8-EBE2-451B-B366-57B6EB726356}"/>
                      </c:ext>
                    </c:extLst>
                  </c:dLbl>
                  <c:dLbl>
                    <c:idx val="6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9-EBE2-451B-B366-57B6EB726356}"/>
                      </c:ext>
                    </c:extLst>
                  </c:dLbl>
                  <c:dLbl>
                    <c:idx val="7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A-EBE2-451B-B366-57B6EB726356}"/>
                      </c:ext>
                    </c:extLst>
                  </c:dLbl>
                  <c:dLbl>
                    <c:idx val="8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B-EBE2-451B-B366-57B6EB726356}"/>
                      </c:ext>
                    </c:extLst>
                  </c:dLbl>
                  <c:dLbl>
                    <c:idx val="9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C-EBE2-451B-B366-57B6EB726356}"/>
                      </c:ext>
                    </c:extLst>
                  </c:dLbl>
                  <c:dLbl>
                    <c:idx val="1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D-EBE2-451B-B366-57B6EB726356}"/>
                      </c:ext>
                    </c:extLst>
                  </c:dLbl>
                  <c:dLbl>
                    <c:idx val="1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E-EBE2-451B-B366-57B6EB726356}"/>
                      </c:ext>
                    </c:extLst>
                  </c:dLbl>
                  <c:dLbl>
                    <c:idx val="1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3F-EBE2-451B-B366-57B6EB726356}"/>
                      </c:ext>
                    </c:extLst>
                  </c:dLbl>
                  <c:dLbl>
                    <c:idx val="1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0-EBE2-451B-B366-57B6EB726356}"/>
                      </c:ext>
                    </c:extLst>
                  </c:dLbl>
                  <c:dLbl>
                    <c:idx val="1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1-EBE2-451B-B366-57B6EB726356}"/>
                      </c:ext>
                    </c:extLst>
                  </c:dLbl>
                  <c:dLbl>
                    <c:idx val="15"/>
                    <c:layout>
                      <c:manualLayout>
                        <c:x val="-9.3274778316333202E-3"/>
                        <c:y val="-6.4281089406780151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/>
                            <a:t>0,91</a:t>
                          </a:r>
                        </a:p>
                      </c:rich>
                    </c:tx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42-EBE2-451B-B366-57B6EB726356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trendline>
                  <c:spPr>
                    <a:ln w="12700" cap="rnd">
                      <a:solidFill>
                        <a:schemeClr val="tx1"/>
                      </a:solidFill>
                      <a:prstDash val="solid"/>
                    </a:ln>
                    <a:effectLst/>
                  </c:spPr>
                  <c:trendlineType val="poly"/>
                  <c:order val="2"/>
                  <c:dispRSqr val="0"/>
                  <c:dispEq val="0"/>
                </c:trendline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(2)'!$B$6:$B$21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26670</c:v>
                      </c:pt>
                      <c:pt idx="2">
                        <c:v>53340</c:v>
                      </c:pt>
                      <c:pt idx="3">
                        <c:v>80010</c:v>
                      </c:pt>
                      <c:pt idx="4">
                        <c:v>106680</c:v>
                      </c:pt>
                      <c:pt idx="5">
                        <c:v>133550</c:v>
                      </c:pt>
                      <c:pt idx="6">
                        <c:v>160020</c:v>
                      </c:pt>
                      <c:pt idx="7">
                        <c:v>186690</c:v>
                      </c:pt>
                      <c:pt idx="8">
                        <c:v>213360</c:v>
                      </c:pt>
                      <c:pt idx="9">
                        <c:v>240030</c:v>
                      </c:pt>
                      <c:pt idx="10">
                        <c:v>266700</c:v>
                      </c:pt>
                      <c:pt idx="11">
                        <c:v>293370</c:v>
                      </c:pt>
                      <c:pt idx="12">
                        <c:v>320040</c:v>
                      </c:pt>
                      <c:pt idx="13">
                        <c:v>346710</c:v>
                      </c:pt>
                      <c:pt idx="14">
                        <c:v>373380</c:v>
                      </c:pt>
                      <c:pt idx="15">
                        <c:v>400000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(2)'!$D$6:$D$21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6</c:v>
                      </c:pt>
                      <c:pt idx="1">
                        <c:v>5.91</c:v>
                      </c:pt>
                      <c:pt idx="2">
                        <c:v>5.88</c:v>
                      </c:pt>
                      <c:pt idx="3">
                        <c:v>5.85</c:v>
                      </c:pt>
                      <c:pt idx="4">
                        <c:v>5.81</c:v>
                      </c:pt>
                      <c:pt idx="5">
                        <c:v>5.78</c:v>
                      </c:pt>
                      <c:pt idx="6">
                        <c:v>5.75</c:v>
                      </c:pt>
                      <c:pt idx="7">
                        <c:v>5.72</c:v>
                      </c:pt>
                      <c:pt idx="8">
                        <c:v>5.69</c:v>
                      </c:pt>
                      <c:pt idx="9">
                        <c:v>5.67</c:v>
                      </c:pt>
                      <c:pt idx="10">
                        <c:v>5.59</c:v>
                      </c:pt>
                      <c:pt idx="11">
                        <c:v>5.56</c:v>
                      </c:pt>
                      <c:pt idx="12">
                        <c:v>5.54</c:v>
                      </c:pt>
                      <c:pt idx="13">
                        <c:v>5.51</c:v>
                      </c:pt>
                      <c:pt idx="14">
                        <c:v>5.48</c:v>
                      </c:pt>
                      <c:pt idx="15">
                        <c:v>5.45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43-EBE2-451B-B366-57B6EB726356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(2)'!$G$4</c15:sqref>
                        </c15:formulaRef>
                      </c:ext>
                    </c:extLst>
                    <c:strCache>
                      <c:ptCount val="1"/>
                      <c:pt idx="0">
                        <c:v>НМ СГ вод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marker>
                  <c:symbol val="square"/>
                  <c:size val="4"/>
                  <c:spPr>
                    <a:solidFill>
                      <a:schemeClr val="tx1"/>
                    </a:solidFill>
                    <a:ln>
                      <a:noFill/>
                    </a:ln>
                  </c:spPr>
                </c:marker>
                <c:dLbls>
                  <c:dLbl>
                    <c:idx val="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4-EBE2-451B-B366-57B6EB726356}"/>
                      </c:ext>
                    </c:extLst>
                  </c:dLbl>
                  <c:dLbl>
                    <c:idx val="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5-EBE2-451B-B366-57B6EB726356}"/>
                      </c:ext>
                    </c:extLst>
                  </c:dLbl>
                  <c:dLbl>
                    <c:idx val="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6-EBE2-451B-B366-57B6EB726356}"/>
                      </c:ext>
                    </c:extLst>
                  </c:dLbl>
                  <c:dLbl>
                    <c:idx val="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7-EBE2-451B-B366-57B6EB726356}"/>
                      </c:ext>
                    </c:extLst>
                  </c:dLbl>
                  <c:dLbl>
                    <c:idx val="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8-EBE2-451B-B366-57B6EB726356}"/>
                      </c:ext>
                    </c:extLst>
                  </c:dLbl>
                  <c:dLbl>
                    <c:idx val="5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9-EBE2-451B-B366-57B6EB726356}"/>
                      </c:ext>
                    </c:extLst>
                  </c:dLbl>
                  <c:dLbl>
                    <c:idx val="6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A-EBE2-451B-B366-57B6EB726356}"/>
                      </c:ext>
                    </c:extLst>
                  </c:dLbl>
                  <c:dLbl>
                    <c:idx val="7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B-EBE2-451B-B366-57B6EB726356}"/>
                      </c:ext>
                    </c:extLst>
                  </c:dLbl>
                  <c:dLbl>
                    <c:idx val="8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C-EBE2-451B-B366-57B6EB726356}"/>
                      </c:ext>
                    </c:extLst>
                  </c:dLbl>
                  <c:dLbl>
                    <c:idx val="9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D-EBE2-451B-B366-57B6EB726356}"/>
                      </c:ext>
                    </c:extLst>
                  </c:dLbl>
                  <c:dLbl>
                    <c:idx val="1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E-EBE2-451B-B366-57B6EB726356}"/>
                      </c:ext>
                    </c:extLst>
                  </c:dLbl>
                  <c:dLbl>
                    <c:idx val="1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4F-EBE2-451B-B366-57B6EB726356}"/>
                      </c:ext>
                    </c:extLst>
                  </c:dLbl>
                  <c:dLbl>
                    <c:idx val="1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0-EBE2-451B-B366-57B6EB726356}"/>
                      </c:ext>
                    </c:extLst>
                  </c:dLbl>
                  <c:dLbl>
                    <c:idx val="1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1-EBE2-451B-B366-57B6EB726356}"/>
                      </c:ext>
                    </c:extLst>
                  </c:dLbl>
                  <c:dLbl>
                    <c:idx val="1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2-EBE2-451B-B366-57B6EB726356}"/>
                      </c:ext>
                    </c:extLst>
                  </c:dLbl>
                  <c:dLbl>
                    <c:idx val="15"/>
                    <c:layout>
                      <c:manualLayout>
                        <c:x val="-1.7100178481939736E-16"/>
                        <c:y val="0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/>
                            <a:t>0,69</a:t>
                          </a:r>
                        </a:p>
                      </c:rich>
                    </c:tx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53-EBE2-451B-B366-57B6EB726356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trendline>
                  <c:spPr>
                    <a:ln w="12700">
                      <a:prstDash val="dash"/>
                    </a:ln>
                  </c:spPr>
                  <c:trendlineType val="poly"/>
                  <c:order val="2"/>
                  <c:dispRSqr val="0"/>
                  <c:dispEq val="0"/>
                </c:trendline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(2)'!$B$6:$B$21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26670</c:v>
                      </c:pt>
                      <c:pt idx="2">
                        <c:v>53340</c:v>
                      </c:pt>
                      <c:pt idx="3">
                        <c:v>80010</c:v>
                      </c:pt>
                      <c:pt idx="4">
                        <c:v>106680</c:v>
                      </c:pt>
                      <c:pt idx="5">
                        <c:v>133550</c:v>
                      </c:pt>
                      <c:pt idx="6">
                        <c:v>160020</c:v>
                      </c:pt>
                      <c:pt idx="7">
                        <c:v>186690</c:v>
                      </c:pt>
                      <c:pt idx="8">
                        <c:v>213360</c:v>
                      </c:pt>
                      <c:pt idx="9">
                        <c:v>240030</c:v>
                      </c:pt>
                      <c:pt idx="10">
                        <c:v>266700</c:v>
                      </c:pt>
                      <c:pt idx="11">
                        <c:v>293370</c:v>
                      </c:pt>
                      <c:pt idx="12">
                        <c:v>320040</c:v>
                      </c:pt>
                      <c:pt idx="13">
                        <c:v>346710</c:v>
                      </c:pt>
                      <c:pt idx="14">
                        <c:v>373380</c:v>
                      </c:pt>
                      <c:pt idx="15">
                        <c:v>400000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(2)'!$G$6:$G$21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4</c:v>
                      </c:pt>
                      <c:pt idx="1">
                        <c:v>3.76</c:v>
                      </c:pt>
                      <c:pt idx="2">
                        <c:v>3.48</c:v>
                      </c:pt>
                      <c:pt idx="3">
                        <c:v>3.43</c:v>
                      </c:pt>
                      <c:pt idx="4">
                        <c:v>3.38</c:v>
                      </c:pt>
                      <c:pt idx="5">
                        <c:v>3.31</c:v>
                      </c:pt>
                      <c:pt idx="6">
                        <c:v>3.21</c:v>
                      </c:pt>
                      <c:pt idx="7">
                        <c:v>3.15</c:v>
                      </c:pt>
                      <c:pt idx="8">
                        <c:v>3.13</c:v>
                      </c:pt>
                      <c:pt idx="9">
                        <c:v>3.08</c:v>
                      </c:pt>
                      <c:pt idx="10">
                        <c:v>3</c:v>
                      </c:pt>
                      <c:pt idx="11">
                        <c:v>2.96</c:v>
                      </c:pt>
                      <c:pt idx="12">
                        <c:v>2.92</c:v>
                      </c:pt>
                      <c:pt idx="13">
                        <c:v>2.83</c:v>
                      </c:pt>
                      <c:pt idx="14">
                        <c:v>2.79</c:v>
                      </c:pt>
                      <c:pt idx="15">
                        <c:v>2.75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54-EBE2-451B-B366-57B6EB726356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(2)'!$H$4</c15:sqref>
                        </c15:formulaRef>
                      </c:ext>
                    </c:extLst>
                    <c:strCache>
                      <c:ptCount val="1"/>
                      <c:pt idx="0">
                        <c:v>КМ СГ вод</c:v>
                      </c:pt>
                    </c:strCache>
                  </c:strRef>
                </c:tx>
                <c:spPr>
                  <a:ln w="19050">
                    <a:noFill/>
                  </a:ln>
                </c:spPr>
                <c:marker>
                  <c:symbol val="triangle"/>
                  <c:size val="5"/>
                  <c:spPr>
                    <a:solidFill>
                      <a:schemeClr val="tx1"/>
                    </a:solidFill>
                    <a:ln>
                      <a:noFill/>
                    </a:ln>
                  </c:spPr>
                </c:marker>
                <c:dLbls>
                  <c:dLbl>
                    <c:idx val="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5-EBE2-451B-B366-57B6EB726356}"/>
                      </c:ext>
                    </c:extLst>
                  </c:dLbl>
                  <c:dLbl>
                    <c:idx val="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6-EBE2-451B-B366-57B6EB726356}"/>
                      </c:ext>
                    </c:extLst>
                  </c:dLbl>
                  <c:dLbl>
                    <c:idx val="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7-EBE2-451B-B366-57B6EB726356}"/>
                      </c:ext>
                    </c:extLst>
                  </c:dLbl>
                  <c:dLbl>
                    <c:idx val="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8-EBE2-451B-B366-57B6EB726356}"/>
                      </c:ext>
                    </c:extLst>
                  </c:dLbl>
                  <c:dLbl>
                    <c:idx val="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9-EBE2-451B-B366-57B6EB726356}"/>
                      </c:ext>
                    </c:extLst>
                  </c:dLbl>
                  <c:dLbl>
                    <c:idx val="5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A-EBE2-451B-B366-57B6EB726356}"/>
                      </c:ext>
                    </c:extLst>
                  </c:dLbl>
                  <c:dLbl>
                    <c:idx val="6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B-EBE2-451B-B366-57B6EB726356}"/>
                      </c:ext>
                    </c:extLst>
                  </c:dLbl>
                  <c:dLbl>
                    <c:idx val="7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C-EBE2-451B-B366-57B6EB726356}"/>
                      </c:ext>
                    </c:extLst>
                  </c:dLbl>
                  <c:dLbl>
                    <c:idx val="8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D-EBE2-451B-B366-57B6EB726356}"/>
                      </c:ext>
                    </c:extLst>
                  </c:dLbl>
                  <c:dLbl>
                    <c:idx val="9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E-EBE2-451B-B366-57B6EB726356}"/>
                      </c:ext>
                    </c:extLst>
                  </c:dLbl>
                  <c:dLbl>
                    <c:idx val="1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5F-EBE2-451B-B366-57B6EB726356}"/>
                      </c:ext>
                    </c:extLst>
                  </c:dLbl>
                  <c:dLbl>
                    <c:idx val="11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60-EBE2-451B-B366-57B6EB726356}"/>
                      </c:ext>
                    </c:extLst>
                  </c:dLbl>
                  <c:dLbl>
                    <c:idx val="12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61-EBE2-451B-B366-57B6EB726356}"/>
                      </c:ext>
                    </c:extLst>
                  </c:dLbl>
                  <c:dLbl>
                    <c:idx val="13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62-EBE2-451B-B366-57B6EB726356}"/>
                      </c:ext>
                    </c:extLst>
                  </c:dLbl>
                  <c:dLbl>
                    <c:idx val="14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63-EBE2-451B-B366-57B6EB726356}"/>
                      </c:ext>
                    </c:extLst>
                  </c:dLbl>
                  <c:dLbl>
                    <c:idx val="15"/>
                    <c:layout>
                      <c:manualLayout>
                        <c:x val="-6.2062393911921773E-3"/>
                        <c:y val="-5.4926078010921184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/>
                            <a:t>0,79</a:t>
                          </a:r>
                        </a:p>
                      </c:rich>
                    </c:tx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64-EBE2-451B-B366-57B6EB726356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trendline>
                  <c:spPr>
                    <a:ln w="12700">
                      <a:prstDash val="dash"/>
                    </a:ln>
                  </c:spPr>
                  <c:trendlineType val="poly"/>
                  <c:order val="2"/>
                  <c:dispRSqr val="0"/>
                  <c:dispEq val="0"/>
                </c:trendline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(2)'!$B$6:$B$21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0</c:v>
                      </c:pt>
                      <c:pt idx="1">
                        <c:v>26670</c:v>
                      </c:pt>
                      <c:pt idx="2">
                        <c:v>53340</c:v>
                      </c:pt>
                      <c:pt idx="3">
                        <c:v>80010</c:v>
                      </c:pt>
                      <c:pt idx="4">
                        <c:v>106680</c:v>
                      </c:pt>
                      <c:pt idx="5">
                        <c:v>133550</c:v>
                      </c:pt>
                      <c:pt idx="6">
                        <c:v>160020</c:v>
                      </c:pt>
                      <c:pt idx="7">
                        <c:v>186690</c:v>
                      </c:pt>
                      <c:pt idx="8">
                        <c:v>213360</c:v>
                      </c:pt>
                      <c:pt idx="9">
                        <c:v>240030</c:v>
                      </c:pt>
                      <c:pt idx="10">
                        <c:v>266700</c:v>
                      </c:pt>
                      <c:pt idx="11">
                        <c:v>293370</c:v>
                      </c:pt>
                      <c:pt idx="12">
                        <c:v>320040</c:v>
                      </c:pt>
                      <c:pt idx="13">
                        <c:v>346710</c:v>
                      </c:pt>
                      <c:pt idx="14">
                        <c:v>373380</c:v>
                      </c:pt>
                      <c:pt idx="15">
                        <c:v>400000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'Относит1 (2)'!$H$6:$H$21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4</c:v>
                      </c:pt>
                      <c:pt idx="1">
                        <c:v>3.78</c:v>
                      </c:pt>
                      <c:pt idx="2">
                        <c:v>3.56</c:v>
                      </c:pt>
                      <c:pt idx="3">
                        <c:v>3.53</c:v>
                      </c:pt>
                      <c:pt idx="4">
                        <c:v>3.49</c:v>
                      </c:pt>
                      <c:pt idx="5">
                        <c:v>3.47</c:v>
                      </c:pt>
                      <c:pt idx="6">
                        <c:v>3.44</c:v>
                      </c:pt>
                      <c:pt idx="7">
                        <c:v>3.41</c:v>
                      </c:pt>
                      <c:pt idx="8">
                        <c:v>3.39</c:v>
                      </c:pt>
                      <c:pt idx="9">
                        <c:v>3.38</c:v>
                      </c:pt>
                      <c:pt idx="10">
                        <c:v>3.33</c:v>
                      </c:pt>
                      <c:pt idx="11">
                        <c:v>3.3</c:v>
                      </c:pt>
                      <c:pt idx="12">
                        <c:v>3.28</c:v>
                      </c:pt>
                      <c:pt idx="13">
                        <c:v>3.21</c:v>
                      </c:pt>
                      <c:pt idx="14">
                        <c:v>3.19</c:v>
                      </c:pt>
                      <c:pt idx="15">
                        <c:v>3.17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65-EBE2-451B-B366-57B6EB726356}"/>
                  </c:ext>
                </c:extLst>
              </c15:ser>
            </c15:filteredLineSeries>
          </c:ext>
        </c:extLst>
      </c:lineChart>
      <c:catAx>
        <c:axId val="140046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Times New Roman" charset="0"/>
                    <a:ea typeface="Times New Roman" charset="0"/>
                    <a:cs typeface="Times New Roman" charset="0"/>
                  </a:defRPr>
                </a:pPr>
                <a:r>
                  <a:rPr lang="ru-RU" sz="1100" b="1">
                    <a:solidFill>
                      <a:schemeClr val="tx1"/>
                    </a:solidFill>
                  </a:rPr>
                  <a:t>Количество циклов нагружения</a:t>
                </a:r>
              </a:p>
            </c:rich>
          </c:tx>
          <c:layout>
            <c:manualLayout>
              <c:xMode val="edge"/>
              <c:yMode val="edge"/>
              <c:x val="0.25478663047069133"/>
              <c:y val="0.8937637819805861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defRPr>
            </a:pPr>
            <a:endParaRPr lang="ru-RU"/>
          </a:p>
        </c:txPr>
        <c:crossAx val="140048640"/>
        <c:crosses val="autoZero"/>
        <c:auto val="1"/>
        <c:lblAlgn val="ctr"/>
        <c:lblOffset val="100"/>
        <c:noMultiLvlLbl val="0"/>
      </c:catAx>
      <c:valAx>
        <c:axId val="14004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charset="0"/>
                    <a:ea typeface="Times New Roman" charset="0"/>
                    <a:cs typeface="Times New Roman" charset="0"/>
                  </a:defRPr>
                </a:pPr>
                <a:r>
                  <a:rPr lang="ru-RU" sz="1000" b="1">
                    <a:solidFill>
                      <a:schemeClr val="tx1"/>
                    </a:solidFill>
                  </a:rPr>
                  <a:t>Предел прочности на сжатие, МПа</a:t>
                </a:r>
              </a:p>
            </c:rich>
          </c:tx>
          <c:layout>
            <c:manualLayout>
              <c:xMode val="edge"/>
              <c:yMode val="edge"/>
              <c:x val="4.6570965166751526E-3"/>
              <c:y val="2.4332704889272437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defRPr>
            </a:pPr>
            <a:endParaRPr lang="ru-RU"/>
          </a:p>
        </c:txPr>
        <c:crossAx val="1400467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Times New Roman" charset="0"/>
          <a:ea typeface="Times New Roman" charset="0"/>
          <a:cs typeface="Times New Roman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451525226621087"/>
          <c:y val="3.2074131749848127E-2"/>
          <c:w val="0.73866401791427649"/>
          <c:h val="0.65031265815633899"/>
        </c:manualLayout>
      </c:layout>
      <c:lineChart>
        <c:grouping val="standard"/>
        <c:varyColors val="0"/>
        <c:ser>
          <c:idx val="2"/>
          <c:order val="0"/>
          <c:tx>
            <c:strRef>
              <c:f>'Относит1 (2)'!$I$4</c:f>
              <c:strCache>
                <c:ptCount val="1"/>
                <c:pt idx="0">
                  <c:v>НМ СГ вод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3"/>
            <c:spPr>
              <a:solidFill>
                <a:srgbClr val="C00000"/>
              </a:solidFill>
              <a:ln>
                <a:noFill/>
              </a:ln>
            </c:spPr>
          </c:marker>
          <c:trendline>
            <c:spPr>
              <a:ln w="15875">
                <a:solidFill>
                  <a:srgbClr val="C00000"/>
                </a:solidFill>
                <a:prstDash val="solid"/>
              </a:ln>
            </c:spPr>
            <c:trendlineType val="poly"/>
            <c:order val="2"/>
            <c:dispRSqr val="0"/>
            <c:dispEq val="0"/>
          </c:trendline>
          <c:cat>
            <c:numRef>
              <c:f>'Относит1 (2)'!$B$6:$B$21</c:f>
              <c:numCache>
                <c:formatCode>General</c:formatCode>
                <c:ptCount val="16"/>
                <c:pt idx="0">
                  <c:v>0</c:v>
                </c:pt>
                <c:pt idx="1">
                  <c:v>26670</c:v>
                </c:pt>
                <c:pt idx="2">
                  <c:v>53340</c:v>
                </c:pt>
                <c:pt idx="3">
                  <c:v>80010</c:v>
                </c:pt>
                <c:pt idx="4">
                  <c:v>106680</c:v>
                </c:pt>
                <c:pt idx="5">
                  <c:v>133550</c:v>
                </c:pt>
                <c:pt idx="6">
                  <c:v>160020</c:v>
                </c:pt>
                <c:pt idx="7">
                  <c:v>186690</c:v>
                </c:pt>
                <c:pt idx="8">
                  <c:v>213360</c:v>
                </c:pt>
                <c:pt idx="9">
                  <c:v>240030</c:v>
                </c:pt>
                <c:pt idx="10">
                  <c:v>266700</c:v>
                </c:pt>
                <c:pt idx="11">
                  <c:v>293370</c:v>
                </c:pt>
                <c:pt idx="12">
                  <c:v>320040</c:v>
                </c:pt>
                <c:pt idx="13">
                  <c:v>346710</c:v>
                </c:pt>
                <c:pt idx="14">
                  <c:v>373380</c:v>
                </c:pt>
                <c:pt idx="15">
                  <c:v>400000</c:v>
                </c:pt>
              </c:numCache>
            </c:numRef>
          </c:cat>
          <c:val>
            <c:numRef>
              <c:f>'Относит1 (2)'!$I$6:$I$21</c:f>
              <c:numCache>
                <c:formatCode>General</c:formatCode>
                <c:ptCount val="16"/>
                <c:pt idx="0">
                  <c:v>0</c:v>
                </c:pt>
                <c:pt idx="1">
                  <c:v>1E-3</c:v>
                </c:pt>
                <c:pt idx="2">
                  <c:v>1.6000000000000001E-3</c:v>
                </c:pt>
                <c:pt idx="3">
                  <c:v>2.3999999999999998E-3</c:v>
                </c:pt>
                <c:pt idx="4">
                  <c:v>2.8999999999999998E-3</c:v>
                </c:pt>
                <c:pt idx="5">
                  <c:v>3.5000000000000001E-3</c:v>
                </c:pt>
                <c:pt idx="6">
                  <c:v>4.1000000000000003E-3</c:v>
                </c:pt>
                <c:pt idx="7">
                  <c:v>4.5999999999999999E-3</c:v>
                </c:pt>
                <c:pt idx="8">
                  <c:v>5.0000000000000001E-3</c:v>
                </c:pt>
                <c:pt idx="9">
                  <c:v>5.3E-3</c:v>
                </c:pt>
                <c:pt idx="10">
                  <c:v>5.5999999999999999E-3</c:v>
                </c:pt>
                <c:pt idx="11">
                  <c:v>5.7999999999999996E-3</c:v>
                </c:pt>
                <c:pt idx="12">
                  <c:v>6.0000000000000001E-3</c:v>
                </c:pt>
                <c:pt idx="13">
                  <c:v>6.1500000000000001E-3</c:v>
                </c:pt>
                <c:pt idx="14">
                  <c:v>6.2500000000000003E-3</c:v>
                </c:pt>
                <c:pt idx="15">
                  <c:v>6.3E-3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29-40CD-92B9-47257905C63C}"/>
            </c:ext>
          </c:extLst>
        </c:ser>
        <c:ser>
          <c:idx val="3"/>
          <c:order val="1"/>
          <c:tx>
            <c:strRef>
              <c:f>'Относит1 (2)'!$J$4</c:f>
              <c:strCache>
                <c:ptCount val="1"/>
                <c:pt idx="0">
                  <c:v>КМ СГ вод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3"/>
            <c:spPr>
              <a:solidFill>
                <a:srgbClr val="007A37"/>
              </a:solidFill>
              <a:ln>
                <a:noFill/>
              </a:ln>
            </c:spPr>
          </c:marker>
          <c:trendline>
            <c:spPr>
              <a:ln w="15875">
                <a:solidFill>
                  <a:srgbClr val="007A37"/>
                </a:solidFill>
                <a:prstDash val="solid"/>
              </a:ln>
            </c:spPr>
            <c:trendlineType val="poly"/>
            <c:order val="2"/>
            <c:dispRSqr val="0"/>
            <c:dispEq val="0"/>
          </c:trendline>
          <c:cat>
            <c:numRef>
              <c:f>'Относит1 (2)'!$B$6:$B$21</c:f>
              <c:numCache>
                <c:formatCode>General</c:formatCode>
                <c:ptCount val="16"/>
                <c:pt idx="0">
                  <c:v>0</c:v>
                </c:pt>
                <c:pt idx="1">
                  <c:v>26670</c:v>
                </c:pt>
                <c:pt idx="2">
                  <c:v>53340</c:v>
                </c:pt>
                <c:pt idx="3">
                  <c:v>80010</c:v>
                </c:pt>
                <c:pt idx="4">
                  <c:v>106680</c:v>
                </c:pt>
                <c:pt idx="5">
                  <c:v>133550</c:v>
                </c:pt>
                <c:pt idx="6">
                  <c:v>160020</c:v>
                </c:pt>
                <c:pt idx="7">
                  <c:v>186690</c:v>
                </c:pt>
                <c:pt idx="8">
                  <c:v>213360</c:v>
                </c:pt>
                <c:pt idx="9">
                  <c:v>240030</c:v>
                </c:pt>
                <c:pt idx="10">
                  <c:v>266700</c:v>
                </c:pt>
                <c:pt idx="11">
                  <c:v>293370</c:v>
                </c:pt>
                <c:pt idx="12">
                  <c:v>320040</c:v>
                </c:pt>
                <c:pt idx="13">
                  <c:v>346710</c:v>
                </c:pt>
                <c:pt idx="14">
                  <c:v>373380</c:v>
                </c:pt>
                <c:pt idx="15">
                  <c:v>400000</c:v>
                </c:pt>
              </c:numCache>
            </c:numRef>
          </c:cat>
          <c:val>
            <c:numRef>
              <c:f>'Относит1 (2)'!$J$6:$J$21</c:f>
              <c:numCache>
                <c:formatCode>General</c:formatCode>
                <c:ptCount val="16"/>
                <c:pt idx="0">
                  <c:v>0</c:v>
                </c:pt>
                <c:pt idx="1">
                  <c:v>4.3799999999999997E-4</c:v>
                </c:pt>
                <c:pt idx="2">
                  <c:v>8.3600000000000005E-4</c:v>
                </c:pt>
                <c:pt idx="3">
                  <c:v>1.2640000000000001E-3</c:v>
                </c:pt>
                <c:pt idx="4">
                  <c:v>1.6999999999999999E-3</c:v>
                </c:pt>
                <c:pt idx="5">
                  <c:v>2.1060000000000002E-3</c:v>
                </c:pt>
                <c:pt idx="6">
                  <c:v>2.48E-3</c:v>
                </c:pt>
                <c:pt idx="7">
                  <c:v>2.8440000000000002E-3</c:v>
                </c:pt>
                <c:pt idx="8">
                  <c:v>3.1199999999999999E-3</c:v>
                </c:pt>
                <c:pt idx="9">
                  <c:v>3.4020000000000001E-3</c:v>
                </c:pt>
                <c:pt idx="10">
                  <c:v>3.6899999999999997E-3</c:v>
                </c:pt>
                <c:pt idx="11">
                  <c:v>3.9359999999999994E-3</c:v>
                </c:pt>
                <c:pt idx="12">
                  <c:v>4.0999999999999995E-3</c:v>
                </c:pt>
                <c:pt idx="13">
                  <c:v>4.2924999999999994E-3</c:v>
                </c:pt>
                <c:pt idx="14">
                  <c:v>4.3860000000000001E-3</c:v>
                </c:pt>
                <c:pt idx="15">
                  <c:v>4.4719999999999994E-3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29-40CD-92B9-47257905C6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9983920"/>
        <c:axId val="1639987824"/>
      </c:lineChart>
      <c:catAx>
        <c:axId val="1639983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charset="0"/>
                    <a:ea typeface="Times New Roman" charset="0"/>
                    <a:cs typeface="Times New Roman" charset="0"/>
                  </a:defRPr>
                </a:pPr>
                <a:r>
                  <a:rPr lang="ru-RU" sz="1000" b="1">
                    <a:solidFill>
                      <a:schemeClr val="tx1"/>
                    </a:solidFill>
                  </a:rPr>
                  <a:t>Количество циклов нагружения</a:t>
                </a:r>
              </a:p>
            </c:rich>
          </c:tx>
          <c:layout>
            <c:manualLayout>
              <c:xMode val="edge"/>
              <c:yMode val="edge"/>
              <c:x val="0.28379711138627978"/>
              <c:y val="0.8959326193572584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defRPr>
            </a:pPr>
            <a:endParaRPr lang="ru-RU"/>
          </a:p>
        </c:txPr>
        <c:crossAx val="1639987824"/>
        <c:crosses val="autoZero"/>
        <c:auto val="1"/>
        <c:lblAlgn val="ctr"/>
        <c:lblOffset val="100"/>
        <c:noMultiLvlLbl val="0"/>
      </c:catAx>
      <c:valAx>
        <c:axId val="163998782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charset="0"/>
                    <a:ea typeface="Times New Roman" charset="0"/>
                    <a:cs typeface="Times New Roman" charset="0"/>
                  </a:defRPr>
                </a:pPr>
                <a:r>
                  <a:rPr lang="ru-RU" sz="1000" b="1">
                    <a:solidFill>
                      <a:schemeClr val="tx1"/>
                    </a:solidFill>
                  </a:rPr>
                  <a:t>Относительные деформации</a:t>
                </a:r>
              </a:p>
            </c:rich>
          </c:tx>
          <c:layout>
            <c:manualLayout>
              <c:xMode val="edge"/>
              <c:yMode val="edge"/>
              <c:x val="0"/>
              <c:y val="6.4059141139690357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defRPr>
            </a:pPr>
            <a:endParaRPr lang="ru-RU"/>
          </a:p>
        </c:txPr>
        <c:crossAx val="16399839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Times New Roman" charset="0"/>
          <a:ea typeface="Times New Roman" charset="0"/>
          <a:cs typeface="Times New Roman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640827840795711"/>
          <c:y val="2.34278350515464E-2"/>
          <c:w val="0.70419681610318852"/>
          <c:h val="0.65027713983764268"/>
        </c:manualLayout>
      </c:layout>
      <c:lineChart>
        <c:grouping val="standard"/>
        <c:varyColors val="0"/>
        <c:ser>
          <c:idx val="0"/>
          <c:order val="0"/>
          <c:tx>
            <c:strRef>
              <c:f>'Относит1 (2)'!$E$4</c:f>
              <c:strCache>
                <c:ptCount val="1"/>
                <c:pt idx="0">
                  <c:v>НМ СГ сух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3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C00000"/>
                </a:solidFill>
                <a:prstDash val="solid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'Относит1 (2)'!$B$6:$B$21</c:f>
              <c:numCache>
                <c:formatCode>General</c:formatCode>
                <c:ptCount val="16"/>
                <c:pt idx="0">
                  <c:v>0</c:v>
                </c:pt>
                <c:pt idx="1">
                  <c:v>26670</c:v>
                </c:pt>
                <c:pt idx="2">
                  <c:v>53340</c:v>
                </c:pt>
                <c:pt idx="3">
                  <c:v>80010</c:v>
                </c:pt>
                <c:pt idx="4">
                  <c:v>106680</c:v>
                </c:pt>
                <c:pt idx="5">
                  <c:v>133550</c:v>
                </c:pt>
                <c:pt idx="6">
                  <c:v>160020</c:v>
                </c:pt>
                <c:pt idx="7">
                  <c:v>186690</c:v>
                </c:pt>
                <c:pt idx="8">
                  <c:v>213360</c:v>
                </c:pt>
                <c:pt idx="9">
                  <c:v>240030</c:v>
                </c:pt>
                <c:pt idx="10">
                  <c:v>266700</c:v>
                </c:pt>
                <c:pt idx="11">
                  <c:v>293370</c:v>
                </c:pt>
                <c:pt idx="12">
                  <c:v>320040</c:v>
                </c:pt>
                <c:pt idx="13">
                  <c:v>346710</c:v>
                </c:pt>
                <c:pt idx="14">
                  <c:v>373380</c:v>
                </c:pt>
                <c:pt idx="15">
                  <c:v>400000</c:v>
                </c:pt>
              </c:numCache>
            </c:numRef>
          </c:cat>
          <c:val>
            <c:numRef>
              <c:f>'Относит1 (2)'!$E$6:$E$21</c:f>
              <c:numCache>
                <c:formatCode>General</c:formatCode>
                <c:ptCount val="16"/>
                <c:pt idx="0">
                  <c:v>0</c:v>
                </c:pt>
                <c:pt idx="1">
                  <c:v>4.0000000000000002E-4</c:v>
                </c:pt>
                <c:pt idx="2">
                  <c:v>8.0000000000000004E-4</c:v>
                </c:pt>
                <c:pt idx="3">
                  <c:v>1.1000000000000001E-3</c:v>
                </c:pt>
                <c:pt idx="4">
                  <c:v>1.2999999999999999E-3</c:v>
                </c:pt>
                <c:pt idx="5">
                  <c:v>1.6999999999999999E-3</c:v>
                </c:pt>
                <c:pt idx="6">
                  <c:v>1.9E-3</c:v>
                </c:pt>
                <c:pt idx="7">
                  <c:v>2.0999999999999999E-3</c:v>
                </c:pt>
                <c:pt idx="8">
                  <c:v>2.3E-3</c:v>
                </c:pt>
                <c:pt idx="9">
                  <c:v>2.4499999999999999E-3</c:v>
                </c:pt>
                <c:pt idx="10">
                  <c:v>2.5999999999999999E-3</c:v>
                </c:pt>
                <c:pt idx="11">
                  <c:v>2.7000000000000001E-3</c:v>
                </c:pt>
                <c:pt idx="12">
                  <c:v>2.7499999999999998E-3</c:v>
                </c:pt>
                <c:pt idx="13">
                  <c:v>2.8E-3</c:v>
                </c:pt>
                <c:pt idx="14">
                  <c:v>2.8999999999999998E-3</c:v>
                </c:pt>
                <c:pt idx="15">
                  <c:v>3.0000000000000001E-3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86-41E0-A569-64ED5045F8DF}"/>
            </c:ext>
          </c:extLst>
        </c:ser>
        <c:ser>
          <c:idx val="1"/>
          <c:order val="1"/>
          <c:tx>
            <c:strRef>
              <c:f>'Относит1 (2)'!$F$4</c:f>
              <c:strCache>
                <c:ptCount val="1"/>
                <c:pt idx="0">
                  <c:v>КМ СГ сух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3"/>
            <c:spPr>
              <a:solidFill>
                <a:srgbClr val="007A37"/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007A37"/>
                </a:solidFill>
                <a:prstDash val="solid"/>
              </a:ln>
              <a:effectLst/>
            </c:spPr>
            <c:trendlineType val="poly"/>
            <c:order val="2"/>
            <c:dispRSqr val="0"/>
            <c:dispEq val="0"/>
          </c:trendline>
          <c:cat>
            <c:numRef>
              <c:f>'Относит1 (2)'!$B$6:$B$21</c:f>
              <c:numCache>
                <c:formatCode>General</c:formatCode>
                <c:ptCount val="16"/>
                <c:pt idx="0">
                  <c:v>0</c:v>
                </c:pt>
                <c:pt idx="1">
                  <c:v>26670</c:v>
                </c:pt>
                <c:pt idx="2">
                  <c:v>53340</c:v>
                </c:pt>
                <c:pt idx="3">
                  <c:v>80010</c:v>
                </c:pt>
                <c:pt idx="4">
                  <c:v>106680</c:v>
                </c:pt>
                <c:pt idx="5">
                  <c:v>133550</c:v>
                </c:pt>
                <c:pt idx="6">
                  <c:v>160020</c:v>
                </c:pt>
                <c:pt idx="7">
                  <c:v>186690</c:v>
                </c:pt>
                <c:pt idx="8">
                  <c:v>213360</c:v>
                </c:pt>
                <c:pt idx="9">
                  <c:v>240030</c:v>
                </c:pt>
                <c:pt idx="10">
                  <c:v>266700</c:v>
                </c:pt>
                <c:pt idx="11">
                  <c:v>293370</c:v>
                </c:pt>
                <c:pt idx="12">
                  <c:v>320040</c:v>
                </c:pt>
                <c:pt idx="13">
                  <c:v>346710</c:v>
                </c:pt>
                <c:pt idx="14">
                  <c:v>373380</c:v>
                </c:pt>
                <c:pt idx="15">
                  <c:v>400000</c:v>
                </c:pt>
              </c:numCache>
            </c:numRef>
          </c:cat>
          <c:val>
            <c:numRef>
              <c:f>'Относит1 (2)'!$F$6:$F$21</c:f>
              <c:numCache>
                <c:formatCode>General</c:formatCode>
                <c:ptCount val="16"/>
                <c:pt idx="0">
                  <c:v>0</c:v>
                </c:pt>
                <c:pt idx="1">
                  <c:v>2.0000000000000001E-4</c:v>
                </c:pt>
                <c:pt idx="2">
                  <c:v>4.4000000000000007E-4</c:v>
                </c:pt>
                <c:pt idx="3">
                  <c:v>6.8999999999999986E-4</c:v>
                </c:pt>
                <c:pt idx="4">
                  <c:v>9.2800000000000001E-4</c:v>
                </c:pt>
                <c:pt idx="5">
                  <c:v>1.1800000000000001E-3</c:v>
                </c:pt>
                <c:pt idx="6">
                  <c:v>1.3860000000000001E-3</c:v>
                </c:pt>
                <c:pt idx="7">
                  <c:v>1.5625000000000001E-3</c:v>
                </c:pt>
                <c:pt idx="8">
                  <c:v>1.7359999999999999E-3</c:v>
                </c:pt>
                <c:pt idx="9">
                  <c:v>1.92E-3</c:v>
                </c:pt>
                <c:pt idx="10">
                  <c:v>2.0399999999999997E-3</c:v>
                </c:pt>
                <c:pt idx="11">
                  <c:v>2.196E-3</c:v>
                </c:pt>
                <c:pt idx="12">
                  <c:v>2.3125000000000003E-3</c:v>
                </c:pt>
                <c:pt idx="13">
                  <c:v>2.3939999999999999E-3</c:v>
                </c:pt>
                <c:pt idx="14">
                  <c:v>2.457E-3</c:v>
                </c:pt>
                <c:pt idx="15">
                  <c:v>2.5000000000000001E-3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86-41E0-A569-64ED5045F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9983920"/>
        <c:axId val="1639987824"/>
      </c:lineChart>
      <c:catAx>
        <c:axId val="1639983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charset="0"/>
                    <a:ea typeface="Times New Roman" charset="0"/>
                    <a:cs typeface="Times New Roman" charset="0"/>
                  </a:defRPr>
                </a:pPr>
                <a:r>
                  <a:rPr lang="ru-RU" sz="1000" b="1">
                    <a:solidFill>
                      <a:schemeClr val="tx1"/>
                    </a:solidFill>
                  </a:rPr>
                  <a:t>Количество циклов нагружения</a:t>
                </a:r>
              </a:p>
            </c:rich>
          </c:tx>
          <c:layout>
            <c:manualLayout>
              <c:xMode val="edge"/>
              <c:yMode val="edge"/>
              <c:x val="0.31442962953163522"/>
              <c:y val="0.8958969088741842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defRPr>
            </a:pPr>
            <a:endParaRPr lang="ru-RU"/>
          </a:p>
        </c:txPr>
        <c:crossAx val="1639987824"/>
        <c:crosses val="autoZero"/>
        <c:auto val="1"/>
        <c:lblAlgn val="ctr"/>
        <c:lblOffset val="100"/>
        <c:noMultiLvlLbl val="0"/>
      </c:catAx>
      <c:valAx>
        <c:axId val="163998782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charset="0"/>
                    <a:ea typeface="Times New Roman" charset="0"/>
                    <a:cs typeface="Times New Roman" charset="0"/>
                  </a:defRPr>
                </a:pPr>
                <a:r>
                  <a:rPr lang="ru-RU" sz="1000" b="1">
                    <a:solidFill>
                      <a:schemeClr val="tx1"/>
                    </a:solidFill>
                  </a:rPr>
                  <a:t>Относительные деформации</a:t>
                </a:r>
              </a:p>
            </c:rich>
          </c:tx>
          <c:layout>
            <c:manualLayout>
              <c:xMode val="edge"/>
              <c:yMode val="edge"/>
              <c:x val="2.1962370982696929E-3"/>
              <c:y val="6.0070808102304175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defRPr>
            </a:pPr>
            <a:endParaRPr lang="ru-RU"/>
          </a:p>
        </c:txPr>
        <c:crossAx val="16399839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Times New Roman" charset="0"/>
          <a:ea typeface="Times New Roman" charset="0"/>
          <a:cs typeface="Times New Roman" charset="0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5471411278574583E-2"/>
          <c:y val="3.0809245610149E-2"/>
          <c:w val="0.95452858872142543"/>
          <c:h val="0.54754651235144047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noFill/>
            </a:ln>
          </c:spPr>
          <c:invertIfNegative val="0"/>
          <c:dLbls>
            <c:dLbl>
              <c:idx val="1"/>
              <c:layout>
                <c:manualLayout>
                  <c:x val="-1.968028243775388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773-47B5-86D5-CB6014B899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Лист1!$S$284:$S$286</c:f>
              <c:strCache>
                <c:ptCount val="3"/>
                <c:pt idx="0">
                  <c:v>Сухой грунт - цемент - вода (эмульсия модификатора)</c:v>
                </c:pt>
                <c:pt idx="1">
                  <c:v>Сухой грунт - вода (эмульсия модификатора) - цемент</c:v>
                </c:pt>
                <c:pt idx="2">
                  <c:v>Сухой грунт - водно-цементная суспензия</c:v>
                </c:pt>
              </c:strCache>
            </c:strRef>
          </c:cat>
          <c:val>
            <c:numRef>
              <c:f>Лист1!$T$284:$T$286</c:f>
              <c:numCache>
                <c:formatCode>General</c:formatCode>
                <c:ptCount val="3"/>
                <c:pt idx="0">
                  <c:v>4</c:v>
                </c:pt>
                <c:pt idx="1">
                  <c:v>4.13</c:v>
                </c:pt>
                <c:pt idx="2">
                  <c:v>3.54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73-47B5-86D5-CB6014B89921}"/>
            </c:ext>
          </c:extLst>
        </c:ser>
        <c:ser>
          <c:idx val="1"/>
          <c:order val="1"/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1"/>
              <c:layout>
                <c:manualLayout>
                  <c:x val="2.0256846010303101E-2"/>
                  <c:y val="-1.1555552522602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773-47B5-86D5-CB6014B89921}"/>
                </c:ext>
              </c:extLst>
            </c:dLbl>
            <c:dLbl>
              <c:idx val="2"/>
              <c:layout>
                <c:manualLayout>
                  <c:x val="4.1478820601492702E-2"/>
                  <c:y val="-3.6588545247259199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900"/>
                    </a:pPr>
                    <a:r>
                      <a:rPr lang="en-US" sz="900"/>
                      <a:t>3,21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2435377751354"/>
                      <c:h val="6.000042485696480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7773-47B5-86D5-CB6014B899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Лист1!$S$284:$S$286</c:f>
              <c:strCache>
                <c:ptCount val="3"/>
                <c:pt idx="0">
                  <c:v>Сухой грунт - цемент - вода (эмульсия модификатора)</c:v>
                </c:pt>
                <c:pt idx="1">
                  <c:v>Сухой грунт - вода (эмульсия модификатора) - цемент</c:v>
                </c:pt>
                <c:pt idx="2">
                  <c:v>Сухой грунт - водно-цементная суспензия</c:v>
                </c:pt>
              </c:strCache>
            </c:strRef>
          </c:cat>
          <c:val>
            <c:numRef>
              <c:f>Лист1!$U$284:$U$286</c:f>
              <c:numCache>
                <c:formatCode>General</c:formatCode>
                <c:ptCount val="3"/>
                <c:pt idx="0">
                  <c:v>4</c:v>
                </c:pt>
                <c:pt idx="1">
                  <c:v>4.01</c:v>
                </c:pt>
                <c:pt idx="2">
                  <c:v>3.21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73-47B5-86D5-CB6014B89921}"/>
            </c:ext>
          </c:extLst>
        </c:ser>
        <c:ser>
          <c:idx val="2"/>
          <c:order val="2"/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4517713237369999E-2"/>
                  <c:y val="-7.7720146717271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773-47B5-86D5-CB6014B89921}"/>
                </c:ext>
              </c:extLst>
            </c:dLbl>
            <c:dLbl>
              <c:idx val="1"/>
              <c:layout>
                <c:manualLayout>
                  <c:x val="2.14013514143414E-2"/>
                  <c:y val="-7.5786693479861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773-47B5-86D5-CB6014B89921}"/>
                </c:ext>
              </c:extLst>
            </c:dLbl>
            <c:dLbl>
              <c:idx val="2"/>
              <c:layout>
                <c:manualLayout>
                  <c:x val="3.29845008623336E-2"/>
                  <c:y val="-9.7616198379878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773-47B5-86D5-CB6014B899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1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Лист1!$S$284:$S$286</c:f>
              <c:strCache>
                <c:ptCount val="3"/>
                <c:pt idx="0">
                  <c:v>Сухой грунт - цемент - вода (эмульсия модификатора)</c:v>
                </c:pt>
                <c:pt idx="1">
                  <c:v>Сухой грунт - вода (эмульсия модификатора) - цемент</c:v>
                </c:pt>
                <c:pt idx="2">
                  <c:v>Сухой грунт - водно-цементная суспензия</c:v>
                </c:pt>
              </c:strCache>
            </c:strRef>
          </c:cat>
          <c:val>
            <c:numRef>
              <c:f>Лист1!$V$284:$V$286</c:f>
              <c:numCache>
                <c:formatCode>General</c:formatCode>
                <c:ptCount val="3"/>
                <c:pt idx="0">
                  <c:v>0.97</c:v>
                </c:pt>
                <c:pt idx="1">
                  <c:v>0.99</c:v>
                </c:pt>
                <c:pt idx="2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773-47B5-86D5-CB6014B89921}"/>
            </c:ext>
          </c:extLst>
        </c:ser>
        <c:ser>
          <c:idx val="3"/>
          <c:order val="3"/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2465751390955701E-2"/>
                  <c:y val="-2.3111105045204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773-47B5-86D5-CB6014B89921}"/>
                </c:ext>
              </c:extLst>
            </c:dLbl>
            <c:dLbl>
              <c:idx val="1"/>
              <c:layout>
                <c:manualLayout>
                  <c:x val="1.5582189238694699E-2"/>
                  <c:y val="-4.333332195975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773-47B5-86D5-CB6014B89921}"/>
                </c:ext>
              </c:extLst>
            </c:dLbl>
            <c:dLbl>
              <c:idx val="2"/>
              <c:layout>
                <c:manualLayout>
                  <c:x val="1.8698627086433699E-2"/>
                  <c:y val="-2.31111050452042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773-47B5-86D5-CB6014B899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Лист1!$S$284:$S$286</c:f>
              <c:strCache>
                <c:ptCount val="3"/>
                <c:pt idx="0">
                  <c:v>Сухой грунт - цемент - вода (эмульсия модификатора)</c:v>
                </c:pt>
                <c:pt idx="1">
                  <c:v>Сухой грунт - вода (эмульсия модификатора) - цемент</c:v>
                </c:pt>
                <c:pt idx="2">
                  <c:v>Сухой грунт - водно-цементная суспензия</c:v>
                </c:pt>
              </c:strCache>
            </c:strRef>
          </c:cat>
          <c:val>
            <c:numRef>
              <c:f>Лист1!$W$284:$W$286</c:f>
              <c:numCache>
                <c:formatCode>General</c:formatCode>
                <c:ptCount val="3"/>
                <c:pt idx="0">
                  <c:v>0.71</c:v>
                </c:pt>
                <c:pt idx="1">
                  <c:v>0.72</c:v>
                </c:pt>
                <c:pt idx="2">
                  <c:v>0.59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773-47B5-86D5-CB6014B89921}"/>
            </c:ext>
          </c:extLst>
        </c:ser>
        <c:ser>
          <c:idx val="4"/>
          <c:order val="4"/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3453265566198299E-2"/>
                  <c:y val="-6.10158330028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773-47B5-86D5-CB6014B89921}"/>
                </c:ext>
              </c:extLst>
            </c:dLbl>
            <c:dLbl>
              <c:idx val="1"/>
              <c:layout>
                <c:manualLayout>
                  <c:x val="5.7557269766611498E-2"/>
                  <c:y val="-2.3111156743896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773-47B5-86D5-CB6014B89921}"/>
                </c:ext>
              </c:extLst>
            </c:dLbl>
            <c:dLbl>
              <c:idx val="2"/>
              <c:layout>
                <c:manualLayout>
                  <c:x val="5.30894936021973E-2"/>
                  <c:y val="-7.6415481787798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773-47B5-86D5-CB6014B899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Лист1!$S$284:$S$286</c:f>
              <c:strCache>
                <c:ptCount val="3"/>
                <c:pt idx="0">
                  <c:v>Сухой грунт - цемент - вода (эмульсия модификатора)</c:v>
                </c:pt>
                <c:pt idx="1">
                  <c:v>Сухой грунт - вода (эмульсия модификатора) - цемент</c:v>
                </c:pt>
                <c:pt idx="2">
                  <c:v>Сухой грунт - водно-цементная суспензия</c:v>
                </c:pt>
              </c:strCache>
            </c:strRef>
          </c:cat>
          <c:val>
            <c:numRef>
              <c:f>Лист1!$X$284:$X$286</c:f>
              <c:numCache>
                <c:formatCode>General</c:formatCode>
                <c:ptCount val="3"/>
                <c:pt idx="0">
                  <c:v>0.76</c:v>
                </c:pt>
                <c:pt idx="1">
                  <c:v>0.77</c:v>
                </c:pt>
                <c:pt idx="2">
                  <c:v>0.64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773-47B5-86D5-CB6014B89921}"/>
            </c:ext>
          </c:extLst>
        </c:ser>
        <c:ser>
          <c:idx val="5"/>
          <c:order val="5"/>
          <c:spPr>
            <a:solidFill>
              <a:schemeClr val="accent3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4931502781911599E-2"/>
                  <c:y val="-5.77777626130107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773-47B5-86D5-CB6014B89921}"/>
                </c:ext>
              </c:extLst>
            </c:dLbl>
            <c:dLbl>
              <c:idx val="1"/>
              <c:layout>
                <c:manualLayout>
                  <c:x val="2.64897217057809E-2"/>
                  <c:y val="-8.66666439195160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773-47B5-86D5-CB6014B89921}"/>
                </c:ext>
              </c:extLst>
            </c:dLbl>
            <c:dLbl>
              <c:idx val="2"/>
              <c:layout>
                <c:manualLayout>
                  <c:x val="2.6489721705781E-2"/>
                  <c:y val="-1.444444065325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773-47B5-86D5-CB6014B899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Лист1!$S$284:$S$286</c:f>
              <c:strCache>
                <c:ptCount val="3"/>
                <c:pt idx="0">
                  <c:v>Сухой грунт - цемент - вода (эмульсия модификатора)</c:v>
                </c:pt>
                <c:pt idx="1">
                  <c:v>Сухой грунт - вода (эмульсия модификатора) - цемент</c:v>
                </c:pt>
                <c:pt idx="2">
                  <c:v>Сухой грунт - водно-цементная суспензия</c:v>
                </c:pt>
              </c:strCache>
            </c:strRef>
          </c:cat>
          <c:val>
            <c:numRef>
              <c:f>Лист1!$Y$284:$Y$286</c:f>
              <c:numCache>
                <c:formatCode>General</c:formatCode>
                <c:ptCount val="3"/>
                <c:pt idx="0">
                  <c:v>0.42</c:v>
                </c:pt>
                <c:pt idx="1">
                  <c:v>0.42</c:v>
                </c:pt>
                <c:pt idx="2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7773-47B5-86D5-CB6014B89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1522065856"/>
        <c:axId val="-1522063296"/>
        <c:axId val="0"/>
      </c:bar3DChart>
      <c:catAx>
        <c:axId val="-1522065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-1522063296"/>
        <c:crosses val="autoZero"/>
        <c:auto val="1"/>
        <c:lblAlgn val="ctr"/>
        <c:lblOffset val="100"/>
        <c:noMultiLvlLbl val="0"/>
      </c:catAx>
      <c:valAx>
        <c:axId val="-15220632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ru-RU" sz="1000"/>
                  <a:t>Показатели</a:t>
                </a:r>
              </a:p>
            </c:rich>
          </c:tx>
          <c:layout>
            <c:manualLayout>
              <c:xMode val="edge"/>
              <c:yMode val="edge"/>
              <c:x val="2.5083632682788331E-2"/>
              <c:y val="7.0340949771013073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-15220658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340153067686565"/>
          <c:y val="2.18623554122131E-2"/>
          <c:w val="0.69204705191054305"/>
          <c:h val="0.7360606114772014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Лист1!$A$306</c:f>
              <c:strCache>
                <c:ptCount val="1"/>
                <c:pt idx="0">
                  <c:v>сж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3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9.8562569692273692E-4"/>
                  <c:y val="-4.26177561200103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1F6-422B-945E-3EE834CD5F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5875">
                <a:solidFill>
                  <a:srgbClr val="C00000"/>
                </a:solidFill>
                <a:prstDash val="dash"/>
              </a:ln>
            </c:spPr>
            <c:trendlineType val="poly"/>
            <c:order val="3"/>
            <c:dispRSqr val="0"/>
            <c:dispEq val="0"/>
          </c:trendline>
          <c:cat>
            <c:strRef>
              <c:f>Лист1!$S$299:$U$299</c:f>
              <c:strCache>
                <c:ptCount val="3"/>
                <c:pt idx="0">
                  <c:v>0-1,25</c:v>
                </c:pt>
                <c:pt idx="1">
                  <c:v>1,25-5,00</c:v>
                </c:pt>
                <c:pt idx="2">
                  <c:v>5,00-10,00</c:v>
                </c:pt>
              </c:strCache>
            </c:strRef>
          </c:cat>
          <c:val>
            <c:numRef>
              <c:f>Лист1!$S$300:$U$300</c:f>
              <c:numCache>
                <c:formatCode>0.00</c:formatCode>
                <c:ptCount val="3"/>
                <c:pt idx="0">
                  <c:v>4.13</c:v>
                </c:pt>
                <c:pt idx="1">
                  <c:v>3.78</c:v>
                </c:pt>
                <c:pt idx="2">
                  <c:v>3.01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F6-422B-945E-3EE834CD5FF9}"/>
            </c:ext>
          </c:extLst>
        </c:ser>
        <c:ser>
          <c:idx val="1"/>
          <c:order val="1"/>
          <c:tx>
            <c:strRef>
              <c:f>Лист1!$A$307</c:f>
              <c:strCache>
                <c:ptCount val="1"/>
                <c:pt idx="0">
                  <c:v>изг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3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1.2813134059995601E-2"/>
                  <c:y val="-4.81525296420897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1F6-422B-945E-3EE834CD5FF9}"/>
                </c:ext>
              </c:extLst>
            </c:dLbl>
            <c:dLbl>
              <c:idx val="1"/>
              <c:layout>
                <c:manualLayout>
                  <c:x val="1.0841882666150099E-2"/>
                  <c:y val="-4.53851428810500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1F6-422B-945E-3EE834CD5FF9}"/>
                </c:ext>
              </c:extLst>
            </c:dLbl>
            <c:dLbl>
              <c:idx val="2"/>
              <c:layout>
                <c:manualLayout>
                  <c:x val="-5.0428643469490704E-3"/>
                  <c:y val="-5.58333333333334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1F6-422B-945E-3EE834CD5F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5875">
                <a:solidFill>
                  <a:schemeClr val="accent1">
                    <a:lumMod val="75000"/>
                  </a:schemeClr>
                </a:solidFill>
                <a:prstDash val="dashDot"/>
              </a:ln>
            </c:spPr>
            <c:trendlineType val="poly"/>
            <c:order val="4"/>
            <c:dispRSqr val="0"/>
            <c:dispEq val="0"/>
          </c:trendline>
          <c:cat>
            <c:strRef>
              <c:f>Лист1!$S$299:$U$299</c:f>
              <c:strCache>
                <c:ptCount val="3"/>
                <c:pt idx="0">
                  <c:v>0-1,25</c:v>
                </c:pt>
                <c:pt idx="1">
                  <c:v>1,25-5,00</c:v>
                </c:pt>
                <c:pt idx="2">
                  <c:v>5,00-10,00</c:v>
                </c:pt>
              </c:strCache>
            </c:strRef>
          </c:cat>
          <c:val>
            <c:numRef>
              <c:f>Лист1!$S$301:$U$301</c:f>
              <c:numCache>
                <c:formatCode>0.00</c:formatCode>
                <c:ptCount val="3"/>
                <c:pt idx="0">
                  <c:v>0.98</c:v>
                </c:pt>
                <c:pt idx="1">
                  <c:v>0.9</c:v>
                </c:pt>
                <c:pt idx="2">
                  <c:v>0.76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1F6-422B-945E-3EE834CD5FF9}"/>
            </c:ext>
          </c:extLst>
        </c:ser>
        <c:ser>
          <c:idx val="3"/>
          <c:order val="3"/>
          <c:tx>
            <c:strRef>
              <c:f>Лист1!$A$310</c:f>
              <c:strCache>
                <c:ptCount val="1"/>
                <c:pt idx="0">
                  <c:v>сж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3"/>
            <c:spPr>
              <a:solidFill>
                <a:srgbClr val="C00000"/>
              </a:solidFill>
              <a:ln>
                <a:solidFill>
                  <a:srgbClr val="C00000"/>
                </a:solidFill>
                <a:prstDash val="dash"/>
              </a:ln>
            </c:spPr>
          </c:marker>
          <c:dLbls>
            <c:dLbl>
              <c:idx val="0"/>
              <c:layout>
                <c:manualLayout>
                  <c:x val="-2.2669391029222899E-2"/>
                  <c:y val="5.42407805163769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1F6-422B-945E-3EE834CD5FF9}"/>
                </c:ext>
              </c:extLst>
            </c:dLbl>
            <c:dLbl>
              <c:idx val="1"/>
              <c:layout>
                <c:manualLayout>
                  <c:x val="-1.51285930408472E-2"/>
                  <c:y val="-3.91666666666666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1F6-422B-945E-3EE834CD5F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rgbClr val="C00000"/>
                </a:solidFill>
                <a:prstDash val="dash"/>
              </a:ln>
            </c:spPr>
            <c:trendlineType val="poly"/>
            <c:order val="3"/>
            <c:dispRSqr val="0"/>
            <c:dispEq val="0"/>
          </c:trendline>
          <c:cat>
            <c:strRef>
              <c:f>Лист1!$S$299:$U$299</c:f>
              <c:strCache>
                <c:ptCount val="3"/>
                <c:pt idx="0">
                  <c:v>0-1,25</c:v>
                </c:pt>
                <c:pt idx="1">
                  <c:v>1,25-5,00</c:v>
                </c:pt>
                <c:pt idx="2">
                  <c:v>5,00-10,00</c:v>
                </c:pt>
              </c:strCache>
            </c:strRef>
          </c:cat>
          <c:val>
            <c:numRef>
              <c:f>Лист1!$S$303:$U$303</c:f>
              <c:numCache>
                <c:formatCode>0.00</c:formatCode>
                <c:ptCount val="3"/>
                <c:pt idx="0">
                  <c:v>4.05</c:v>
                </c:pt>
                <c:pt idx="1">
                  <c:v>3.31</c:v>
                </c:pt>
                <c:pt idx="2">
                  <c:v>2.34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1F6-422B-945E-3EE834CD5FF9}"/>
            </c:ext>
          </c:extLst>
        </c:ser>
        <c:ser>
          <c:idx val="4"/>
          <c:order val="4"/>
          <c:tx>
            <c:strRef>
              <c:f>Лист1!$A$311</c:f>
              <c:strCache>
                <c:ptCount val="1"/>
                <c:pt idx="0">
                  <c:v>изг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3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7.8850055753818902E-3"/>
                  <c:y val="4.70455749376737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1F6-422B-945E-3EE834CD5FF9}"/>
                </c:ext>
              </c:extLst>
            </c:dLbl>
            <c:dLbl>
              <c:idx val="1"/>
              <c:layout>
                <c:manualLayout>
                  <c:x val="-5.5195039027673302E-2"/>
                  <c:y val="6.36498955039117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1F6-422B-945E-3EE834CD5FF9}"/>
                </c:ext>
              </c:extLst>
            </c:dLbl>
            <c:dLbl>
              <c:idx val="2"/>
              <c:layout>
                <c:manualLayout>
                  <c:x val="-1.4455676561657599E-16"/>
                  <c:y val="-2.21390940883171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1F6-422B-945E-3EE834CD5F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chemeClr val="accent1">
                    <a:lumMod val="75000"/>
                  </a:schemeClr>
                </a:solidFill>
                <a:prstDash val="dashDot"/>
              </a:ln>
            </c:spPr>
            <c:trendlineType val="poly"/>
            <c:order val="4"/>
            <c:dispRSqr val="0"/>
            <c:dispEq val="0"/>
          </c:trendline>
          <c:cat>
            <c:strRef>
              <c:f>Лист1!$S$299:$U$299</c:f>
              <c:strCache>
                <c:ptCount val="3"/>
                <c:pt idx="0">
                  <c:v>0-1,25</c:v>
                </c:pt>
                <c:pt idx="1">
                  <c:v>1,25-5,00</c:v>
                </c:pt>
                <c:pt idx="2">
                  <c:v>5,00-10,00</c:v>
                </c:pt>
              </c:strCache>
            </c:strRef>
          </c:cat>
          <c:val>
            <c:numRef>
              <c:f>Лист1!$S$304:$U$304</c:f>
              <c:numCache>
                <c:formatCode>0.00</c:formatCode>
                <c:ptCount val="3"/>
                <c:pt idx="0">
                  <c:v>0.71</c:v>
                </c:pt>
                <c:pt idx="1">
                  <c:v>0.62</c:v>
                </c:pt>
                <c:pt idx="2">
                  <c:v>0.42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91F6-422B-945E-3EE834CD5F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522043312"/>
        <c:axId val="-1522039920"/>
      </c:lineChart>
      <c:lineChart>
        <c:grouping val="standard"/>
        <c:varyColors val="0"/>
        <c:ser>
          <c:idx val="2"/>
          <c:order val="2"/>
          <c:tx>
            <c:strRef>
              <c:f>Лист1!$A$308</c:f>
              <c:strCache>
                <c:ptCount val="1"/>
                <c:pt idx="0">
                  <c:v>мор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3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4.9281284846136803E-3"/>
                  <c:y val="-4.815252964208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1F6-422B-945E-3EE834CD5F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chemeClr val="accent3">
                    <a:lumMod val="75000"/>
                  </a:schemeClr>
                </a:solidFill>
              </a:ln>
            </c:spPr>
            <c:trendlineType val="poly"/>
            <c:order val="4"/>
            <c:dispRSqr val="0"/>
            <c:dispEq val="0"/>
          </c:trendline>
          <c:cat>
            <c:strRef>
              <c:f>Лист1!$S$299:$U$299</c:f>
              <c:strCache>
                <c:ptCount val="3"/>
                <c:pt idx="0">
                  <c:v>0-1,25</c:v>
                </c:pt>
                <c:pt idx="1">
                  <c:v>1,25-5,00</c:v>
                </c:pt>
                <c:pt idx="2">
                  <c:v>5,00-10,00</c:v>
                </c:pt>
              </c:strCache>
            </c:strRef>
          </c:cat>
          <c:val>
            <c:numRef>
              <c:f>Лист1!$S$302:$U$302</c:f>
              <c:numCache>
                <c:formatCode>0.00</c:formatCode>
                <c:ptCount val="3"/>
                <c:pt idx="0">
                  <c:v>0.76</c:v>
                </c:pt>
                <c:pt idx="1">
                  <c:v>0.65</c:v>
                </c:pt>
                <c:pt idx="2">
                  <c:v>0.34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91F6-422B-945E-3EE834CD5FF9}"/>
            </c:ext>
          </c:extLst>
        </c:ser>
        <c:ser>
          <c:idx val="5"/>
          <c:order val="5"/>
          <c:tx>
            <c:strRef>
              <c:f>Лист1!$A$312</c:f>
              <c:strCache>
                <c:ptCount val="1"/>
                <c:pt idx="0">
                  <c:v>мор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3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1.2813134059995601E-2"/>
                  <c:y val="-3.70829825979311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1F6-422B-945E-3EE834CD5FF9}"/>
                </c:ext>
              </c:extLst>
            </c:dLbl>
            <c:dLbl>
              <c:idx val="1"/>
              <c:layout>
                <c:manualLayout>
                  <c:x val="-0.142416614726424"/>
                  <c:y val="-7.81014599211631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1F6-422B-945E-3EE834CD5FF9}"/>
                </c:ext>
              </c:extLst>
            </c:dLbl>
            <c:dLbl>
              <c:idx val="2"/>
              <c:layout>
                <c:manualLayout>
                  <c:x val="-0.19056851498609401"/>
                  <c:y val="4.4032010000004604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1F6-422B-945E-3EE834CD5F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9050">
                <a:solidFill>
                  <a:schemeClr val="accent3">
                    <a:lumMod val="75000"/>
                  </a:schemeClr>
                </a:solidFill>
              </a:ln>
            </c:spPr>
            <c:trendlineType val="poly"/>
            <c:order val="4"/>
            <c:dispRSqr val="0"/>
            <c:dispEq val="0"/>
          </c:trendline>
          <c:cat>
            <c:strRef>
              <c:f>Лист1!$S$299:$U$299</c:f>
              <c:strCache>
                <c:ptCount val="3"/>
                <c:pt idx="0">
                  <c:v>0-1,25</c:v>
                </c:pt>
                <c:pt idx="1">
                  <c:v>1,25-5,00</c:v>
                </c:pt>
                <c:pt idx="2">
                  <c:v>5,00-10,00</c:v>
                </c:pt>
              </c:strCache>
            </c:strRef>
          </c:cat>
          <c:val>
            <c:numRef>
              <c:f>Лист1!$S$305:$U$305</c:f>
              <c:numCache>
                <c:formatCode>0.00</c:formatCode>
                <c:ptCount val="3"/>
                <c:pt idx="0">
                  <c:v>0.42</c:v>
                </c:pt>
                <c:pt idx="1">
                  <c:v>0.23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91F6-422B-945E-3EE834CD5F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522085040"/>
        <c:axId val="-1522036528"/>
      </c:lineChart>
      <c:catAx>
        <c:axId val="-152204331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000"/>
                </a:pPr>
                <a:r>
                  <a:rPr lang="ru-RU" sz="1000"/>
                  <a:t>Фракции,</a:t>
                </a:r>
                <a:r>
                  <a:rPr lang="ru-RU" sz="1000" baseline="0"/>
                  <a:t> мм</a:t>
                </a:r>
                <a:endParaRPr lang="ru-RU" sz="1000"/>
              </a:p>
            </c:rich>
          </c:tx>
          <c:layout>
            <c:manualLayout>
              <c:xMode val="edge"/>
              <c:yMode val="edge"/>
              <c:x val="0.403234262888092"/>
              <c:y val="0.9412638178518399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-1522039920"/>
        <c:crosses val="autoZero"/>
        <c:auto val="1"/>
        <c:lblAlgn val="ctr"/>
        <c:lblOffset val="100"/>
        <c:noMultiLvlLbl val="0"/>
      </c:catAx>
      <c:valAx>
        <c:axId val="-1522039920"/>
        <c:scaling>
          <c:orientation val="minMax"/>
          <c:max val="4.5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ru-RU" sz="1000" dirty="0"/>
                  <a:t>Предел прочности, МПа</a:t>
                </a:r>
              </a:p>
            </c:rich>
          </c:tx>
          <c:layout>
            <c:manualLayout>
              <c:xMode val="edge"/>
              <c:yMode val="edge"/>
              <c:x val="1.92657501332244E-3"/>
              <c:y val="0.11290963059801699"/>
            </c:manualLayout>
          </c:layout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-1522043312"/>
        <c:crosses val="autoZero"/>
        <c:crossBetween val="midCat"/>
      </c:valAx>
      <c:valAx>
        <c:axId val="-1522036528"/>
        <c:scaling>
          <c:orientation val="minMax"/>
          <c:max val="1.2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ru-RU" sz="1000" dirty="0" err="1"/>
                  <a:t>К</a:t>
                </a:r>
                <a:r>
                  <a:rPr lang="ru-RU" sz="1000" baseline="-25000" dirty="0" err="1"/>
                  <a:t>мор</a:t>
                </a:r>
                <a:endParaRPr lang="ru-RU" sz="1000" baseline="-25000" dirty="0"/>
              </a:p>
            </c:rich>
          </c:tx>
          <c:layout>
            <c:manualLayout>
              <c:xMode val="edge"/>
              <c:yMode val="edge"/>
              <c:x val="0.95665500443453599"/>
              <c:y val="0.36740540283164003"/>
            </c:manualLayout>
          </c:layout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-1522085040"/>
        <c:crosses val="max"/>
        <c:crossBetween val="between"/>
      </c:valAx>
      <c:catAx>
        <c:axId val="-15220850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152203652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39402461645728"/>
          <c:y val="2.18623554122131E-2"/>
          <c:w val="0.65613030956586893"/>
          <c:h val="0.76481062919787302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Лист1!$A$306</c:f>
              <c:strCache>
                <c:ptCount val="1"/>
                <c:pt idx="0">
                  <c:v>сж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3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3.8359253315085298E-3"/>
                  <c:y val="-4.55827067669173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2A4-4142-89FF-F2A5EAA082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rgbClr val="C00000"/>
                </a:solidFill>
                <a:prstDash val="dash"/>
              </a:ln>
            </c:spPr>
            <c:trendlineType val="poly"/>
            <c:order val="3"/>
            <c:dispRSqr val="0"/>
            <c:dispEq val="0"/>
          </c:trendline>
          <c:cat>
            <c:numRef>
              <c:f>Лист1!$S$326:$V$326</c:f>
              <c:numCache>
                <c:formatCode>General</c:formatCode>
                <c:ptCount val="4"/>
                <c:pt idx="0">
                  <c:v>1</c:v>
                </c:pt>
                <c:pt idx="1">
                  <c:v>0.98</c:v>
                </c:pt>
                <c:pt idx="2">
                  <c:v>0.96</c:v>
                </c:pt>
                <c:pt idx="3">
                  <c:v>0.94</c:v>
                </c:pt>
              </c:numCache>
            </c:numRef>
          </c:cat>
          <c:val>
            <c:numRef>
              <c:f>Лист1!$S$327:$V$327</c:f>
              <c:numCache>
                <c:formatCode>0.00</c:formatCode>
                <c:ptCount val="4"/>
                <c:pt idx="0">
                  <c:v>4</c:v>
                </c:pt>
                <c:pt idx="1">
                  <c:v>3.87</c:v>
                </c:pt>
                <c:pt idx="2">
                  <c:v>3.54</c:v>
                </c:pt>
                <c:pt idx="3">
                  <c:v>3.21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A4-4142-89FF-F2A5EAA08204}"/>
            </c:ext>
          </c:extLst>
        </c:ser>
        <c:ser>
          <c:idx val="1"/>
          <c:order val="1"/>
          <c:tx>
            <c:strRef>
              <c:f>Лист1!$A$307</c:f>
              <c:strCache>
                <c:ptCount val="1"/>
                <c:pt idx="0">
                  <c:v>изг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3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6.9046655967153498E-3"/>
                  <c:y val="-4.79323308270677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2A4-4142-89FF-F2A5EAA08204}"/>
                </c:ext>
              </c:extLst>
            </c:dLbl>
            <c:dLbl>
              <c:idx val="1"/>
              <c:layout>
                <c:manualLayout>
                  <c:x val="-0.116679631070119"/>
                  <c:y val="-6.34658973830621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2A4-4142-89FF-F2A5EAA08204}"/>
                </c:ext>
              </c:extLst>
            </c:dLbl>
            <c:dLbl>
              <c:idx val="2"/>
              <c:layout>
                <c:manualLayout>
                  <c:x val="-6.3676360503041401E-2"/>
                  <c:y val="2.49060150375940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2A4-4142-89FF-F2A5EAA082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5875">
                <a:solidFill>
                  <a:schemeClr val="accent1">
                    <a:lumMod val="75000"/>
                  </a:schemeClr>
                </a:solidFill>
                <a:prstDash val="dashDot"/>
              </a:ln>
            </c:spPr>
            <c:trendlineType val="poly"/>
            <c:order val="4"/>
            <c:dispRSqr val="0"/>
            <c:dispEq val="0"/>
          </c:trendline>
          <c:cat>
            <c:numRef>
              <c:f>Лист1!$S$326:$V$326</c:f>
              <c:numCache>
                <c:formatCode>General</c:formatCode>
                <c:ptCount val="4"/>
                <c:pt idx="0">
                  <c:v>1</c:v>
                </c:pt>
                <c:pt idx="1">
                  <c:v>0.98</c:v>
                </c:pt>
                <c:pt idx="2">
                  <c:v>0.96</c:v>
                </c:pt>
                <c:pt idx="3">
                  <c:v>0.94</c:v>
                </c:pt>
              </c:numCache>
            </c:numRef>
          </c:cat>
          <c:val>
            <c:numRef>
              <c:f>Лист1!$S$328:$V$328</c:f>
              <c:numCache>
                <c:formatCode>0.00</c:formatCode>
                <c:ptCount val="4"/>
                <c:pt idx="0">
                  <c:v>0.97</c:v>
                </c:pt>
                <c:pt idx="1">
                  <c:v>0.93</c:v>
                </c:pt>
                <c:pt idx="2">
                  <c:v>0.84</c:v>
                </c:pt>
                <c:pt idx="3">
                  <c:v>0.7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2A4-4142-89FF-F2A5EAA08204}"/>
            </c:ext>
          </c:extLst>
        </c:ser>
        <c:ser>
          <c:idx val="3"/>
          <c:order val="3"/>
          <c:tx>
            <c:strRef>
              <c:f>Лист1!$A$310</c:f>
              <c:strCache>
                <c:ptCount val="1"/>
                <c:pt idx="0">
                  <c:v>сж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3"/>
            <c:spPr>
              <a:solidFill>
                <a:srgbClr val="C00000"/>
              </a:solidFill>
              <a:ln>
                <a:solidFill>
                  <a:srgbClr val="C00000"/>
                </a:solidFill>
                <a:prstDash val="dash"/>
              </a:ln>
            </c:spPr>
          </c:marker>
          <c:dLbls>
            <c:dLbl>
              <c:idx val="0"/>
              <c:layout>
                <c:manualLayout>
                  <c:x val="-6.9046655967153498E-3"/>
                  <c:y val="3.61842105263157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2A4-4142-89FF-F2A5EAA08204}"/>
                </c:ext>
              </c:extLst>
            </c:dLbl>
            <c:dLbl>
              <c:idx val="1"/>
              <c:layout>
                <c:manualLayout>
                  <c:x val="-5.5830780859726196E-3"/>
                  <c:y val="6.6048045532586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2A4-4142-89FF-F2A5EAA08204}"/>
                </c:ext>
              </c:extLst>
            </c:dLbl>
            <c:dLbl>
              <c:idx val="2"/>
              <c:layout>
                <c:manualLayout>
                  <c:x val="-7.2230247805311704E-2"/>
                  <c:y val="5.52235730475994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2A4-4142-89FF-F2A5EAA08204}"/>
                </c:ext>
              </c:extLst>
            </c:dLbl>
            <c:dLbl>
              <c:idx val="3"/>
              <c:layout>
                <c:manualLayout>
                  <c:x val="-5.9635500308977598E-3"/>
                  <c:y val="-2.20688490995896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2A4-4142-89FF-F2A5EAA082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rgbClr val="C00000"/>
                </a:solidFill>
                <a:prstDash val="dash"/>
              </a:ln>
            </c:spPr>
            <c:trendlineType val="poly"/>
            <c:order val="3"/>
            <c:dispRSqr val="0"/>
            <c:dispEq val="0"/>
          </c:trendline>
          <c:cat>
            <c:numRef>
              <c:f>Лист1!$S$326:$V$326</c:f>
              <c:numCache>
                <c:formatCode>General</c:formatCode>
                <c:ptCount val="4"/>
                <c:pt idx="0">
                  <c:v>1</c:v>
                </c:pt>
                <c:pt idx="1">
                  <c:v>0.98</c:v>
                </c:pt>
                <c:pt idx="2">
                  <c:v>0.96</c:v>
                </c:pt>
                <c:pt idx="3">
                  <c:v>0.94</c:v>
                </c:pt>
              </c:numCache>
            </c:numRef>
          </c:cat>
          <c:val>
            <c:numRef>
              <c:f>Лист1!$S$330:$V$330</c:f>
              <c:numCache>
                <c:formatCode>0.00</c:formatCode>
                <c:ptCount val="4"/>
                <c:pt idx="0">
                  <c:v>4</c:v>
                </c:pt>
                <c:pt idx="1">
                  <c:v>3.74</c:v>
                </c:pt>
                <c:pt idx="2">
                  <c:v>3.34</c:v>
                </c:pt>
                <c:pt idx="3">
                  <c:v>2.76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2A4-4142-89FF-F2A5EAA08204}"/>
            </c:ext>
          </c:extLst>
        </c:ser>
        <c:ser>
          <c:idx val="4"/>
          <c:order val="4"/>
          <c:tx>
            <c:strRef>
              <c:f>Лист1!$A$311</c:f>
              <c:strCache>
                <c:ptCount val="1"/>
                <c:pt idx="0">
                  <c:v>изг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3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2.3015551989051001E-3"/>
                  <c:y val="5.26315789473683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2A4-4142-89FF-F2A5EAA08204}"/>
                </c:ext>
              </c:extLst>
            </c:dLbl>
            <c:dLbl>
              <c:idx val="2"/>
              <c:layout>
                <c:manualLayout>
                  <c:x val="-2.1113457050783501E-2"/>
                  <c:y val="5.934473521533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2A4-4142-89FF-F2A5EAA08204}"/>
                </c:ext>
              </c:extLst>
            </c:dLbl>
            <c:dLbl>
              <c:idx val="3"/>
              <c:layout>
                <c:manualLayout>
                  <c:x val="-9.2232470274474995E-2"/>
                  <c:y val="3.46177622089429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2A4-4142-89FF-F2A5EAA082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chemeClr val="accent1">
                    <a:lumMod val="75000"/>
                  </a:schemeClr>
                </a:solidFill>
                <a:prstDash val="dashDot"/>
              </a:ln>
            </c:spPr>
            <c:trendlineType val="poly"/>
            <c:order val="4"/>
            <c:dispRSqr val="0"/>
            <c:dispEq val="0"/>
          </c:trendline>
          <c:cat>
            <c:numRef>
              <c:f>Лист1!$S$326:$V$326</c:f>
              <c:numCache>
                <c:formatCode>General</c:formatCode>
                <c:ptCount val="4"/>
                <c:pt idx="0">
                  <c:v>1</c:v>
                </c:pt>
                <c:pt idx="1">
                  <c:v>0.98</c:v>
                </c:pt>
                <c:pt idx="2">
                  <c:v>0.96</c:v>
                </c:pt>
                <c:pt idx="3">
                  <c:v>0.94</c:v>
                </c:pt>
              </c:numCache>
            </c:numRef>
          </c:cat>
          <c:val>
            <c:numRef>
              <c:f>Лист1!$S$331:$V$331</c:f>
              <c:numCache>
                <c:formatCode>0.00</c:formatCode>
                <c:ptCount val="4"/>
                <c:pt idx="0">
                  <c:v>0.71</c:v>
                </c:pt>
                <c:pt idx="1">
                  <c:v>0.74</c:v>
                </c:pt>
                <c:pt idx="2">
                  <c:v>0.51</c:v>
                </c:pt>
                <c:pt idx="3">
                  <c:v>0.39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82A4-4142-89FF-F2A5EAA082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884664144"/>
        <c:axId val="-1884678224"/>
      </c:lineChart>
      <c:lineChart>
        <c:grouping val="standard"/>
        <c:varyColors val="0"/>
        <c:ser>
          <c:idx val="2"/>
          <c:order val="2"/>
          <c:tx>
            <c:strRef>
              <c:f>Лист1!$A$308</c:f>
              <c:strCache>
                <c:ptCount val="1"/>
                <c:pt idx="0">
                  <c:v>мор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3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7.6718506630170402E-4"/>
                  <c:y val="-4.08834586466165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2A4-4142-89FF-F2A5EAA08204}"/>
                </c:ext>
              </c:extLst>
            </c:dLbl>
            <c:dLbl>
              <c:idx val="1"/>
              <c:layout>
                <c:manualLayout>
                  <c:x val="-0.110863979135742"/>
                  <c:y val="-7.77899202939351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2A4-4142-89FF-F2A5EAA08204}"/>
                </c:ext>
              </c:extLst>
            </c:dLbl>
            <c:dLbl>
              <c:idx val="2"/>
              <c:layout>
                <c:manualLayout>
                  <c:x val="-4.7783087009667699E-2"/>
                  <c:y val="-6.75870595507933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2A4-4142-89FF-F2A5EAA08204}"/>
                </c:ext>
              </c:extLst>
            </c:dLbl>
            <c:dLbl>
              <c:idx val="3"/>
              <c:layout>
                <c:manualLayout>
                  <c:x val="-9.2232470274474995E-2"/>
                  <c:y val="-6.75870595507933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2A4-4142-89FF-F2A5EAA082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5875">
                <a:solidFill>
                  <a:schemeClr val="accent3">
                    <a:lumMod val="75000"/>
                  </a:schemeClr>
                </a:solidFill>
              </a:ln>
            </c:spPr>
            <c:trendlineType val="poly"/>
            <c:order val="4"/>
            <c:dispRSqr val="0"/>
            <c:dispEq val="0"/>
          </c:trendline>
          <c:cat>
            <c:numRef>
              <c:f>Лист1!$S$326:$V$326</c:f>
              <c:numCache>
                <c:formatCode>General</c:formatCode>
                <c:ptCount val="4"/>
                <c:pt idx="0">
                  <c:v>1</c:v>
                </c:pt>
                <c:pt idx="1">
                  <c:v>0.98</c:v>
                </c:pt>
                <c:pt idx="2">
                  <c:v>0.96</c:v>
                </c:pt>
                <c:pt idx="3">
                  <c:v>0.94</c:v>
                </c:pt>
              </c:numCache>
            </c:numRef>
          </c:cat>
          <c:val>
            <c:numRef>
              <c:f>Лист1!$S$329:$V$329</c:f>
              <c:numCache>
                <c:formatCode>0.00</c:formatCode>
                <c:ptCount val="4"/>
                <c:pt idx="0">
                  <c:v>0.76</c:v>
                </c:pt>
                <c:pt idx="1">
                  <c:v>0.73</c:v>
                </c:pt>
                <c:pt idx="2">
                  <c:v>0.66</c:v>
                </c:pt>
                <c:pt idx="3">
                  <c:v>0.61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82A4-4142-89FF-F2A5EAA08204}"/>
            </c:ext>
          </c:extLst>
        </c:ser>
        <c:ser>
          <c:idx val="5"/>
          <c:order val="5"/>
          <c:spPr>
            <a:ln w="28575">
              <a:noFill/>
            </a:ln>
          </c:spPr>
          <c:marker>
            <c:symbol val="triangle"/>
            <c:size val="3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8359253315085298E-3"/>
                  <c:y val="-4.08834586466165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2A4-4142-89FF-F2A5EAA08204}"/>
                </c:ext>
              </c:extLst>
            </c:dLbl>
            <c:dLbl>
              <c:idx val="2"/>
              <c:layout>
                <c:manualLayout>
                  <c:x val="-5.3702954641120402E-3"/>
                  <c:y val="-4.08834586466165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2A4-4142-89FF-F2A5EAA08204}"/>
                </c:ext>
              </c:extLst>
            </c:dLbl>
            <c:dLbl>
              <c:idx val="3"/>
              <c:layout>
                <c:manualLayout>
                  <c:x val="5.7117230227525396E-3"/>
                  <c:y val="-1.50375939849625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2A4-4142-89FF-F2A5EAA082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5875">
                <a:solidFill>
                  <a:schemeClr val="accent3">
                    <a:lumMod val="75000"/>
                  </a:schemeClr>
                </a:solidFill>
              </a:ln>
            </c:spPr>
            <c:trendlineType val="poly"/>
            <c:order val="6"/>
            <c:dispRSqr val="0"/>
            <c:dispEq val="0"/>
          </c:trendline>
          <c:cat>
            <c:numRef>
              <c:f>Лист1!$S$326:$V$326</c:f>
              <c:numCache>
                <c:formatCode>General</c:formatCode>
                <c:ptCount val="4"/>
                <c:pt idx="0">
                  <c:v>1</c:v>
                </c:pt>
                <c:pt idx="1">
                  <c:v>0.98</c:v>
                </c:pt>
                <c:pt idx="2">
                  <c:v>0.96</c:v>
                </c:pt>
                <c:pt idx="3">
                  <c:v>0.94</c:v>
                </c:pt>
              </c:numCache>
            </c:numRef>
          </c:cat>
          <c:val>
            <c:numRef>
              <c:f>Лист1!$S$332:$V$332</c:f>
              <c:numCache>
                <c:formatCode>0.00</c:formatCode>
                <c:ptCount val="4"/>
                <c:pt idx="0">
                  <c:v>0.42</c:v>
                </c:pt>
                <c:pt idx="1">
                  <c:v>0.36</c:v>
                </c:pt>
                <c:pt idx="2">
                  <c:v>0.23</c:v>
                </c:pt>
                <c:pt idx="3">
                  <c:v>0.11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82A4-4142-89FF-F2A5EAA082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672510848"/>
        <c:axId val="-1884701392"/>
      </c:lineChart>
      <c:catAx>
        <c:axId val="-1884664144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000"/>
                </a:pPr>
                <a:r>
                  <a:rPr lang="ru-RU" sz="1000"/>
                  <a:t>Коэффициент</a:t>
                </a:r>
                <a:r>
                  <a:rPr lang="ru-RU" sz="1000" baseline="0"/>
                  <a:t> уплотнения</a:t>
                </a:r>
                <a:endParaRPr lang="ru-RU" sz="1000"/>
              </a:p>
            </c:rich>
          </c:tx>
          <c:layout>
            <c:manualLayout>
              <c:xMode val="edge"/>
              <c:yMode val="edge"/>
              <c:x val="0.36289134746127"/>
              <c:y val="0.9530519117879400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-1884678224"/>
        <c:crosses val="autoZero"/>
        <c:auto val="1"/>
        <c:lblAlgn val="ctr"/>
        <c:lblOffset val="100"/>
        <c:noMultiLvlLbl val="0"/>
      </c:catAx>
      <c:valAx>
        <c:axId val="-1884678224"/>
        <c:scaling>
          <c:orientation val="minMax"/>
          <c:max val="4.5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ru-RU" sz="1000"/>
                  <a:t>Предел прочности, МПа</a:t>
                </a:r>
              </a:p>
            </c:rich>
          </c:tx>
          <c:layout>
            <c:manualLayout>
              <c:xMode val="edge"/>
              <c:yMode val="edge"/>
              <c:x val="7.1383259557273602E-3"/>
              <c:y val="0.122790189038033"/>
            </c:manualLayout>
          </c:layout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-1884664144"/>
        <c:crosses val="autoZero"/>
        <c:crossBetween val="midCat"/>
      </c:valAx>
      <c:valAx>
        <c:axId val="-1884701392"/>
        <c:scaling>
          <c:orientation val="minMax"/>
          <c:max val="1.2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ru-RU" sz="1000"/>
                  <a:t>Кмор</a:t>
                </a:r>
                <a:endParaRPr lang="ru-RU" sz="1000" dirty="0"/>
              </a:p>
            </c:rich>
          </c:tx>
          <c:layout>
            <c:manualLayout>
              <c:xMode val="edge"/>
              <c:yMode val="edge"/>
              <c:x val="0.95214504497737695"/>
              <c:y val="0.35057539809115901"/>
            </c:manualLayout>
          </c:layout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-1672510848"/>
        <c:crosses val="max"/>
        <c:crossBetween val="between"/>
      </c:valAx>
      <c:catAx>
        <c:axId val="-16725108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188470139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656797818075159"/>
          <c:y val="2.1862355412213225E-2"/>
          <c:w val="0.64490264376693363"/>
          <c:h val="0.752476211380516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Лист1!$A$306</c:f>
              <c:strCache>
                <c:ptCount val="1"/>
                <c:pt idx="0">
                  <c:v>сж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3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7.6880834706205773E-3"/>
                  <c:y val="-7.87644787644788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F84-467C-861B-684AEAF616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rgbClr val="C00000"/>
                </a:solidFill>
                <a:prstDash val="dash"/>
              </a:ln>
            </c:spPr>
            <c:trendlineType val="poly"/>
            <c:order val="3"/>
            <c:dispRSqr val="0"/>
            <c:dispEq val="0"/>
          </c:trendline>
          <c:cat>
            <c:numRef>
              <c:f>Лист1!$R$352:$V$352</c:f>
              <c:numCache>
                <c:formatCode>0.00</c:formatCode>
                <c:ptCount val="5"/>
                <c:pt idx="0">
                  <c:v>0.8</c:v>
                </c:pt>
                <c:pt idx="1">
                  <c:v>0.9</c:v>
                </c:pt>
                <c:pt idx="2">
                  <c:v>1</c:v>
                </c:pt>
                <c:pt idx="3">
                  <c:v>1.1000000000000001</c:v>
                </c:pt>
                <c:pt idx="4">
                  <c:v>1.2</c:v>
                </c:pt>
              </c:numCache>
            </c:numRef>
          </c:cat>
          <c:val>
            <c:numRef>
              <c:f>Лист1!$R$353:$V$353</c:f>
              <c:numCache>
                <c:formatCode>0.00</c:formatCode>
                <c:ptCount val="5"/>
                <c:pt idx="0">
                  <c:v>3.69</c:v>
                </c:pt>
                <c:pt idx="1">
                  <c:v>3.8699999999999997</c:v>
                </c:pt>
                <c:pt idx="2">
                  <c:v>4</c:v>
                </c:pt>
                <c:pt idx="3">
                  <c:v>3.9099999999999997</c:v>
                </c:pt>
                <c:pt idx="4">
                  <c:v>3.75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84-467C-861B-684AEAF61657}"/>
            </c:ext>
          </c:extLst>
        </c:ser>
        <c:ser>
          <c:idx val="1"/>
          <c:order val="1"/>
          <c:tx>
            <c:strRef>
              <c:f>Лист1!$A$307</c:f>
              <c:strCache>
                <c:ptCount val="1"/>
                <c:pt idx="0">
                  <c:v>изг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3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2.0867655134541477E-2"/>
                  <c:y val="-7.87644787644789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F84-467C-861B-684AEAF61657}"/>
                </c:ext>
              </c:extLst>
            </c:dLbl>
            <c:dLbl>
              <c:idx val="4"/>
              <c:layout>
                <c:manualLayout>
                  <c:x val="-9.8846787479406947E-3"/>
                  <c:y val="-4.78764478764480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F84-467C-861B-684AEAF616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chemeClr val="accent1">
                    <a:lumMod val="75000"/>
                  </a:schemeClr>
                </a:solidFill>
                <a:prstDash val="dashDot"/>
              </a:ln>
            </c:spPr>
            <c:trendlineType val="poly"/>
            <c:order val="4"/>
            <c:dispRSqr val="0"/>
            <c:dispEq val="0"/>
          </c:trendline>
          <c:cat>
            <c:numRef>
              <c:f>Лист1!$R$352:$V$352</c:f>
              <c:numCache>
                <c:formatCode>0.00</c:formatCode>
                <c:ptCount val="5"/>
                <c:pt idx="0">
                  <c:v>0.8</c:v>
                </c:pt>
                <c:pt idx="1">
                  <c:v>0.9</c:v>
                </c:pt>
                <c:pt idx="2">
                  <c:v>1</c:v>
                </c:pt>
                <c:pt idx="3">
                  <c:v>1.1000000000000001</c:v>
                </c:pt>
                <c:pt idx="4">
                  <c:v>1.2</c:v>
                </c:pt>
              </c:numCache>
            </c:numRef>
          </c:cat>
          <c:val>
            <c:numRef>
              <c:f>Лист1!$R$354:$V$354</c:f>
              <c:numCache>
                <c:formatCode>0.00</c:formatCode>
                <c:ptCount val="5"/>
                <c:pt idx="0">
                  <c:v>0.83000000000000063</c:v>
                </c:pt>
                <c:pt idx="1">
                  <c:v>0.94000000000000061</c:v>
                </c:pt>
                <c:pt idx="2">
                  <c:v>0.97000000000000064</c:v>
                </c:pt>
                <c:pt idx="3">
                  <c:v>0.93</c:v>
                </c:pt>
                <c:pt idx="4">
                  <c:v>0.84000000000000064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F84-467C-861B-684AEAF61657}"/>
            </c:ext>
          </c:extLst>
        </c:ser>
        <c:ser>
          <c:idx val="3"/>
          <c:order val="3"/>
          <c:tx>
            <c:strRef>
              <c:f>Лист1!$A$310</c:f>
              <c:strCache>
                <c:ptCount val="1"/>
                <c:pt idx="0">
                  <c:v>сж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3"/>
            <c:spPr>
              <a:solidFill>
                <a:srgbClr val="C00000"/>
              </a:solidFill>
              <a:ln>
                <a:solidFill>
                  <a:srgbClr val="C00000"/>
                </a:solidFill>
                <a:prstDash val="dash"/>
              </a:ln>
            </c:spPr>
          </c:marker>
          <c:dLbls>
            <c:dLbl>
              <c:idx val="0"/>
              <c:layout>
                <c:manualLayout>
                  <c:x val="-7.6880834706205773E-3"/>
                  <c:y val="1.312741312741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F84-467C-861B-684AEAF61657}"/>
                </c:ext>
              </c:extLst>
            </c:dLbl>
            <c:dLbl>
              <c:idx val="1"/>
              <c:layout>
                <c:manualLayout>
                  <c:x val="-7.578253706754555E-2"/>
                  <c:y val="3.62934362934363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F84-467C-861B-684AEAF61657}"/>
                </c:ext>
              </c:extLst>
            </c:dLbl>
            <c:dLbl>
              <c:idx val="2"/>
              <c:layout>
                <c:manualLayout>
                  <c:x val="-4.0637012630422811E-2"/>
                  <c:y val="4.78764478764480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F84-467C-861B-684AEAF61657}"/>
                </c:ext>
              </c:extLst>
            </c:dLbl>
            <c:dLbl>
              <c:idx val="3"/>
              <c:layout>
                <c:manualLayout>
                  <c:x val="-9.5551894563427164E-2"/>
                  <c:y val="1.69884169884170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F84-467C-861B-684AEAF61657}"/>
                </c:ext>
              </c:extLst>
            </c:dLbl>
            <c:dLbl>
              <c:idx val="4"/>
              <c:layout>
                <c:manualLayout>
                  <c:x val="-9.8846787479406947E-3"/>
                  <c:y val="4.4015444015444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F84-467C-861B-684AEAF616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rgbClr val="C00000"/>
                </a:solidFill>
                <a:prstDash val="dash"/>
              </a:ln>
            </c:spPr>
            <c:trendlineType val="poly"/>
            <c:order val="3"/>
            <c:dispRSqr val="0"/>
            <c:dispEq val="0"/>
          </c:trendline>
          <c:cat>
            <c:numRef>
              <c:f>Лист1!$R$352:$V$352</c:f>
              <c:numCache>
                <c:formatCode>0.00</c:formatCode>
                <c:ptCount val="5"/>
                <c:pt idx="0">
                  <c:v>0.8</c:v>
                </c:pt>
                <c:pt idx="1">
                  <c:v>0.9</c:v>
                </c:pt>
                <c:pt idx="2">
                  <c:v>1</c:v>
                </c:pt>
                <c:pt idx="3">
                  <c:v>1.1000000000000001</c:v>
                </c:pt>
                <c:pt idx="4">
                  <c:v>1.2</c:v>
                </c:pt>
              </c:numCache>
            </c:numRef>
          </c:cat>
          <c:val>
            <c:numRef>
              <c:f>Лист1!$R$356:$V$356</c:f>
              <c:numCache>
                <c:formatCode>0.00</c:formatCode>
                <c:ptCount val="5"/>
                <c:pt idx="0">
                  <c:v>3.4299999999999997</c:v>
                </c:pt>
                <c:pt idx="1">
                  <c:v>3.73</c:v>
                </c:pt>
                <c:pt idx="2">
                  <c:v>4</c:v>
                </c:pt>
                <c:pt idx="3">
                  <c:v>3.8299999999999987</c:v>
                </c:pt>
                <c:pt idx="4">
                  <c:v>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1F84-467C-861B-684AEAF61657}"/>
            </c:ext>
          </c:extLst>
        </c:ser>
        <c:ser>
          <c:idx val="4"/>
          <c:order val="4"/>
          <c:tx>
            <c:strRef>
              <c:f>Лист1!$A$311</c:f>
              <c:strCache>
                <c:ptCount val="1"/>
                <c:pt idx="0">
                  <c:v>изг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3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2.0867655134541477E-2"/>
                  <c:y val="5.17374517374518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F84-467C-861B-684AEAF616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chemeClr val="accent1">
                    <a:lumMod val="75000"/>
                  </a:schemeClr>
                </a:solidFill>
                <a:prstDash val="dashDot"/>
              </a:ln>
            </c:spPr>
            <c:trendlineType val="poly"/>
            <c:order val="4"/>
            <c:dispRSqr val="0"/>
            <c:dispEq val="0"/>
          </c:trendline>
          <c:cat>
            <c:numRef>
              <c:f>Лист1!$R$352:$V$352</c:f>
              <c:numCache>
                <c:formatCode>0.00</c:formatCode>
                <c:ptCount val="5"/>
                <c:pt idx="0">
                  <c:v>0.8</c:v>
                </c:pt>
                <c:pt idx="1">
                  <c:v>0.9</c:v>
                </c:pt>
                <c:pt idx="2">
                  <c:v>1</c:v>
                </c:pt>
                <c:pt idx="3">
                  <c:v>1.1000000000000001</c:v>
                </c:pt>
                <c:pt idx="4">
                  <c:v>1.2</c:v>
                </c:pt>
              </c:numCache>
            </c:numRef>
          </c:cat>
          <c:val>
            <c:numRef>
              <c:f>Лист1!$R$357:$V$357</c:f>
              <c:numCache>
                <c:formatCode>0.00</c:formatCode>
                <c:ptCount val="5"/>
                <c:pt idx="0">
                  <c:v>0.60000000000000064</c:v>
                </c:pt>
                <c:pt idx="1">
                  <c:v>0.66000000000000192</c:v>
                </c:pt>
                <c:pt idx="2">
                  <c:v>0.71000000000000063</c:v>
                </c:pt>
                <c:pt idx="3">
                  <c:v>0.64000000000000168</c:v>
                </c:pt>
                <c:pt idx="4">
                  <c:v>0.56000000000000005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1F84-467C-861B-684AEAF61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535296"/>
        <c:axId val="52537216"/>
      </c:lineChart>
      <c:lineChart>
        <c:grouping val="standard"/>
        <c:varyColors val="0"/>
        <c:ser>
          <c:idx val="2"/>
          <c:order val="2"/>
          <c:tx>
            <c:strRef>
              <c:f>Лист1!$A$308</c:f>
              <c:strCache>
                <c:ptCount val="1"/>
                <c:pt idx="0">
                  <c:v>мор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3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2.0867655134541477E-2"/>
                  <c:y val="4.4015444015444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F84-467C-861B-684AEAF616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chemeClr val="accent3">
                    <a:lumMod val="75000"/>
                  </a:schemeClr>
                </a:solidFill>
              </a:ln>
            </c:spPr>
            <c:trendlineType val="poly"/>
            <c:order val="4"/>
            <c:dispRSqr val="0"/>
            <c:dispEq val="0"/>
          </c:trendline>
          <c:cat>
            <c:numRef>
              <c:f>Лист1!$R$352:$V$352</c:f>
              <c:numCache>
                <c:formatCode>0.00</c:formatCode>
                <c:ptCount val="5"/>
                <c:pt idx="0">
                  <c:v>0.8</c:v>
                </c:pt>
                <c:pt idx="1">
                  <c:v>0.9</c:v>
                </c:pt>
                <c:pt idx="2">
                  <c:v>1</c:v>
                </c:pt>
                <c:pt idx="3">
                  <c:v>1.1000000000000001</c:v>
                </c:pt>
                <c:pt idx="4">
                  <c:v>1.2</c:v>
                </c:pt>
              </c:numCache>
            </c:numRef>
          </c:cat>
          <c:val>
            <c:numRef>
              <c:f>Лист1!$R$355:$V$355</c:f>
              <c:numCache>
                <c:formatCode>0.00</c:formatCode>
                <c:ptCount val="5"/>
                <c:pt idx="0">
                  <c:v>0.67000000000000193</c:v>
                </c:pt>
                <c:pt idx="1">
                  <c:v>0.73000000000000065</c:v>
                </c:pt>
                <c:pt idx="2">
                  <c:v>0.76000000000000156</c:v>
                </c:pt>
                <c:pt idx="3">
                  <c:v>0.74000000000000143</c:v>
                </c:pt>
                <c:pt idx="4">
                  <c:v>0.68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1F84-467C-861B-684AEAF61657}"/>
            </c:ext>
          </c:extLst>
        </c:ser>
        <c:ser>
          <c:idx val="5"/>
          <c:order val="5"/>
          <c:spPr>
            <a:ln w="28575">
              <a:noFill/>
            </a:ln>
          </c:spPr>
          <c:marker>
            <c:symbol val="triangle"/>
            <c:size val="3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2.0867655134541477E-2"/>
                  <c:y val="-7.10424710424711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1F84-467C-861B-684AEAF616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chemeClr val="accent3">
                    <a:lumMod val="75000"/>
                  </a:schemeClr>
                </a:solidFill>
              </a:ln>
            </c:spPr>
            <c:trendlineType val="poly"/>
            <c:order val="6"/>
            <c:dispRSqr val="0"/>
            <c:dispEq val="0"/>
          </c:trendline>
          <c:cat>
            <c:numRef>
              <c:f>Лист1!$R$352:$V$352</c:f>
              <c:numCache>
                <c:formatCode>0.00</c:formatCode>
                <c:ptCount val="5"/>
                <c:pt idx="0">
                  <c:v>0.8</c:v>
                </c:pt>
                <c:pt idx="1">
                  <c:v>0.9</c:v>
                </c:pt>
                <c:pt idx="2">
                  <c:v>1</c:v>
                </c:pt>
                <c:pt idx="3">
                  <c:v>1.1000000000000001</c:v>
                </c:pt>
                <c:pt idx="4">
                  <c:v>1.2</c:v>
                </c:pt>
              </c:numCache>
            </c:numRef>
          </c:cat>
          <c:val>
            <c:numRef>
              <c:f>Лист1!$R$358:$V$358</c:f>
              <c:numCache>
                <c:formatCode>0.00</c:formatCode>
                <c:ptCount val="5"/>
                <c:pt idx="0">
                  <c:v>0.32000000000000084</c:v>
                </c:pt>
                <c:pt idx="1">
                  <c:v>0.4</c:v>
                </c:pt>
                <c:pt idx="2">
                  <c:v>0.42000000000000032</c:v>
                </c:pt>
                <c:pt idx="3">
                  <c:v>0.39000000000000085</c:v>
                </c:pt>
                <c:pt idx="4">
                  <c:v>0.30000000000000032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1F84-467C-861B-684AEAF61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569984"/>
        <c:axId val="52568064"/>
      </c:lineChart>
      <c:catAx>
        <c:axId val="525352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Доля от оптимальной влажности смеси</a:t>
                </a:r>
              </a:p>
            </c:rich>
          </c:tx>
          <c:layout>
            <c:manualLayout>
              <c:xMode val="edge"/>
              <c:yMode val="edge"/>
              <c:x val="0.15865104268598187"/>
              <c:y val="0.89059580283256135"/>
            </c:manualLayout>
          </c:layout>
          <c:overlay val="0"/>
        </c:title>
        <c:numFmt formatCode="0.00" sourceLinked="1"/>
        <c:majorTickMark val="out"/>
        <c:minorTickMark val="none"/>
        <c:tickLblPos val="nextTo"/>
        <c:crossAx val="52537216"/>
        <c:crosses val="autoZero"/>
        <c:auto val="1"/>
        <c:lblAlgn val="ctr"/>
        <c:lblOffset val="100"/>
        <c:noMultiLvlLbl val="0"/>
      </c:catAx>
      <c:valAx>
        <c:axId val="52537216"/>
        <c:scaling>
          <c:orientation val="minMax"/>
          <c:max val="4.5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Предел прочности, МПа</a:t>
                </a:r>
              </a:p>
            </c:rich>
          </c:tx>
          <c:layout>
            <c:manualLayout>
              <c:xMode val="edge"/>
              <c:yMode val="edge"/>
              <c:x val="8.1364139600815337E-3"/>
              <c:y val="7.26026101266527E-2"/>
            </c:manualLayout>
          </c:layout>
          <c:overlay val="0"/>
        </c:title>
        <c:numFmt formatCode="0.00" sourceLinked="1"/>
        <c:majorTickMark val="out"/>
        <c:minorTickMark val="none"/>
        <c:tickLblPos val="nextTo"/>
        <c:crossAx val="52535296"/>
        <c:crosses val="autoZero"/>
        <c:crossBetween val="midCat"/>
      </c:valAx>
      <c:valAx>
        <c:axId val="52568064"/>
        <c:scaling>
          <c:orientation val="minMax"/>
          <c:max val="1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Коэффициент морозостойкости</a:t>
                </a:r>
              </a:p>
            </c:rich>
          </c:tx>
          <c:layout>
            <c:manualLayout>
              <c:xMode val="edge"/>
              <c:yMode val="edge"/>
              <c:x val="0.96082546344876019"/>
              <c:y val="0.111198455205527"/>
            </c:manualLayout>
          </c:layout>
          <c:overlay val="0"/>
        </c:title>
        <c:numFmt formatCode="0.00" sourceLinked="1"/>
        <c:majorTickMark val="out"/>
        <c:minorTickMark val="none"/>
        <c:tickLblPos val="nextTo"/>
        <c:crossAx val="52569984"/>
        <c:crosses val="max"/>
        <c:crossBetween val="between"/>
      </c:valAx>
      <c:catAx>
        <c:axId val="52569984"/>
        <c:scaling>
          <c:orientation val="minMax"/>
        </c:scaling>
        <c:delete val="1"/>
        <c:axPos val="b"/>
        <c:numFmt formatCode="0.00" sourceLinked="1"/>
        <c:majorTickMark val="out"/>
        <c:minorTickMark val="none"/>
        <c:tickLblPos val="none"/>
        <c:crossAx val="5256806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244258043996383"/>
          <c:y val="2.1862355412213225E-2"/>
          <c:w val="0.67025059674175524"/>
          <c:h val="0.6795941087137524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Лист1!$A$306</c:f>
              <c:strCache>
                <c:ptCount val="1"/>
                <c:pt idx="0">
                  <c:v>сж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3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7.8457744900246856E-3"/>
                  <c:y val="-6.00250104210087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016-48CB-ABD7-33163D5985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rgbClr val="C00000"/>
                </a:solidFill>
                <a:prstDash val="dash"/>
              </a:ln>
            </c:spPr>
            <c:trendlineType val="poly"/>
            <c:order val="3"/>
            <c:dispRSqr val="0"/>
            <c:dispEq val="0"/>
          </c:trendline>
          <c:cat>
            <c:numRef>
              <c:f>Лист1!$R$379:$V$379</c:f>
              <c:numCache>
                <c:formatCode>0.00</c:formatCode>
                <c:ptCount val="5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</c:numCache>
            </c:numRef>
          </c:cat>
          <c:val>
            <c:numRef>
              <c:f>Лист1!$R$380:$V$380</c:f>
              <c:numCache>
                <c:formatCode>0.00</c:formatCode>
                <c:ptCount val="5"/>
                <c:pt idx="0">
                  <c:v>4</c:v>
                </c:pt>
                <c:pt idx="1">
                  <c:v>4</c:v>
                </c:pt>
                <c:pt idx="2">
                  <c:v>3.79</c:v>
                </c:pt>
                <c:pt idx="3">
                  <c:v>3.57</c:v>
                </c:pt>
                <c:pt idx="4">
                  <c:v>3.32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16-48CB-ABD7-33163D59859D}"/>
            </c:ext>
          </c:extLst>
        </c:ser>
        <c:ser>
          <c:idx val="1"/>
          <c:order val="1"/>
          <c:tx>
            <c:strRef>
              <c:f>Лист1!$A$307</c:f>
              <c:strCache>
                <c:ptCount val="1"/>
                <c:pt idx="0">
                  <c:v>изг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3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marker>
          <c:dLbls>
            <c:dLbl>
              <c:idx val="3"/>
              <c:layout>
                <c:manualLayout>
                  <c:x val="-8.6303519390271102E-2"/>
                  <c:y val="-6.41934139224679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016-48CB-ABD7-33163D59859D}"/>
                </c:ext>
              </c:extLst>
            </c:dLbl>
            <c:dLbl>
              <c:idx val="4"/>
              <c:layout>
                <c:manualLayout>
                  <c:x val="-5.6041246357319005E-3"/>
                  <c:y val="-4.75197999166321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016-48CB-ABD7-33163D5985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chemeClr val="accent1">
                    <a:lumMod val="75000"/>
                  </a:schemeClr>
                </a:solidFill>
                <a:prstDash val="dashDot"/>
              </a:ln>
            </c:spPr>
            <c:trendlineType val="poly"/>
            <c:order val="4"/>
            <c:dispRSqr val="0"/>
            <c:dispEq val="0"/>
          </c:trendline>
          <c:cat>
            <c:numRef>
              <c:f>Лист1!$R$379:$V$379</c:f>
              <c:numCache>
                <c:formatCode>0.00</c:formatCode>
                <c:ptCount val="5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</c:numCache>
            </c:numRef>
          </c:cat>
          <c:val>
            <c:numRef>
              <c:f>Лист1!$R$381:$V$381</c:f>
              <c:numCache>
                <c:formatCode>0.00</c:formatCode>
                <c:ptCount val="5"/>
                <c:pt idx="0">
                  <c:v>0.97000000000000064</c:v>
                </c:pt>
                <c:pt idx="1">
                  <c:v>0.97000000000000064</c:v>
                </c:pt>
                <c:pt idx="2">
                  <c:v>0.94000000000000061</c:v>
                </c:pt>
                <c:pt idx="3">
                  <c:v>0.87000000000000144</c:v>
                </c:pt>
                <c:pt idx="4">
                  <c:v>0.79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016-48CB-ABD7-33163D59859D}"/>
            </c:ext>
          </c:extLst>
        </c:ser>
        <c:ser>
          <c:idx val="3"/>
          <c:order val="3"/>
          <c:tx>
            <c:strRef>
              <c:f>Лист1!$A$310</c:f>
              <c:strCache>
                <c:ptCount val="1"/>
                <c:pt idx="0">
                  <c:v>сж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3"/>
            <c:spPr>
              <a:solidFill>
                <a:srgbClr val="C00000"/>
              </a:solidFill>
              <a:ln>
                <a:solidFill>
                  <a:srgbClr val="C00000"/>
                </a:solidFill>
                <a:prstDash val="dash"/>
              </a:ln>
            </c:spPr>
          </c:marker>
          <c:dLbls>
            <c:dLbl>
              <c:idx val="0"/>
              <c:layout>
                <c:manualLayout>
                  <c:x val="-7.8457744900246856E-3"/>
                  <c:y val="5.58566069195500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016-48CB-ABD7-33163D59859D}"/>
                </c:ext>
              </c:extLst>
            </c:dLbl>
            <c:dLbl>
              <c:idx val="1"/>
              <c:layout>
                <c:manualLayout>
                  <c:x val="-6.8370320555929107E-2"/>
                  <c:y val="5.58566069195500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016-48CB-ABD7-33163D59859D}"/>
                </c:ext>
              </c:extLst>
            </c:dLbl>
            <c:dLbl>
              <c:idx val="2"/>
              <c:layout>
                <c:manualLayout>
                  <c:x val="-9.0786819098856747E-2"/>
                  <c:y val="4.3351396415173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016-48CB-ABD7-33163D59859D}"/>
                </c:ext>
              </c:extLst>
            </c:dLbl>
            <c:dLbl>
              <c:idx val="3"/>
              <c:layout>
                <c:manualLayout>
                  <c:x val="-9.9753418516028106E-2"/>
                  <c:y val="1.000416840350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016-48CB-ABD7-33163D59859D}"/>
                </c:ext>
              </c:extLst>
            </c:dLbl>
            <c:dLbl>
              <c:idx val="4"/>
              <c:layout>
                <c:manualLayout>
                  <c:x val="-5.6041246357319005E-3"/>
                  <c:y val="-1.08378491037932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016-48CB-ABD7-33163D5985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rgbClr val="C00000"/>
                </a:solidFill>
                <a:prstDash val="dash"/>
              </a:ln>
            </c:spPr>
            <c:trendlineType val="poly"/>
            <c:order val="3"/>
            <c:dispRSqr val="0"/>
            <c:dispEq val="0"/>
          </c:trendline>
          <c:cat>
            <c:numRef>
              <c:f>Лист1!$R$379:$V$379</c:f>
              <c:numCache>
                <c:formatCode>0.00</c:formatCode>
                <c:ptCount val="5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</c:numCache>
            </c:numRef>
          </c:cat>
          <c:val>
            <c:numRef>
              <c:f>Лист1!$R$383:$V$383</c:f>
              <c:numCache>
                <c:formatCode>0.00</c:formatCode>
                <c:ptCount val="5"/>
                <c:pt idx="0">
                  <c:v>4</c:v>
                </c:pt>
                <c:pt idx="1">
                  <c:v>3.9899999999999998</c:v>
                </c:pt>
                <c:pt idx="2">
                  <c:v>3.71</c:v>
                </c:pt>
                <c:pt idx="3">
                  <c:v>3.34</c:v>
                </c:pt>
                <c:pt idx="4">
                  <c:v>3.02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2016-48CB-ABD7-33163D59859D}"/>
            </c:ext>
          </c:extLst>
        </c:ser>
        <c:ser>
          <c:idx val="4"/>
          <c:order val="4"/>
          <c:tx>
            <c:strRef>
              <c:f>Лист1!$A$311</c:f>
              <c:strCache>
                <c:ptCount val="1"/>
                <c:pt idx="0">
                  <c:v>изг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3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2.1295673615781212E-2"/>
                  <c:y val="5.58566069195500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016-48CB-ABD7-33163D5985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chemeClr val="accent1">
                    <a:lumMod val="75000"/>
                  </a:schemeClr>
                </a:solidFill>
                <a:prstDash val="dashDot"/>
              </a:ln>
            </c:spPr>
            <c:trendlineType val="poly"/>
            <c:order val="4"/>
            <c:dispRSqr val="0"/>
            <c:dispEq val="0"/>
          </c:trendline>
          <c:cat>
            <c:numRef>
              <c:f>Лист1!$R$379:$V$379</c:f>
              <c:numCache>
                <c:formatCode>0.00</c:formatCode>
                <c:ptCount val="5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</c:numCache>
            </c:numRef>
          </c:cat>
          <c:val>
            <c:numRef>
              <c:f>Лист1!$R$384:$V$384</c:f>
              <c:numCache>
                <c:formatCode>0.00</c:formatCode>
                <c:ptCount val="5"/>
                <c:pt idx="0">
                  <c:v>0.71000000000000063</c:v>
                </c:pt>
                <c:pt idx="1">
                  <c:v>0.71000000000000063</c:v>
                </c:pt>
                <c:pt idx="2">
                  <c:v>0.6500000000000018</c:v>
                </c:pt>
                <c:pt idx="3">
                  <c:v>0.59</c:v>
                </c:pt>
                <c:pt idx="4">
                  <c:v>0.53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2016-48CB-ABD7-33163D5985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60096"/>
        <c:axId val="52686848"/>
      </c:lineChart>
      <c:lineChart>
        <c:grouping val="standard"/>
        <c:varyColors val="0"/>
        <c:ser>
          <c:idx val="2"/>
          <c:order val="2"/>
          <c:tx>
            <c:strRef>
              <c:f>Лист1!$A$308</c:f>
              <c:strCache>
                <c:ptCount val="1"/>
                <c:pt idx="0">
                  <c:v>мор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3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2.1295673615781212E-2"/>
                  <c:y val="6.41934139224679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016-48CB-ABD7-33163D59859D}"/>
                </c:ext>
              </c:extLst>
            </c:dLbl>
            <c:dLbl>
              <c:idx val="1"/>
              <c:layout>
                <c:manualLayout>
                  <c:x val="-5.8511234673576266E-2"/>
                  <c:y val="6.71878556927999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427-9F40-8930-862213F97773}"/>
                </c:ext>
              </c:extLst>
            </c:dLbl>
            <c:dLbl>
              <c:idx val="2"/>
              <c:layout>
                <c:manualLayout>
                  <c:x val="-8.4698023284075885E-2"/>
                  <c:y val="7.51085983715701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427-9F40-8930-862213F97773}"/>
                </c:ext>
              </c:extLst>
            </c:dLbl>
            <c:dLbl>
              <c:idx val="3"/>
              <c:layout>
                <c:manualLayout>
                  <c:x val="-6.1784583249888718E-2"/>
                  <c:y val="6.71878556927999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427-9F40-8930-862213F97773}"/>
                </c:ext>
              </c:extLst>
            </c:dLbl>
            <c:dLbl>
              <c:idx val="4"/>
              <c:layout>
                <c:manualLayout>
                  <c:x val="-4.8691188944638912E-2"/>
                  <c:y val="5.66226624717441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427-9F40-8930-862213F977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5875">
                <a:solidFill>
                  <a:schemeClr val="accent3">
                    <a:lumMod val="75000"/>
                  </a:schemeClr>
                </a:solidFill>
              </a:ln>
            </c:spPr>
            <c:trendlineType val="poly"/>
            <c:order val="4"/>
            <c:dispRSqr val="0"/>
            <c:dispEq val="0"/>
          </c:trendline>
          <c:cat>
            <c:numRef>
              <c:f>Лист1!$R$379:$V$379</c:f>
              <c:numCache>
                <c:formatCode>0.00</c:formatCode>
                <c:ptCount val="5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</c:numCache>
            </c:numRef>
          </c:cat>
          <c:val>
            <c:numRef>
              <c:f>Лист1!$R$382:$V$382</c:f>
              <c:numCache>
                <c:formatCode>0.00</c:formatCode>
                <c:ptCount val="5"/>
                <c:pt idx="0">
                  <c:v>0.76000000000000156</c:v>
                </c:pt>
                <c:pt idx="1">
                  <c:v>0.75000000000000155</c:v>
                </c:pt>
                <c:pt idx="2">
                  <c:v>0.72000000000000064</c:v>
                </c:pt>
                <c:pt idx="3">
                  <c:v>0.67000000000000193</c:v>
                </c:pt>
                <c:pt idx="4">
                  <c:v>0.61000000000000065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2016-48CB-ABD7-33163D59859D}"/>
            </c:ext>
          </c:extLst>
        </c:ser>
        <c:ser>
          <c:idx val="5"/>
          <c:order val="5"/>
          <c:spPr>
            <a:ln w="28575">
              <a:noFill/>
            </a:ln>
          </c:spPr>
          <c:marker>
            <c:symbol val="triangle"/>
            <c:size val="3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4745572741537799E-2"/>
                  <c:y val="-6.8361817423926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016-48CB-ABD7-33163D59859D}"/>
                </c:ext>
              </c:extLst>
            </c:dLbl>
            <c:dLbl>
              <c:idx val="1"/>
              <c:layout>
                <c:manualLayout>
                  <c:x val="-2.5777748910451811E-2"/>
                  <c:y val="-6.71878556927998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427-9F40-8930-862213F97773}"/>
                </c:ext>
              </c:extLst>
            </c:dLbl>
            <c:dLbl>
              <c:idx val="2"/>
              <c:layout>
                <c:manualLayout>
                  <c:x val="-1.5957703181514394E-2"/>
                  <c:y val="-5.70023373908915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427-9F40-8930-862213F97773}"/>
                </c:ext>
              </c:extLst>
            </c:dLbl>
            <c:dLbl>
              <c:idx val="3"/>
              <c:layout>
                <c:manualLayout>
                  <c:x val="-6.1784583249888718E-2"/>
                  <c:y val="-7.51085983715702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427-9F40-8930-862213F97773}"/>
                </c:ext>
              </c:extLst>
            </c:dLbl>
            <c:dLbl>
              <c:idx val="4"/>
              <c:layout>
                <c:manualLayout>
                  <c:x val="-7.4877977555138531E-2"/>
                  <c:y val="-5.66226624717442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427-9F40-8930-862213F977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5875">
                <a:solidFill>
                  <a:schemeClr val="accent3">
                    <a:lumMod val="75000"/>
                  </a:schemeClr>
                </a:solidFill>
              </a:ln>
            </c:spPr>
            <c:trendlineType val="poly"/>
            <c:order val="6"/>
            <c:dispRSqr val="0"/>
            <c:dispEq val="0"/>
          </c:trendline>
          <c:cat>
            <c:numRef>
              <c:f>Лист1!$R$379:$V$379</c:f>
              <c:numCache>
                <c:formatCode>0.00</c:formatCode>
                <c:ptCount val="5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</c:numCache>
            </c:numRef>
          </c:cat>
          <c:val>
            <c:numRef>
              <c:f>Лист1!$R$385:$V$385</c:f>
              <c:numCache>
                <c:formatCode>0.00</c:formatCode>
                <c:ptCount val="5"/>
                <c:pt idx="0">
                  <c:v>0.42000000000000032</c:v>
                </c:pt>
                <c:pt idx="1">
                  <c:v>0.42000000000000032</c:v>
                </c:pt>
                <c:pt idx="2">
                  <c:v>0.38000000000000084</c:v>
                </c:pt>
                <c:pt idx="3">
                  <c:v>0.32000000000000084</c:v>
                </c:pt>
                <c:pt idx="4">
                  <c:v>0.27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2016-48CB-ABD7-33163D5985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223424"/>
        <c:axId val="52688768"/>
      </c:lineChart>
      <c:catAx>
        <c:axId val="5266009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000"/>
                </a:pPr>
                <a:r>
                  <a:rPr lang="ru-RU" sz="1000"/>
                  <a:t>Время, ч</a:t>
                </a:r>
              </a:p>
            </c:rich>
          </c:tx>
          <c:layout>
            <c:manualLayout>
              <c:xMode val="edge"/>
              <c:yMode val="edge"/>
              <c:x val="0.39312316660743396"/>
              <c:y val="0.93775296835356203"/>
            </c:manualLayout>
          </c:layout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52686848"/>
        <c:crosses val="autoZero"/>
        <c:auto val="1"/>
        <c:lblAlgn val="ctr"/>
        <c:lblOffset val="100"/>
        <c:noMultiLvlLbl val="0"/>
      </c:catAx>
      <c:valAx>
        <c:axId val="52686848"/>
        <c:scaling>
          <c:orientation val="minMax"/>
          <c:max val="4.5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ru-RU" sz="1000"/>
                  <a:t>Предел прочности, МПа</a:t>
                </a:r>
              </a:p>
            </c:rich>
          </c:tx>
          <c:layout>
            <c:manualLayout>
              <c:xMode val="edge"/>
              <c:yMode val="edge"/>
              <c:x val="8.1890418083936396E-3"/>
              <c:y val="4.530540076151391E-2"/>
            </c:manualLayout>
          </c:layout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52660096"/>
        <c:crosses val="autoZero"/>
        <c:crossBetween val="midCat"/>
        <c:majorUnit val="1"/>
      </c:valAx>
      <c:valAx>
        <c:axId val="52688768"/>
        <c:scaling>
          <c:orientation val="minMax"/>
          <c:max val="1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ru-RU" sz="1000"/>
                  <a:t>Коэффициент морозостойкости</a:t>
                </a:r>
              </a:p>
            </c:rich>
          </c:tx>
          <c:layout>
            <c:manualLayout>
              <c:xMode val="edge"/>
              <c:yMode val="edge"/>
              <c:x val="0.96234028244788405"/>
              <c:y val="0.10638225244770602"/>
            </c:manualLayout>
          </c:layout>
          <c:overlay val="0"/>
        </c:title>
        <c:numFmt formatCode="0.00" sourceLinked="1"/>
        <c:majorTickMark val="out"/>
        <c:minorTickMark val="none"/>
        <c:tickLblPos val="nextTo"/>
        <c:crossAx val="53223424"/>
        <c:crosses val="max"/>
        <c:crossBetween val="between"/>
      </c:valAx>
      <c:catAx>
        <c:axId val="53223424"/>
        <c:scaling>
          <c:orientation val="minMax"/>
        </c:scaling>
        <c:delete val="1"/>
        <c:axPos val="b"/>
        <c:numFmt formatCode="0.00" sourceLinked="1"/>
        <c:majorTickMark val="out"/>
        <c:minorTickMark val="none"/>
        <c:tickLblPos val="none"/>
        <c:crossAx val="5268876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8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321259301786052"/>
          <c:y val="2.1862355412213225E-2"/>
          <c:w val="0.71422350514473176"/>
          <c:h val="0.782493562918095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Лист1!$A$306</c:f>
              <c:strCache>
                <c:ptCount val="1"/>
                <c:pt idx="0">
                  <c:v>сж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3"/>
            <c:spPr>
              <a:solidFill>
                <a:srgbClr val="C00000"/>
              </a:solidFill>
              <a:ln>
                <a:solidFill>
                  <a:srgbClr val="C00000"/>
                </a:solidFill>
              </a:ln>
            </c:spPr>
          </c:marker>
          <c:dLbls>
            <c:dLbl>
              <c:idx val="0"/>
              <c:layout>
                <c:manualLayout>
                  <c:x val="-1.0537407797681801E-2"/>
                  <c:y val="-1.661129568106314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EB-4CD4-8BF8-3CD76E4765B3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25400">
                <a:solidFill>
                  <a:srgbClr val="C00000"/>
                </a:solidFill>
                <a:prstDash val="dash"/>
              </a:ln>
            </c:spPr>
            <c:trendlineType val="poly"/>
            <c:order val="3"/>
            <c:dispRSqr val="0"/>
            <c:dispEq val="0"/>
          </c:trendline>
          <c:cat>
            <c:numRef>
              <c:f>Лист1!$R$406:$V$406</c:f>
              <c:numCache>
                <c:formatCode>_-* #,##0\ _₽_-;\-* #,##0\ _₽_-;_-* "-"??\ _₽_-;_-@_-</c:formatCode>
                <c:ptCount val="5"/>
                <c:pt idx="0">
                  <c:v>1</c:v>
                </c:pt>
                <c:pt idx="1">
                  <c:v>3</c:v>
                </c:pt>
                <c:pt idx="2">
                  <c:v>7</c:v>
                </c:pt>
                <c:pt idx="3">
                  <c:v>28</c:v>
                </c:pt>
                <c:pt idx="4">
                  <c:v>90</c:v>
                </c:pt>
              </c:numCache>
            </c:numRef>
          </c:cat>
          <c:val>
            <c:numRef>
              <c:f>Лист1!$R$407:$V$407</c:f>
              <c:numCache>
                <c:formatCode>General</c:formatCode>
                <c:ptCount val="5"/>
                <c:pt idx="0">
                  <c:v>1.84</c:v>
                </c:pt>
                <c:pt idx="1">
                  <c:v>3.05</c:v>
                </c:pt>
                <c:pt idx="2">
                  <c:v>3.63</c:v>
                </c:pt>
                <c:pt idx="3" formatCode="0.00">
                  <c:v>4</c:v>
                </c:pt>
                <c:pt idx="4">
                  <c:v>4.4700000000000024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EB-4CD4-8BF8-3CD76E4765B3}"/>
            </c:ext>
          </c:extLst>
        </c:ser>
        <c:ser>
          <c:idx val="1"/>
          <c:order val="1"/>
          <c:tx>
            <c:strRef>
              <c:f>Лист1!$A$307</c:f>
              <c:strCache>
                <c:ptCount val="1"/>
                <c:pt idx="0">
                  <c:v>изг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3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1.0537407797681801E-2"/>
                  <c:y val="-3.07308970099669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EEB-4CD4-8BF8-3CD76E4765B3}"/>
                </c:ext>
              </c:extLst>
            </c:dLbl>
            <c:dLbl>
              <c:idx val="1"/>
              <c:layout>
                <c:manualLayout>
                  <c:x val="-9.483667017913637E-2"/>
                  <c:y val="-1.82724252491696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EB-4CD4-8BF8-3CD76E4765B3}"/>
                </c:ext>
              </c:extLst>
            </c:dLbl>
            <c:dLbl>
              <c:idx val="2"/>
              <c:layout>
                <c:manualLayout>
                  <c:x val="-9.9519962533661646E-2"/>
                  <c:y val="-5.16335301837270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EB-4CD4-8BF8-3CD76E4765B3}"/>
                </c:ext>
              </c:extLst>
            </c:dLbl>
            <c:dLbl>
              <c:idx val="3"/>
              <c:layout>
                <c:manualLayout>
                  <c:x val="-5.7370331342934226E-2"/>
                  <c:y val="-7.225913621262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EEB-4CD4-8BF8-3CD76E4765B3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5875">
                <a:solidFill>
                  <a:schemeClr val="accent1">
                    <a:lumMod val="75000"/>
                  </a:schemeClr>
                </a:solidFill>
                <a:prstDash val="dashDot"/>
              </a:ln>
            </c:spPr>
            <c:trendlineType val="poly"/>
            <c:order val="4"/>
            <c:dispRSqr val="0"/>
            <c:dispEq val="0"/>
          </c:trendline>
          <c:cat>
            <c:numRef>
              <c:f>Лист1!$R$406:$V$406</c:f>
              <c:numCache>
                <c:formatCode>_-* #,##0\ _₽_-;\-* #,##0\ _₽_-;_-* "-"??\ _₽_-;_-@_-</c:formatCode>
                <c:ptCount val="5"/>
                <c:pt idx="0">
                  <c:v>1</c:v>
                </c:pt>
                <c:pt idx="1">
                  <c:v>3</c:v>
                </c:pt>
                <c:pt idx="2">
                  <c:v>7</c:v>
                </c:pt>
                <c:pt idx="3">
                  <c:v>28</c:v>
                </c:pt>
                <c:pt idx="4">
                  <c:v>90</c:v>
                </c:pt>
              </c:numCache>
            </c:numRef>
          </c:cat>
          <c:val>
            <c:numRef>
              <c:f>Лист1!$R$408:$V$408</c:f>
              <c:numCache>
                <c:formatCode>General</c:formatCode>
                <c:ptCount val="5"/>
                <c:pt idx="0">
                  <c:v>0.34</c:v>
                </c:pt>
                <c:pt idx="1">
                  <c:v>0.6500000000000018</c:v>
                </c:pt>
                <c:pt idx="2">
                  <c:v>0.91</c:v>
                </c:pt>
                <c:pt idx="3" formatCode="0.00">
                  <c:v>0.97000000000000064</c:v>
                </c:pt>
                <c:pt idx="4">
                  <c:v>1.07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EEB-4CD4-8BF8-3CD76E4765B3}"/>
            </c:ext>
          </c:extLst>
        </c:ser>
        <c:ser>
          <c:idx val="3"/>
          <c:order val="3"/>
          <c:tx>
            <c:strRef>
              <c:f>Лист1!$A$310</c:f>
              <c:strCache>
                <c:ptCount val="1"/>
                <c:pt idx="0">
                  <c:v>сж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3"/>
            <c:spPr>
              <a:solidFill>
                <a:srgbClr val="C00000"/>
              </a:solidFill>
              <a:ln>
                <a:solidFill>
                  <a:srgbClr val="C00000"/>
                </a:solidFill>
                <a:prstDash val="dash"/>
              </a:ln>
            </c:spPr>
          </c:marker>
          <c:dLbls>
            <c:dLbl>
              <c:idx val="0"/>
              <c:layout>
                <c:manualLayout>
                  <c:x val="3.1612223393045313E-2"/>
                  <c:y val="-7.30897009966778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EEB-4CD4-8BF8-3CD76E4765B3}"/>
                </c:ext>
              </c:extLst>
            </c:dLbl>
            <c:dLbl>
              <c:idx val="1"/>
              <c:layout>
                <c:manualLayout>
                  <c:x val="-5.2687038988408923E-2"/>
                  <c:y val="5.98006644518274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EEB-4CD4-8BF8-3CD76E4765B3}"/>
                </c:ext>
              </c:extLst>
            </c:dLbl>
            <c:dLbl>
              <c:idx val="2"/>
              <c:layout>
                <c:manualLayout>
                  <c:x val="-1.1708230886313135E-3"/>
                  <c:y val="1.661129568106314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EEB-4CD4-8BF8-3CD76E4765B3}"/>
                </c:ext>
              </c:extLst>
            </c:dLbl>
            <c:spPr>
              <a:noFill/>
              <a:ln>
                <a:noFill/>
              </a:ln>
              <a:effectLst/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5875">
                <a:solidFill>
                  <a:srgbClr val="C00000"/>
                </a:solidFill>
                <a:prstDash val="dash"/>
              </a:ln>
            </c:spPr>
            <c:trendlineType val="poly"/>
            <c:order val="3"/>
            <c:dispRSqr val="0"/>
            <c:dispEq val="0"/>
          </c:trendline>
          <c:cat>
            <c:numRef>
              <c:f>Лист1!$R$406:$V$406</c:f>
              <c:numCache>
                <c:formatCode>_-* #,##0\ _₽_-;\-* #,##0\ _₽_-;_-* "-"??\ _₽_-;_-@_-</c:formatCode>
                <c:ptCount val="5"/>
                <c:pt idx="0">
                  <c:v>1</c:v>
                </c:pt>
                <c:pt idx="1">
                  <c:v>3</c:v>
                </c:pt>
                <c:pt idx="2">
                  <c:v>7</c:v>
                </c:pt>
                <c:pt idx="3">
                  <c:v>28</c:v>
                </c:pt>
                <c:pt idx="4">
                  <c:v>90</c:v>
                </c:pt>
              </c:numCache>
            </c:numRef>
          </c:cat>
          <c:val>
            <c:numRef>
              <c:f>Лист1!$R$410:$V$410</c:f>
              <c:numCache>
                <c:formatCode>General</c:formatCode>
                <c:ptCount val="5"/>
                <c:pt idx="0">
                  <c:v>0.73000000000000065</c:v>
                </c:pt>
                <c:pt idx="1">
                  <c:v>2.2200000000000002</c:v>
                </c:pt>
                <c:pt idx="2">
                  <c:v>3.21</c:v>
                </c:pt>
                <c:pt idx="3" formatCode="0.00">
                  <c:v>4</c:v>
                </c:pt>
                <c:pt idx="4">
                  <c:v>4.38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DEEB-4CD4-8BF8-3CD76E4765B3}"/>
            </c:ext>
          </c:extLst>
        </c:ser>
        <c:ser>
          <c:idx val="4"/>
          <c:order val="4"/>
          <c:tx>
            <c:strRef>
              <c:f>Лист1!$A$311</c:f>
              <c:strCache>
                <c:ptCount val="1"/>
                <c:pt idx="0">
                  <c:v>изг</c:v>
                </c:pt>
              </c:strCache>
            </c:strRef>
          </c:tx>
          <c:spPr>
            <a:ln w="28575">
              <a:noFill/>
            </a:ln>
          </c:spPr>
          <c:marker>
            <c:symbol val="triangle"/>
            <c:size val="3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3.5124692658939005E-3"/>
                  <c:y val="-2.4916943521594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EEB-4CD4-8BF8-3CD76E4765B3}"/>
                </c:ext>
              </c:extLst>
            </c:dLbl>
            <c:dLbl>
              <c:idx val="1"/>
              <c:layout>
                <c:manualLayout>
                  <c:x val="-1.2879053974944363E-2"/>
                  <c:y val="3.07308970099668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EEB-4CD4-8BF8-3CD76E4765B3}"/>
                </c:ext>
              </c:extLst>
            </c:dLbl>
            <c:spPr>
              <a:noFill/>
              <a:ln>
                <a:noFill/>
              </a:ln>
              <a:effectLst/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trendline>
            <c:spPr>
              <a:ln w="15875">
                <a:solidFill>
                  <a:schemeClr val="accent1">
                    <a:lumMod val="75000"/>
                  </a:schemeClr>
                </a:solidFill>
                <a:prstDash val="dashDot"/>
              </a:ln>
            </c:spPr>
            <c:trendlineType val="poly"/>
            <c:order val="4"/>
            <c:dispRSqr val="0"/>
            <c:dispEq val="0"/>
          </c:trendline>
          <c:cat>
            <c:numRef>
              <c:f>Лист1!$R$406:$V$406</c:f>
              <c:numCache>
                <c:formatCode>_-* #,##0\ _₽_-;\-* #,##0\ _₽_-;_-* "-"??\ _₽_-;_-@_-</c:formatCode>
                <c:ptCount val="5"/>
                <c:pt idx="0">
                  <c:v>1</c:v>
                </c:pt>
                <c:pt idx="1">
                  <c:v>3</c:v>
                </c:pt>
                <c:pt idx="2">
                  <c:v>7</c:v>
                </c:pt>
                <c:pt idx="3">
                  <c:v>28</c:v>
                </c:pt>
                <c:pt idx="4">
                  <c:v>90</c:v>
                </c:pt>
              </c:numCache>
            </c:numRef>
          </c:cat>
          <c:val>
            <c:numRef>
              <c:f>Лист1!$R$411:$V$411</c:f>
              <c:numCache>
                <c:formatCode>General</c:formatCode>
                <c:ptCount val="5"/>
                <c:pt idx="0">
                  <c:v>0.25</c:v>
                </c:pt>
                <c:pt idx="1">
                  <c:v>0.45</c:v>
                </c:pt>
                <c:pt idx="2">
                  <c:v>0.63000000000000156</c:v>
                </c:pt>
                <c:pt idx="3" formatCode="0.00">
                  <c:v>0.71000000000000063</c:v>
                </c:pt>
                <c:pt idx="4">
                  <c:v>0.76000000000000156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DEEB-4CD4-8BF8-3CD76E4765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453952"/>
        <c:axId val="53455872"/>
      </c:lineChart>
      <c:lineChart>
        <c:grouping val="standard"/>
        <c:varyColors val="0"/>
        <c:ser>
          <c:idx val="2"/>
          <c:order val="2"/>
          <c:tx>
            <c:strRef>
              <c:f>Лист1!$A$308</c:f>
              <c:strCache>
                <c:ptCount val="1"/>
                <c:pt idx="0">
                  <c:v>мор</c:v>
                </c:pt>
              </c:strCache>
            </c:strRef>
          </c:tx>
          <c:spPr>
            <a:ln w="28575">
              <a:noFill/>
            </a:ln>
          </c:spPr>
          <c:marker>
            <c:symbol val="square"/>
            <c:size val="3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2.4587284861257507E-2"/>
                  <c:y val="-8.5548172757475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DEEB-4CD4-8BF8-3CD76E4765B3}"/>
                </c:ext>
              </c:extLst>
            </c:dLbl>
            <c:dLbl>
              <c:idx val="1"/>
              <c:layout>
                <c:manualLayout>
                  <c:x val="-9.3665847090505325E-3"/>
                  <c:y val="-7.30897009966777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EEB-4CD4-8BF8-3CD76E4765B3}"/>
                </c:ext>
              </c:extLst>
            </c:dLbl>
            <c:spPr>
              <a:noFill/>
              <a:ln>
                <a:noFill/>
              </a:ln>
              <a:effectLst/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5875">
                <a:solidFill>
                  <a:schemeClr val="accent3">
                    <a:lumMod val="75000"/>
                  </a:schemeClr>
                </a:solidFill>
              </a:ln>
            </c:spPr>
            <c:trendlineType val="poly"/>
            <c:order val="4"/>
            <c:dispRSqr val="0"/>
            <c:dispEq val="0"/>
          </c:trendline>
          <c:cat>
            <c:numRef>
              <c:f>Лист1!$R$406:$V$406</c:f>
              <c:numCache>
                <c:formatCode>_-* #,##0\ _₽_-;\-* #,##0\ _₽_-;_-* "-"??\ _₽_-;_-@_-</c:formatCode>
                <c:ptCount val="5"/>
                <c:pt idx="0">
                  <c:v>1</c:v>
                </c:pt>
                <c:pt idx="1">
                  <c:v>3</c:v>
                </c:pt>
                <c:pt idx="2">
                  <c:v>7</c:v>
                </c:pt>
                <c:pt idx="3">
                  <c:v>28</c:v>
                </c:pt>
                <c:pt idx="4">
                  <c:v>90</c:v>
                </c:pt>
              </c:numCache>
            </c:numRef>
          </c:cat>
          <c:val>
            <c:numRef>
              <c:f>Лист1!$R$409:$V$409</c:f>
              <c:numCache>
                <c:formatCode>General</c:formatCode>
                <c:ptCount val="5"/>
                <c:pt idx="0">
                  <c:v>0.54</c:v>
                </c:pt>
                <c:pt idx="1">
                  <c:v>0.61000000000000065</c:v>
                </c:pt>
                <c:pt idx="2">
                  <c:v>0.69000000000000061</c:v>
                </c:pt>
                <c:pt idx="3" formatCode="0.00">
                  <c:v>0.76000000000000156</c:v>
                </c:pt>
                <c:pt idx="4">
                  <c:v>0.81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DEEB-4CD4-8BF8-3CD76E4765B3}"/>
            </c:ext>
          </c:extLst>
        </c:ser>
        <c:ser>
          <c:idx val="5"/>
          <c:order val="5"/>
          <c:spPr>
            <a:ln w="28575">
              <a:noFill/>
            </a:ln>
          </c:spPr>
          <c:marker>
            <c:symbol val="triangle"/>
            <c:size val="3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2.2245638683994921E-2"/>
                  <c:y val="-9.30232558139535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EEB-4CD4-8BF8-3CD76E4765B3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5875">
                <a:solidFill>
                  <a:schemeClr val="accent3">
                    <a:lumMod val="75000"/>
                  </a:schemeClr>
                </a:solidFill>
              </a:ln>
            </c:spPr>
            <c:trendlineType val="poly"/>
            <c:order val="6"/>
            <c:dispRSqr val="0"/>
            <c:dispEq val="0"/>
          </c:trendline>
          <c:cat>
            <c:numRef>
              <c:f>Лист1!$R$406:$V$406</c:f>
              <c:numCache>
                <c:formatCode>_-* #,##0\ _₽_-;\-* #,##0\ _₽_-;_-* "-"??\ _₽_-;_-@_-</c:formatCode>
                <c:ptCount val="5"/>
                <c:pt idx="0">
                  <c:v>1</c:v>
                </c:pt>
                <c:pt idx="1">
                  <c:v>3</c:v>
                </c:pt>
                <c:pt idx="2">
                  <c:v>7</c:v>
                </c:pt>
                <c:pt idx="3">
                  <c:v>28</c:v>
                </c:pt>
                <c:pt idx="4">
                  <c:v>90</c:v>
                </c:pt>
              </c:numCache>
            </c:numRef>
          </c:cat>
          <c:val>
            <c:numRef>
              <c:f>Лист1!$R$412:$V$412</c:f>
              <c:numCache>
                <c:formatCode>General</c:formatCode>
                <c:ptCount val="5"/>
                <c:pt idx="0">
                  <c:v>0.2</c:v>
                </c:pt>
                <c:pt idx="1">
                  <c:v>0.28000000000000008</c:v>
                </c:pt>
                <c:pt idx="2">
                  <c:v>0.35000000000000031</c:v>
                </c:pt>
                <c:pt idx="3" formatCode="0.00">
                  <c:v>0.42000000000000032</c:v>
                </c:pt>
                <c:pt idx="4">
                  <c:v>0.45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DEEB-4CD4-8BF8-3CD76E4765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3476352"/>
        <c:axId val="53474432"/>
      </c:lineChart>
      <c:catAx>
        <c:axId val="5345395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1000"/>
                </a:pPr>
                <a:r>
                  <a:rPr lang="ru-RU" sz="1000"/>
                  <a:t>Возраст, сут.</a:t>
                </a:r>
              </a:p>
            </c:rich>
          </c:tx>
          <c:layout>
            <c:manualLayout>
              <c:xMode val="edge"/>
              <c:yMode val="edge"/>
              <c:x val="0.413859769316679"/>
              <c:y val="0.91297182058464765"/>
            </c:manualLayout>
          </c:layout>
          <c:overlay val="0"/>
        </c:title>
        <c:numFmt formatCode="_-* #,##0\ _₽_-;\-* #,##0\ _₽_-;_-* &quot;-&quot;??\ _₽_-;_-@_-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53455872"/>
        <c:crosses val="autoZero"/>
        <c:auto val="1"/>
        <c:lblAlgn val="ctr"/>
        <c:lblOffset val="100"/>
        <c:noMultiLvlLbl val="0"/>
      </c:catAx>
      <c:valAx>
        <c:axId val="53455872"/>
        <c:scaling>
          <c:orientation val="minMax"/>
          <c:max val="5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ru-RU" sz="1000"/>
                  <a:t>Предел прочности, МПа</a:t>
                </a:r>
              </a:p>
            </c:rich>
          </c:tx>
          <c:layout>
            <c:manualLayout>
              <c:xMode val="edge"/>
              <c:yMode val="edge"/>
              <c:x val="1.4451024372847315E-2"/>
              <c:y val="0.1062163434499885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53453952"/>
        <c:crosses val="autoZero"/>
        <c:crossBetween val="midCat"/>
      </c:valAx>
      <c:valAx>
        <c:axId val="53474432"/>
        <c:scaling>
          <c:orientation val="minMax"/>
          <c:max val="1.2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ru-RU" sz="1000"/>
                  <a:t>Коэффициент морозостойкости</a:t>
                </a:r>
              </a:p>
            </c:rich>
          </c:tx>
          <c:layout>
            <c:manualLayout>
              <c:xMode val="edge"/>
              <c:yMode val="edge"/>
              <c:x val="0.94976793804448856"/>
              <c:y val="0.128726933026050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53476352"/>
        <c:crosses val="max"/>
        <c:crossBetween val="between"/>
      </c:valAx>
      <c:catAx>
        <c:axId val="53476352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one"/>
        <c:crossAx val="53474432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8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644790279688895"/>
          <c:y val="6.9726171237239953E-2"/>
          <c:w val="0.80018878351463718"/>
          <c:h val="0.70692885349704992"/>
        </c:manualLayout>
      </c:layout>
      <c:scatterChart>
        <c:scatterStyle val="smoothMarker"/>
        <c:varyColors val="0"/>
        <c:ser>
          <c:idx val="2"/>
          <c:order val="2"/>
          <c:tx>
            <c:strRef>
              <c:f>'2018-2025 с ур-ми'!$D$6</c:f>
              <c:strCache>
                <c:ptCount val="1"/>
                <c:pt idx="0">
                  <c:v>Уч.3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3"/>
            <c:spPr>
              <a:solidFill>
                <a:srgbClr val="4EA72E">
                  <a:lumMod val="75000"/>
                </a:srgbClr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4EA72E">
                    <a:lumMod val="75000"/>
                  </a:srgbClr>
                </a:solidFill>
                <a:prstDash val="solid"/>
              </a:ln>
              <a:effectLst/>
            </c:spPr>
            <c:trendlineType val="poly"/>
            <c:order val="2"/>
            <c:forward val="24"/>
            <c:dispRSqr val="0"/>
            <c:dispEq val="0"/>
          </c:trendline>
          <c:xVal>
            <c:numRef>
              <c:f>'2018-2025 с ур-ми'!$I$3:$O$3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xVal>
          <c:yVal>
            <c:numRef>
              <c:f>'2018-2025 с ур-ми'!$I$6:$O$6</c:f>
              <c:numCache>
                <c:formatCode>General</c:formatCode>
                <c:ptCount val="7"/>
                <c:pt idx="0">
                  <c:v>0</c:v>
                </c:pt>
                <c:pt idx="1">
                  <c:v>0.60000000000000031</c:v>
                </c:pt>
                <c:pt idx="2">
                  <c:v>1.3</c:v>
                </c:pt>
                <c:pt idx="3">
                  <c:v>1.9000000000000001</c:v>
                </c:pt>
                <c:pt idx="4">
                  <c:v>2.6</c:v>
                </c:pt>
                <c:pt idx="5">
                  <c:v>3.2</c:v>
                </c:pt>
                <c:pt idx="6">
                  <c:v>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212-48BC-8DF7-910630AA6D2C}"/>
            </c:ext>
          </c:extLst>
        </c:ser>
        <c:ser>
          <c:idx val="5"/>
          <c:order val="5"/>
          <c:tx>
            <c:strRef>
              <c:f>'2018-2025 с ур-ми'!$D$9</c:f>
              <c:strCache>
                <c:ptCount val="1"/>
                <c:pt idx="0">
                  <c:v>Уч. 5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3"/>
            <c:spPr>
              <a:solidFill>
                <a:srgbClr val="0070C0"/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0070C0"/>
                </a:solidFill>
                <a:prstDash val="solid"/>
              </a:ln>
              <a:effectLst/>
            </c:spPr>
            <c:trendlineType val="poly"/>
            <c:order val="2"/>
            <c:forward val="24"/>
            <c:dispRSqr val="0"/>
            <c:dispEq val="0"/>
          </c:trendline>
          <c:xVal>
            <c:numRef>
              <c:f>'2018-2025 с ур-ми'!$I$3:$O$3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xVal>
          <c:yVal>
            <c:numRef>
              <c:f>'2018-2025 с ур-ми'!$I$9:$O$9</c:f>
              <c:numCache>
                <c:formatCode>General</c:formatCode>
                <c:ptCount val="7"/>
                <c:pt idx="0">
                  <c:v>0</c:v>
                </c:pt>
                <c:pt idx="1">
                  <c:v>0.70000000000000029</c:v>
                </c:pt>
                <c:pt idx="2">
                  <c:v>1.3</c:v>
                </c:pt>
                <c:pt idx="3">
                  <c:v>2.1</c:v>
                </c:pt>
                <c:pt idx="4">
                  <c:v>4.3</c:v>
                </c:pt>
                <c:pt idx="5">
                  <c:v>5</c:v>
                </c:pt>
                <c:pt idx="6">
                  <c:v>7.8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7212-48BC-8DF7-910630AA6D2C}"/>
            </c:ext>
          </c:extLst>
        </c:ser>
        <c:ser>
          <c:idx val="6"/>
          <c:order val="6"/>
          <c:tx>
            <c:strRef>
              <c:f>'2018-2025 с ур-ми'!$D$10</c:f>
              <c:strCache>
                <c:ptCount val="1"/>
                <c:pt idx="0">
                  <c:v>Уч. 6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3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C00000"/>
                </a:solidFill>
                <a:prstDash val="solid"/>
              </a:ln>
              <a:effectLst/>
            </c:spPr>
            <c:trendlineType val="poly"/>
            <c:order val="2"/>
            <c:forward val="24"/>
            <c:dispRSqr val="0"/>
            <c:dispEq val="0"/>
          </c:trendline>
          <c:xVal>
            <c:numRef>
              <c:f>'2018-2025 с ур-ми'!$I$3:$O$3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xVal>
          <c:yVal>
            <c:numRef>
              <c:f>'2018-2025 с ур-ми'!$I$10:$O$10</c:f>
              <c:numCache>
                <c:formatCode>General</c:formatCode>
                <c:ptCount val="7"/>
                <c:pt idx="0">
                  <c:v>0</c:v>
                </c:pt>
                <c:pt idx="1">
                  <c:v>0.8</c:v>
                </c:pt>
                <c:pt idx="2">
                  <c:v>1.2</c:v>
                </c:pt>
                <c:pt idx="3">
                  <c:v>2</c:v>
                </c:pt>
                <c:pt idx="4">
                  <c:v>3.3</c:v>
                </c:pt>
                <c:pt idx="5">
                  <c:v>4.2</c:v>
                </c:pt>
                <c:pt idx="6">
                  <c:v>5.5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7212-48BC-8DF7-910630AA6D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7560960"/>
        <c:axId val="197571328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'2018-2025 с ур-ми'!$D$4</c15:sqref>
                        </c15:formulaRef>
                      </c:ext>
                    </c:extLst>
                    <c:strCache>
                      <c:ptCount val="1"/>
                      <c:pt idx="0">
                        <c:v>Уч.1</c:v>
                      </c:pt>
                    </c:strCache>
                  </c:strRef>
                </c:tx>
                <c:spPr>
                  <a:ln w="19050" cap="rnd">
                    <a:noFill/>
                    <a:round/>
                  </a:ln>
                  <a:effectLst/>
                </c:spPr>
                <c:marker>
                  <c:symbol val="circle"/>
                  <c:size val="3"/>
                  <c:spPr>
                    <a:solidFill>
                      <a:srgbClr val="00B050"/>
                    </a:solidFill>
                    <a:ln w="9525">
                      <a:solidFill>
                        <a:srgbClr val="00B050"/>
                      </a:solidFill>
                    </a:ln>
                    <a:effectLst/>
                  </c:spPr>
                </c:marker>
                <c:trendline>
                  <c:spPr>
                    <a:ln w="12700" cap="rnd">
                      <a:solidFill>
                        <a:srgbClr val="00B050"/>
                      </a:solidFill>
                      <a:prstDash val="solid"/>
                    </a:ln>
                    <a:effectLst/>
                  </c:spPr>
                  <c:trendlineType val="poly"/>
                  <c:order val="2"/>
                  <c:dispRSqr val="0"/>
                  <c:dispEq val="0"/>
                </c:trendline>
                <c:xVal>
                  <c:numRef>
                    <c:extLst>
                      <c:ext uri="{02D57815-91ED-43cb-92C2-25804820EDAC}">
                        <c15:formulaRef>
                          <c15:sqref>'2018-2025 с ур-ми'!$I$3:$O$3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'2018-2025 с ур-ми'!$I$4:$O$4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0</c:v>
                      </c:pt>
                      <c:pt idx="1">
                        <c:v>0.7</c:v>
                      </c:pt>
                      <c:pt idx="2">
                        <c:v>1.4</c:v>
                      </c:pt>
                      <c:pt idx="3">
                        <c:v>2.2000000000000002</c:v>
                      </c:pt>
                      <c:pt idx="4">
                        <c:v>3.1</c:v>
                      </c:pt>
                      <c:pt idx="5">
                        <c:v>4</c:v>
                      </c:pt>
                      <c:pt idx="6">
                        <c:v>5</c:v>
                      </c:pt>
                    </c:numCache>
                  </c:numRef>
                </c:yVal>
                <c:smooth val="1"/>
                <c:extLst>
                  <c:ext xmlns:c16="http://schemas.microsoft.com/office/drawing/2014/chart" uri="{C3380CC4-5D6E-409C-BE32-E72D297353CC}">
                    <c16:uniqueId val="{00000007-7212-48BC-8DF7-910630AA6D2C}"/>
                  </c:ext>
                </c:extLst>
              </c15:ser>
            </c15:filteredScatterSeries>
            <c15:filteredScatte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ур-ми'!$D$5</c15:sqref>
                        </c15:formulaRef>
                      </c:ext>
                    </c:extLst>
                    <c:strCache>
                      <c:ptCount val="1"/>
                      <c:pt idx="0">
                        <c:v>Уч.2</c:v>
                      </c:pt>
                    </c:strCache>
                  </c:strRef>
                </c:tx>
                <c:spPr>
                  <a:ln w="19050" cap="rnd">
                    <a:noFill/>
                    <a:round/>
                  </a:ln>
                  <a:effectLst/>
                </c:spPr>
                <c:marker>
                  <c:symbol val="circle"/>
                  <c:size val="3"/>
                  <c:spPr>
                    <a:solidFill>
                      <a:srgbClr val="00B0F0"/>
                    </a:solidFill>
                    <a:ln w="9525">
                      <a:solidFill>
                        <a:srgbClr val="00B0F0"/>
                      </a:solidFill>
                    </a:ln>
                    <a:effectLst/>
                  </c:spPr>
                </c:marker>
                <c:trendline>
                  <c:spPr>
                    <a:ln w="12700" cap="rnd">
                      <a:solidFill>
                        <a:srgbClr val="00B0F0"/>
                      </a:solidFill>
                      <a:prstDash val="solid"/>
                    </a:ln>
                    <a:effectLst/>
                  </c:spPr>
                  <c:trendlineType val="poly"/>
                  <c:order val="2"/>
                  <c:dispRSqr val="0"/>
                  <c:dispEq val="0"/>
                </c:trendline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ур-ми'!$I$3:$O$3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ур-ми'!$I$5:$O$5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0</c:v>
                      </c:pt>
                      <c:pt idx="1">
                        <c:v>0.7</c:v>
                      </c:pt>
                      <c:pt idx="2">
                        <c:v>1.3</c:v>
                      </c:pt>
                      <c:pt idx="3">
                        <c:v>2</c:v>
                      </c:pt>
                      <c:pt idx="4">
                        <c:v>2.6</c:v>
                      </c:pt>
                      <c:pt idx="5">
                        <c:v>3.4</c:v>
                      </c:pt>
                      <c:pt idx="6">
                        <c:v>4.2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7212-48BC-8DF7-910630AA6D2C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ур-ми'!$D$7</c15:sqref>
                        </c15:formulaRef>
                      </c:ext>
                    </c:extLst>
                    <c:strCache>
                      <c:ptCount val="1"/>
                      <c:pt idx="0">
                        <c:v>Уч.4</c:v>
                      </c:pt>
                    </c:strCache>
                  </c:strRef>
                </c:tx>
                <c:spPr>
                  <a:ln w="19050" cap="rnd">
                    <a:noFill/>
                    <a:round/>
                  </a:ln>
                  <a:effectLst/>
                </c:spPr>
                <c:marker>
                  <c:symbol val="circle"/>
                  <c:size val="3"/>
                  <c:spPr>
                    <a:solidFill>
                      <a:schemeClr val="tx1"/>
                    </a:solidFill>
                    <a:ln w="9525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ln>
                    <a:effectLst/>
                  </c:spPr>
                </c:marker>
                <c:trendline>
                  <c:spPr>
                    <a:ln w="12700" cap="rnd">
                      <a:solidFill>
                        <a:schemeClr val="tx1"/>
                      </a:solidFill>
                      <a:prstDash val="solid"/>
                    </a:ln>
                    <a:effectLst/>
                  </c:spPr>
                  <c:trendlineType val="poly"/>
                  <c:order val="2"/>
                  <c:dispRSqr val="0"/>
                  <c:dispEq val="0"/>
                </c:trendline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ур-ми'!$I$3:$O$3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ур-ми'!$I$7:$O$7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0</c:v>
                      </c:pt>
                      <c:pt idx="1">
                        <c:v>0.5</c:v>
                      </c:pt>
                      <c:pt idx="2">
                        <c:v>0.8</c:v>
                      </c:pt>
                      <c:pt idx="3">
                        <c:v>1.2</c:v>
                      </c:pt>
                      <c:pt idx="4">
                        <c:v>1.6</c:v>
                      </c:pt>
                      <c:pt idx="5">
                        <c:v>2.2000000000000002</c:v>
                      </c:pt>
                      <c:pt idx="6">
                        <c:v>2.8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7212-48BC-8DF7-910630AA6D2C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ур-ми'!$D$8</c15:sqref>
                        </c15:formulaRef>
                      </c:ext>
                    </c:extLst>
                    <c:strCache>
                      <c:ptCount val="1"/>
                      <c:pt idx="0">
                        <c:v>Разбитое покрытие</c:v>
                      </c:pt>
                    </c:strCache>
                  </c:strRef>
                </c:tx>
                <c:spPr>
                  <a:ln w="19050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trendline>
                  <c:spPr>
                    <a:ln w="19050" cap="rnd">
                      <a:solidFill>
                        <a:schemeClr val="accent5"/>
                      </a:solidFill>
                      <a:prstDash val="solid"/>
                    </a:ln>
                    <a:effectLst/>
                  </c:spPr>
                  <c:trendlineType val="poly"/>
                  <c:order val="2"/>
                  <c:dispRSqr val="0"/>
                  <c:dispEq val="0"/>
                </c:trendline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ур-ми'!$I$3:$O$3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ур-ми'!$I$8:$O$8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0</c:v>
                      </c:pt>
                      <c:pt idx="1">
                        <c:v>0.8</c:v>
                      </c:pt>
                      <c:pt idx="2">
                        <c:v>1.8</c:v>
                      </c:pt>
                      <c:pt idx="3">
                        <c:v>2.9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7212-48BC-8DF7-910630AA6D2C}"/>
                  </c:ext>
                </c:extLst>
              </c15:ser>
            </c15:filteredScatterSeries>
          </c:ext>
        </c:extLst>
      </c:scatterChart>
      <c:valAx>
        <c:axId val="197560960"/>
        <c:scaling>
          <c:orientation val="minMax"/>
          <c:max val="2025"/>
          <c:min val="201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b="1"/>
                  <a:t>Время эксплуатации, 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7571328"/>
        <c:crosses val="autoZero"/>
        <c:crossBetween val="midCat"/>
        <c:majorUnit val="1"/>
        <c:minorUnit val="1"/>
      </c:valAx>
      <c:valAx>
        <c:axId val="197571328"/>
        <c:scaling>
          <c:orientation val="minMax"/>
          <c:max val="1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b="1"/>
                  <a:t>Средняя глубина колеи, мм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75609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664480302590957"/>
          <c:y val="6.9726171237239953E-2"/>
          <c:w val="0.72644989679433503"/>
          <c:h val="0.71220707747022227"/>
        </c:manualLayout>
      </c:layout>
      <c:scatterChart>
        <c:scatterStyle val="smoothMarker"/>
        <c:varyColors val="0"/>
        <c:ser>
          <c:idx val="1"/>
          <c:order val="0"/>
          <c:tx>
            <c:strRef>
              <c:f>'2018-2025 с ур-ми'!$D$5</c:f>
              <c:strCache>
                <c:ptCount val="1"/>
                <c:pt idx="0">
                  <c:v>Уч.2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3"/>
            <c:spPr>
              <a:solidFill>
                <a:srgbClr val="007A37"/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007A37"/>
                </a:solidFill>
                <a:prstDash val="solid"/>
              </a:ln>
              <a:effectLst/>
            </c:spPr>
            <c:trendlineType val="poly"/>
            <c:order val="2"/>
            <c:forward val="24"/>
            <c:dispRSqr val="0"/>
            <c:dispEq val="0"/>
          </c:trendline>
          <c:xVal>
            <c:numRef>
              <c:f>'2018-2025 с ур-ми'!$BO$3:$BU$3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xVal>
          <c:yVal>
            <c:numRef>
              <c:f>'2018-2025 с ур-ми'!$BO$5:$BU$5</c:f>
              <c:numCache>
                <c:formatCode>General</c:formatCode>
                <c:ptCount val="7"/>
                <c:pt idx="0">
                  <c:v>375</c:v>
                </c:pt>
                <c:pt idx="1">
                  <c:v>396</c:v>
                </c:pt>
                <c:pt idx="2">
                  <c:v>407</c:v>
                </c:pt>
                <c:pt idx="3">
                  <c:v>410</c:v>
                </c:pt>
                <c:pt idx="4">
                  <c:v>405</c:v>
                </c:pt>
                <c:pt idx="5">
                  <c:v>399</c:v>
                </c:pt>
                <c:pt idx="6">
                  <c:v>396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6F2-48E3-8645-4BB236D56FC6}"/>
            </c:ext>
          </c:extLst>
        </c:ser>
        <c:ser>
          <c:idx val="5"/>
          <c:order val="1"/>
          <c:tx>
            <c:strRef>
              <c:f>'2018-2025 с ур-ми'!$D$9</c:f>
              <c:strCache>
                <c:ptCount val="1"/>
                <c:pt idx="0">
                  <c:v>Уч. 5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3"/>
            <c:spPr>
              <a:solidFill>
                <a:srgbClr val="0070C0"/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0070C0"/>
                </a:solidFill>
                <a:prstDash val="solid"/>
              </a:ln>
              <a:effectLst/>
            </c:spPr>
            <c:trendlineType val="linear"/>
            <c:forward val="24"/>
            <c:dispRSqr val="0"/>
            <c:dispEq val="0"/>
          </c:trendline>
          <c:xVal>
            <c:numRef>
              <c:f>'2018-2025 с ур-ми'!$BO$3:$BU$3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xVal>
          <c:yVal>
            <c:numRef>
              <c:f>'2018-2025 с ур-ми'!$BO$9:$BU$9</c:f>
              <c:numCache>
                <c:formatCode>General</c:formatCode>
                <c:ptCount val="7"/>
                <c:pt idx="0">
                  <c:v>259</c:v>
                </c:pt>
                <c:pt idx="1">
                  <c:v>254</c:v>
                </c:pt>
                <c:pt idx="2">
                  <c:v>236</c:v>
                </c:pt>
                <c:pt idx="3">
                  <c:v>219</c:v>
                </c:pt>
                <c:pt idx="4">
                  <c:v>191</c:v>
                </c:pt>
                <c:pt idx="5">
                  <c:v>178</c:v>
                </c:pt>
                <c:pt idx="6">
                  <c:v>165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86F2-48E3-8645-4BB236D56FC6}"/>
            </c:ext>
          </c:extLst>
        </c:ser>
        <c:ser>
          <c:idx val="6"/>
          <c:order val="2"/>
          <c:tx>
            <c:strRef>
              <c:f>'2018-2025 с ур-ми'!$D$10</c:f>
              <c:strCache>
                <c:ptCount val="1"/>
                <c:pt idx="0">
                  <c:v>Уч. 6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3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C00000"/>
                </a:solidFill>
                <a:prstDash val="solid"/>
              </a:ln>
              <a:effectLst/>
            </c:spPr>
            <c:trendlineType val="poly"/>
            <c:order val="2"/>
            <c:forward val="1"/>
            <c:dispRSqr val="0"/>
            <c:dispEq val="0"/>
          </c:trendline>
          <c:xVal>
            <c:numRef>
              <c:f>'2018-2025 с ур-ми'!$BO$3:$BU$3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xVal>
          <c:yVal>
            <c:numRef>
              <c:f>'2018-2025 с ур-ми'!$BO$10:$BU$10</c:f>
              <c:numCache>
                <c:formatCode>General</c:formatCode>
                <c:ptCount val="7"/>
                <c:pt idx="0">
                  <c:v>319</c:v>
                </c:pt>
                <c:pt idx="1">
                  <c:v>327</c:v>
                </c:pt>
                <c:pt idx="2">
                  <c:v>330</c:v>
                </c:pt>
                <c:pt idx="3">
                  <c:v>325</c:v>
                </c:pt>
                <c:pt idx="4">
                  <c:v>314</c:v>
                </c:pt>
                <c:pt idx="5">
                  <c:v>299</c:v>
                </c:pt>
                <c:pt idx="6">
                  <c:v>271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86F2-48E3-8645-4BB236D56F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7707264"/>
        <c:axId val="197709184"/>
        <c:extLst/>
      </c:scatterChart>
      <c:valAx>
        <c:axId val="197707264"/>
        <c:scaling>
          <c:orientation val="minMax"/>
          <c:max val="2025"/>
          <c:min val="201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b="1"/>
                  <a:t>Время эксплуатации, 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en-US" sz="10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7709184"/>
        <c:crosses val="autoZero"/>
        <c:crossBetween val="midCat"/>
        <c:majorUnit val="1"/>
        <c:minorUnit val="1"/>
      </c:valAx>
      <c:valAx>
        <c:axId val="197709184"/>
        <c:scaling>
          <c:orientation val="minMax"/>
          <c:max val="500"/>
          <c:min val="1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b="1"/>
                  <a:t>Модуль упругости конструкции, МПа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en-US" sz="10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77072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en-US" sz="1000" b="0" i="0" u="none" strike="noStrike" kern="1200" baseline="0">
          <a:solidFill>
            <a:sysClr val="windowText" lastClr="000000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88616984582072"/>
          <c:y val="3.173461538461541E-2"/>
          <c:w val="0.76316941187815523"/>
          <c:h val="0.70798570500324887"/>
        </c:manualLayout>
      </c:layout>
      <c:scatterChart>
        <c:scatterStyle val="smoothMarker"/>
        <c:varyColors val="0"/>
        <c:ser>
          <c:idx val="1"/>
          <c:order val="0"/>
          <c:tx>
            <c:strRef>
              <c:f>'2018-2025 с ур-ми'!$D$5</c:f>
              <c:strCache>
                <c:ptCount val="1"/>
                <c:pt idx="0">
                  <c:v>Уч.2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3"/>
            <c:spPr>
              <a:solidFill>
                <a:srgbClr val="007A37"/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007A37"/>
                </a:solidFill>
                <a:prstDash val="solid"/>
              </a:ln>
              <a:effectLst/>
            </c:spPr>
            <c:trendlineType val="poly"/>
            <c:order val="2"/>
            <c:forward val="24"/>
            <c:dispRSqr val="0"/>
            <c:dispEq val="0"/>
          </c:trendline>
          <c:xVal>
            <c:numRef>
              <c:f>'2018-2025 с ур-ми'!$AE$3:$AK$3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xVal>
          <c:yVal>
            <c:numRef>
              <c:f>'2018-2025 с ур-ми'!$AE$5:$AK$5</c:f>
              <c:numCache>
                <c:formatCode>0.00</c:formatCode>
                <c:ptCount val="7"/>
                <c:pt idx="0" formatCode="General">
                  <c:v>4.6199999999999974</c:v>
                </c:pt>
                <c:pt idx="1">
                  <c:v>4.6599999999999975</c:v>
                </c:pt>
                <c:pt idx="2">
                  <c:v>4.68</c:v>
                </c:pt>
                <c:pt idx="3">
                  <c:v>4.68</c:v>
                </c:pt>
                <c:pt idx="4">
                  <c:v>4.67</c:v>
                </c:pt>
                <c:pt idx="5">
                  <c:v>4.6499999999999995</c:v>
                </c:pt>
                <c:pt idx="6">
                  <c:v>4.63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B437-4C8B-AD19-0F52CF865F8A}"/>
            </c:ext>
          </c:extLst>
        </c:ser>
        <c:ser>
          <c:idx val="6"/>
          <c:order val="1"/>
          <c:tx>
            <c:strRef>
              <c:f>'2018-2025 с ур-ми'!$D$10</c:f>
              <c:strCache>
                <c:ptCount val="1"/>
                <c:pt idx="0">
                  <c:v>Уч. 6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3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C00000"/>
                </a:solidFill>
                <a:prstDash val="solid"/>
              </a:ln>
              <a:effectLst/>
            </c:spPr>
            <c:trendlineType val="poly"/>
            <c:order val="2"/>
            <c:forward val="24"/>
            <c:dispRSqr val="0"/>
            <c:dispEq val="0"/>
          </c:trendline>
          <c:xVal>
            <c:numRef>
              <c:f>'2018-2025 с ур-ми'!$AE$3:$AK$3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xVal>
          <c:yVal>
            <c:numRef>
              <c:f>'2018-2025 с ур-ми'!$AE$10:$AK$10</c:f>
              <c:numCache>
                <c:formatCode>General</c:formatCode>
                <c:ptCount val="7"/>
                <c:pt idx="0">
                  <c:v>4.4700000000000024</c:v>
                </c:pt>
                <c:pt idx="1">
                  <c:v>4.49</c:v>
                </c:pt>
                <c:pt idx="2">
                  <c:v>4.5</c:v>
                </c:pt>
                <c:pt idx="3">
                  <c:v>4.4800000000000004</c:v>
                </c:pt>
                <c:pt idx="4">
                  <c:v>4.4300000000000024</c:v>
                </c:pt>
                <c:pt idx="5">
                  <c:v>4.38</c:v>
                </c:pt>
                <c:pt idx="6">
                  <c:v>4.3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B437-4C8B-AD19-0F52CF865F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7849472"/>
        <c:axId val="197851392"/>
        <c:extLst/>
      </c:scatterChart>
      <c:valAx>
        <c:axId val="197849472"/>
        <c:scaling>
          <c:orientation val="minMax"/>
          <c:max val="2025"/>
          <c:min val="201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b="1" dirty="0"/>
                  <a:t>Время эксплуатации, 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en-US" sz="10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7851392"/>
        <c:crosses val="autoZero"/>
        <c:crossBetween val="midCat"/>
        <c:majorUnit val="1"/>
        <c:minorUnit val="1"/>
      </c:valAx>
      <c:valAx>
        <c:axId val="197851392"/>
        <c:scaling>
          <c:orientation val="minMax"/>
          <c:max val="4.8"/>
          <c:min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b="1"/>
                  <a:t>Предел прочности на сжатие, МПа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en-US" sz="10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78494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en-US" sz="1000" b="0" i="0" u="none" strike="noStrike" kern="1200" baseline="0">
          <a:solidFill>
            <a:sysClr val="windowText" lastClr="000000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669576676000657"/>
          <c:y val="6.9726445743989604E-2"/>
          <c:w val="0.65639867627019666"/>
          <c:h val="0.63746412515015005"/>
        </c:manualLayout>
      </c:layout>
      <c:scatterChart>
        <c:scatterStyle val="smoothMarker"/>
        <c:varyColors val="0"/>
        <c:ser>
          <c:idx val="1"/>
          <c:order val="0"/>
          <c:tx>
            <c:strRef>
              <c:f>'2018-2025 с ур-ми'!$D$5</c:f>
              <c:strCache>
                <c:ptCount val="1"/>
                <c:pt idx="0">
                  <c:v>Уч.2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3"/>
            <c:spPr>
              <a:solidFill>
                <a:srgbClr val="007A37"/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007A37"/>
                </a:solidFill>
                <a:prstDash val="solid"/>
              </a:ln>
              <a:effectLst/>
            </c:spPr>
            <c:trendlineType val="poly"/>
            <c:order val="2"/>
            <c:forward val="24"/>
            <c:dispRSqr val="0"/>
            <c:dispEq val="0"/>
          </c:trendline>
          <c:xVal>
            <c:numRef>
              <c:f>'2018-2025 с ур-ми'!$AN$3:$AT$3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xVal>
          <c:yVal>
            <c:numRef>
              <c:f>'2018-2025 с ур-ми'!$AN$5:$AT$5</c:f>
              <c:numCache>
                <c:formatCode>0.00</c:formatCode>
                <c:ptCount val="7"/>
                <c:pt idx="0">
                  <c:v>0.95000000000000029</c:v>
                </c:pt>
                <c:pt idx="1">
                  <c:v>0.97000000000000031</c:v>
                </c:pt>
                <c:pt idx="2">
                  <c:v>0.98</c:v>
                </c:pt>
                <c:pt idx="3">
                  <c:v>0.98</c:v>
                </c:pt>
                <c:pt idx="4">
                  <c:v>0.98</c:v>
                </c:pt>
                <c:pt idx="5">
                  <c:v>0.98</c:v>
                </c:pt>
                <c:pt idx="6">
                  <c:v>0.97000000000000031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9A5B-406F-84C3-EF5B13240D41}"/>
            </c:ext>
          </c:extLst>
        </c:ser>
        <c:ser>
          <c:idx val="6"/>
          <c:order val="1"/>
          <c:tx>
            <c:strRef>
              <c:f>'2018-2025 с ур-ми'!$D$10</c:f>
              <c:strCache>
                <c:ptCount val="1"/>
                <c:pt idx="0">
                  <c:v>Уч. 6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3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C00000"/>
                </a:solidFill>
                <a:prstDash val="solid"/>
              </a:ln>
              <a:effectLst/>
            </c:spPr>
            <c:trendlineType val="poly"/>
            <c:order val="2"/>
            <c:forward val="24"/>
            <c:dispRSqr val="0"/>
            <c:dispEq val="0"/>
          </c:trendline>
          <c:xVal>
            <c:numRef>
              <c:f>'2018-2025 с ур-ми'!$AN$3:$AT$3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xVal>
          <c:yVal>
            <c:numRef>
              <c:f>'2018-2025 с ур-ми'!$AN$10:$AT$10</c:f>
              <c:numCache>
                <c:formatCode>0.00</c:formatCode>
                <c:ptCount val="7"/>
                <c:pt idx="0">
                  <c:v>0.92</c:v>
                </c:pt>
                <c:pt idx="1">
                  <c:v>0.93</c:v>
                </c:pt>
                <c:pt idx="2">
                  <c:v>0.93</c:v>
                </c:pt>
                <c:pt idx="3">
                  <c:v>0.91</c:v>
                </c:pt>
                <c:pt idx="4">
                  <c:v>0.89</c:v>
                </c:pt>
                <c:pt idx="5">
                  <c:v>0.87000000000000033</c:v>
                </c:pt>
                <c:pt idx="6">
                  <c:v>0.85000000000000031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9A5B-406F-84C3-EF5B13240D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7891200"/>
        <c:axId val="197893120"/>
        <c:extLst/>
      </c:scatterChart>
      <c:valAx>
        <c:axId val="197891200"/>
        <c:scaling>
          <c:orientation val="minMax"/>
          <c:max val="2025"/>
          <c:min val="201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b="1"/>
                  <a:t>Время эксплуатации, год</a:t>
                </a:r>
              </a:p>
            </c:rich>
          </c:tx>
          <c:layout>
            <c:manualLayout>
              <c:xMode val="edge"/>
              <c:yMode val="edge"/>
              <c:x val="0.30773489342919347"/>
              <c:y val="0.925111297931287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en-US" sz="10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7893120"/>
        <c:crosses val="autoZero"/>
        <c:crossBetween val="midCat"/>
        <c:majorUnit val="1"/>
      </c:valAx>
      <c:valAx>
        <c:axId val="197893120"/>
        <c:scaling>
          <c:orientation val="minMax"/>
          <c:max val="1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b="1"/>
                  <a:t>Предел прочности на растяжение при изгибе, МПа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en-US" sz="10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78912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en-US" sz="1000" b="0" i="0" u="none" strike="noStrike" kern="1200" baseline="0">
          <a:solidFill>
            <a:sysClr val="windowText" lastClr="000000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663943636498751"/>
          <c:y val="5.1478927203065128E-2"/>
          <c:w val="0.70741631770754521"/>
          <c:h val="0.67738986354775832"/>
        </c:manualLayout>
      </c:layout>
      <c:scatterChart>
        <c:scatterStyle val="smoothMarker"/>
        <c:varyColors val="0"/>
        <c:ser>
          <c:idx val="1"/>
          <c:order val="1"/>
          <c:tx>
            <c:strRef>
              <c:f>'2018-2025 с ур-ми'!$D$5</c:f>
              <c:strCache>
                <c:ptCount val="1"/>
                <c:pt idx="0">
                  <c:v>Уч.2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3"/>
            <c:spPr>
              <a:solidFill>
                <a:srgbClr val="007A37"/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007A37"/>
                </a:solidFill>
                <a:prstDash val="solid"/>
              </a:ln>
              <a:effectLst/>
            </c:spPr>
            <c:trendlineType val="poly"/>
            <c:order val="2"/>
            <c:forward val="24"/>
            <c:dispRSqr val="0"/>
            <c:dispEq val="0"/>
          </c:trendline>
          <c:xVal>
            <c:numRef>
              <c:f>'2018-2025 с ур-ми'!$AW$3:$BC$3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xVal>
          <c:yVal>
            <c:numRef>
              <c:f>'2018-2025 с ур-ми'!$AW$5:$BC$5</c:f>
              <c:numCache>
                <c:formatCode>General</c:formatCode>
                <c:ptCount val="7"/>
                <c:pt idx="0">
                  <c:v>0.93</c:v>
                </c:pt>
                <c:pt idx="1">
                  <c:v>0.93</c:v>
                </c:pt>
                <c:pt idx="2">
                  <c:v>0.92</c:v>
                </c:pt>
                <c:pt idx="3">
                  <c:v>0.91</c:v>
                </c:pt>
                <c:pt idx="4">
                  <c:v>0.9</c:v>
                </c:pt>
                <c:pt idx="5">
                  <c:v>0.89</c:v>
                </c:pt>
                <c:pt idx="6">
                  <c:v>0.88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6866-4B58-AF69-AC6D52C87430}"/>
            </c:ext>
          </c:extLst>
        </c:ser>
        <c:ser>
          <c:idx val="10"/>
          <c:order val="10"/>
          <c:tx>
            <c:strRef>
              <c:f>'2018-2025 с ур-ми'!$D$10</c:f>
              <c:strCache>
                <c:ptCount val="1"/>
                <c:pt idx="0">
                  <c:v>Уч. 6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3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trendline>
            <c:spPr>
              <a:ln w="15875" cap="rnd">
                <a:solidFill>
                  <a:srgbClr val="C00000"/>
                </a:solidFill>
                <a:prstDash val="solid"/>
              </a:ln>
              <a:effectLst/>
            </c:spPr>
            <c:trendlineType val="poly"/>
            <c:order val="2"/>
            <c:forward val="24"/>
            <c:dispRSqr val="0"/>
            <c:dispEq val="0"/>
          </c:trendline>
          <c:xVal>
            <c:numRef>
              <c:f>'2018-2025 с ур-ми'!$AW$3:$BC$3</c:f>
              <c:numCache>
                <c:formatCode>General</c:formatCode>
                <c:ptCount val="7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</c:numCache>
            </c:numRef>
          </c:xVal>
          <c:yVal>
            <c:numRef>
              <c:f>'2018-2025 с ур-ми'!$AW$10:$BC$10</c:f>
              <c:numCache>
                <c:formatCode>0.00</c:formatCode>
                <c:ptCount val="7"/>
                <c:pt idx="0">
                  <c:v>0.91080000000000005</c:v>
                </c:pt>
                <c:pt idx="1">
                  <c:v>0.89</c:v>
                </c:pt>
                <c:pt idx="2">
                  <c:v>0.87000000000000033</c:v>
                </c:pt>
                <c:pt idx="3">
                  <c:v>0.8400000000000003</c:v>
                </c:pt>
                <c:pt idx="4">
                  <c:v>0.81</c:v>
                </c:pt>
                <c:pt idx="5">
                  <c:v>0.79</c:v>
                </c:pt>
                <c:pt idx="6">
                  <c:v>0.75000000000000033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6866-4B58-AF69-AC6D52C87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8530944"/>
        <c:axId val="198545408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'2018-2025 с ур-ми'!$D$4</c15:sqref>
                        </c15:formulaRef>
                      </c:ext>
                    </c:extLst>
                    <c:strCache>
                      <c:ptCount val="1"/>
                      <c:pt idx="0">
                        <c:v>Уч.1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3"/>
                  <c:spPr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</a:ln>
                    <a:effectLst/>
                  </c:spPr>
                </c:marker>
                <c:trendline>
                  <c:spPr>
                    <a:ln w="12700" cap="rnd">
                      <a:solidFill>
                        <a:schemeClr val="tx1"/>
                      </a:solidFill>
                      <a:prstDash val="solid"/>
                    </a:ln>
                    <a:effectLst/>
                  </c:spPr>
                  <c:trendlineType val="poly"/>
                  <c:order val="2"/>
                  <c:dispRSqr val="0"/>
                  <c:dispEq val="0"/>
                </c:trendline>
                <c:xVal>
                  <c:numRef>
                    <c:extLst>
                      <c:ext uri="{02D57815-91ED-43cb-92C2-25804820EDAC}">
                        <c15:formulaRef>
                          <c15:sqref>'2018-2025 с ур-ми'!$AW$3:$BC$3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'2018-2025 с ур-ми'!$AW$4:$BC$4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0.95</c:v>
                      </c:pt>
                      <c:pt idx="1">
                        <c:v>0.94</c:v>
                      </c:pt>
                      <c:pt idx="2">
                        <c:v>0.92</c:v>
                      </c:pt>
                      <c:pt idx="3">
                        <c:v>0.89</c:v>
                      </c:pt>
                      <c:pt idx="4">
                        <c:v>0.86</c:v>
                      </c:pt>
                      <c:pt idx="5">
                        <c:v>0.83</c:v>
                      </c:pt>
                      <c:pt idx="6">
                        <c:v>0.81</c:v>
                      </c:pt>
                    </c:numCache>
                  </c:numRef>
                </c:yVal>
                <c:smooth val="1"/>
                <c:extLst>
                  <c:ext xmlns:c16="http://schemas.microsoft.com/office/drawing/2014/chart" uri="{C3380CC4-5D6E-409C-BE32-E72D297353CC}">
                    <c16:uniqueId val="{00000005-6866-4B58-AF69-AC6D52C87430}"/>
                  </c:ext>
                </c:extLst>
              </c15:ser>
            </c15:filteredScatterSeries>
            <c15:filteredScatte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ур-ми'!$D$6</c15:sqref>
                        </c15:formulaRef>
                      </c:ext>
                    </c:extLst>
                    <c:strCache>
                      <c:ptCount val="1"/>
                      <c:pt idx="0">
                        <c:v>Уч.3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3"/>
                  <c:spPr>
                    <a:solidFill>
                      <a:srgbClr val="00B0F0"/>
                    </a:solidFill>
                    <a:ln w="9525">
                      <a:solidFill>
                        <a:srgbClr val="00B0F0"/>
                      </a:solidFill>
                    </a:ln>
                    <a:effectLst/>
                  </c:spPr>
                </c:marker>
                <c:trendline>
                  <c:spPr>
                    <a:ln w="12700" cap="rnd">
                      <a:solidFill>
                        <a:srgbClr val="00B0F0"/>
                      </a:solidFill>
                      <a:prstDash val="solid"/>
                    </a:ln>
                    <a:effectLst/>
                  </c:spPr>
                  <c:trendlineType val="poly"/>
                  <c:order val="2"/>
                  <c:dispRSqr val="0"/>
                  <c:dispEq val="0"/>
                </c:trendline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ур-ми'!$AW$3:$BC$3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ур-ми'!$AW$6:$BC$6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0.92</c:v>
                      </c:pt>
                      <c:pt idx="1">
                        <c:v>0.89</c:v>
                      </c:pt>
                      <c:pt idx="2">
                        <c:v>0.85</c:v>
                      </c:pt>
                      <c:pt idx="3">
                        <c:v>0.82</c:v>
                      </c:pt>
                      <c:pt idx="4">
                        <c:v>0.77</c:v>
                      </c:pt>
                      <c:pt idx="5">
                        <c:v>0.74</c:v>
                      </c:pt>
                      <c:pt idx="6">
                        <c:v>0.7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6866-4B58-AF69-AC6D52C87430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ур-ми'!$D$7</c15:sqref>
                        </c15:formulaRef>
                      </c:ext>
                    </c:extLst>
                    <c:strCache>
                      <c:ptCount val="1"/>
                      <c:pt idx="0">
                        <c:v>Уч.4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3"/>
                  <c:spPr>
                    <a:solidFill>
                      <a:srgbClr val="00B050"/>
                    </a:solidFill>
                    <a:ln w="9525">
                      <a:solidFill>
                        <a:srgbClr val="00B050"/>
                      </a:solidFill>
                    </a:ln>
                    <a:effectLst/>
                  </c:spPr>
                </c:marker>
                <c:trendline>
                  <c:spPr>
                    <a:ln w="12700" cap="rnd">
                      <a:solidFill>
                        <a:srgbClr val="00B050"/>
                      </a:solidFill>
                      <a:prstDash val="solid"/>
                    </a:ln>
                    <a:effectLst/>
                  </c:spPr>
                  <c:trendlineType val="poly"/>
                  <c:order val="2"/>
                  <c:dispRSqr val="0"/>
                  <c:dispEq val="0"/>
                </c:trendline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ур-ми'!$AW$3:$BC$3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ур-ми'!$AW$7:$BC$7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0.92</c:v>
                      </c:pt>
                      <c:pt idx="1">
                        <c:v>0.88</c:v>
                      </c:pt>
                      <c:pt idx="2">
                        <c:v>0.83</c:v>
                      </c:pt>
                      <c:pt idx="3">
                        <c:v>0.8</c:v>
                      </c:pt>
                      <c:pt idx="4">
                        <c:v>0.74</c:v>
                      </c:pt>
                      <c:pt idx="5">
                        <c:v>0.7</c:v>
                      </c:pt>
                      <c:pt idx="6">
                        <c:v>0.66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6866-4B58-AF69-AC6D52C87430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ур-ми'!$D$8</c15:sqref>
                        </c15:formulaRef>
                      </c:ext>
                    </c:extLst>
                    <c:strCache>
                      <c:ptCount val="1"/>
                      <c:pt idx="0">
                        <c:v>Разбитое покрытие</c:v>
                      </c:pt>
                    </c:strCache>
                  </c:strRef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trendline>
                  <c:spPr>
                    <a:ln w="19050" cap="rnd">
                      <a:solidFill>
                        <a:schemeClr val="accent5"/>
                      </a:solidFill>
                      <a:prstDash val="solid"/>
                    </a:ln>
                    <a:effectLst/>
                  </c:spPr>
                  <c:trendlineType val="poly"/>
                  <c:order val="2"/>
                  <c:dispRSqr val="0"/>
                  <c:dispEq val="0"/>
                </c:trendline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ур-ми'!$AW$3:$BC$3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ур-ми'!$AW$8:$BC$8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 formatCode="0.00">
                        <c:v>0.91080000000000005</c:v>
                      </c:pt>
                      <c:pt idx="1">
                        <c:v>0.83</c:v>
                      </c:pt>
                      <c:pt idx="2" formatCode="0.00">
                        <c:v>0.81755</c:v>
                      </c:pt>
                      <c:pt idx="3" formatCode="0.00">
                        <c:v>0.80528674999999994</c:v>
                      </c:pt>
                      <c:pt idx="4" formatCode="0.00">
                        <c:v>0.79320744874999993</c:v>
                      </c:pt>
                      <c:pt idx="5" formatCode="0.00">
                        <c:v>0.77337726253124994</c:v>
                      </c:pt>
                      <c:pt idx="6" formatCode="0.00">
                        <c:v>0.73857528571734365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6866-4B58-AF69-AC6D52C87430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v>Уч.1 (25)</c:v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triangle"/>
                  <c:size val="5"/>
                  <c:spPr>
                    <a:solidFill>
                      <a:schemeClr val="accent6"/>
                    </a:solidFill>
                    <a:ln w="9525">
                      <a:solidFill>
                        <a:schemeClr val="accent6"/>
                      </a:solidFill>
                    </a:ln>
                    <a:effectLst/>
                  </c:spPr>
                </c:marker>
                <c:trendline>
                  <c:spPr>
                    <a:ln w="19050" cap="rnd">
                      <a:solidFill>
                        <a:schemeClr val="accent6"/>
                      </a:solidFill>
                      <a:prstDash val="solid"/>
                    </a:ln>
                    <a:effectLst/>
                  </c:spPr>
                  <c:trendlineType val="poly"/>
                  <c:order val="2"/>
                  <c:dispRSqr val="0"/>
                  <c:dispEq val="0"/>
                </c:trendline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ур-ми'!$BF$3:$BL$3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ур-ми'!$BF$4:$BL$4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0.86</c:v>
                      </c:pt>
                      <c:pt idx="1">
                        <c:v>0.85</c:v>
                      </c:pt>
                      <c:pt idx="2">
                        <c:v>0.83</c:v>
                      </c:pt>
                      <c:pt idx="3">
                        <c:v>0.81</c:v>
                      </c:pt>
                      <c:pt idx="4">
                        <c:v>0.78</c:v>
                      </c:pt>
                      <c:pt idx="5">
                        <c:v>0.74</c:v>
                      </c:pt>
                      <c:pt idx="6">
                        <c:v>0.71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6866-4B58-AF69-AC6D52C87430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v>Уч.2 (25)</c:v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triangle"/>
                  <c:size val="5"/>
                  <c:spPr>
                    <a:solidFill>
                      <a:schemeClr val="accent2"/>
                    </a:solidFill>
                    <a:ln w="9525">
                      <a:noFill/>
                    </a:ln>
                    <a:effectLst/>
                  </c:spPr>
                </c:marker>
                <c:trendline>
                  <c:spPr>
                    <a:ln w="19050" cap="rnd">
                      <a:solidFill>
                        <a:schemeClr val="accent2"/>
                      </a:solidFill>
                      <a:prstDash val="solid"/>
                    </a:ln>
                    <a:effectLst/>
                  </c:spPr>
                  <c:trendlineType val="poly"/>
                  <c:order val="2"/>
                  <c:dispRSqr val="0"/>
                  <c:dispEq val="0"/>
                </c:trendline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ур-ми'!$BF$3:$BL$3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ур-ми'!$BF$5:$BL$5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0.85</c:v>
                      </c:pt>
                      <c:pt idx="1">
                        <c:v>0.83</c:v>
                      </c:pt>
                      <c:pt idx="2">
                        <c:v>0.8</c:v>
                      </c:pt>
                      <c:pt idx="3">
                        <c:v>0.77</c:v>
                      </c:pt>
                      <c:pt idx="4">
                        <c:v>0.72</c:v>
                      </c:pt>
                      <c:pt idx="5">
                        <c:v>0.68</c:v>
                      </c:pt>
                      <c:pt idx="6">
                        <c:v>0.63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6866-4B58-AF69-AC6D52C87430}"/>
                  </c:ext>
                </c:extLst>
              </c15:ser>
            </c15:filteredScatterSeries>
            <c15:filteredScatterSeries>
              <c15:ser>
                <c:idx val="7"/>
                <c:order val="7"/>
                <c:tx>
                  <c:v>Уч.3 (25)</c:v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triangle"/>
                  <c:size val="5"/>
                  <c:spPr>
                    <a:solidFill>
                      <a:schemeClr val="bg2">
                        <a:lumMod val="75000"/>
                      </a:schemeClr>
                    </a:solidFill>
                    <a:ln w="9525">
                      <a:solidFill>
                        <a:schemeClr val="bg2">
                          <a:lumMod val="75000"/>
                        </a:schemeClr>
                      </a:solidFill>
                    </a:ln>
                    <a:effectLst/>
                  </c:spPr>
                </c:marker>
                <c:trendline>
                  <c:spPr>
                    <a:ln w="19050" cap="rnd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</a:ln>
                    <a:effectLst/>
                  </c:spPr>
                  <c:trendlineType val="poly"/>
                  <c:order val="2"/>
                  <c:dispRSqr val="0"/>
                  <c:dispEq val="0"/>
                </c:trendline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ур-ми'!$BF$3:$BL$3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ур-ми'!$BF$6:$BL$6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0.85</c:v>
                      </c:pt>
                      <c:pt idx="1">
                        <c:v>0.82</c:v>
                      </c:pt>
                      <c:pt idx="2">
                        <c:v>0.78</c:v>
                      </c:pt>
                      <c:pt idx="3">
                        <c:v>0.74</c:v>
                      </c:pt>
                      <c:pt idx="4">
                        <c:v>0.68</c:v>
                      </c:pt>
                      <c:pt idx="5">
                        <c:v>0.63</c:v>
                      </c:pt>
                      <c:pt idx="6">
                        <c:v>0.6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6866-4B58-AF69-AC6D52C87430}"/>
                  </c:ext>
                </c:extLst>
              </c15:ser>
            </c15:filteredScatterSeries>
            <c15:filteredScatterSeries>
              <c15:ser>
                <c:idx val="8"/>
                <c:order val="8"/>
                <c:tx>
                  <c:v>Уч.4 (25)</c:v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triang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trendline>
                  <c:spPr>
                    <a:ln w="19050" cap="rnd">
                      <a:solidFill>
                        <a:schemeClr val="accent4"/>
                      </a:solidFill>
                      <a:prstDash val="solid"/>
                    </a:ln>
                    <a:effectLst/>
                  </c:spPr>
                  <c:trendlineType val="poly"/>
                  <c:order val="2"/>
                  <c:dispRSqr val="0"/>
                  <c:dispEq val="0"/>
                </c:trendline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ур-ми'!$BF$3:$BL$3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ур-ми'!$BF$7:$BL$7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0.84</c:v>
                      </c:pt>
                      <c:pt idx="1">
                        <c:v>0.81</c:v>
                      </c:pt>
                      <c:pt idx="2">
                        <c:v>0.74</c:v>
                      </c:pt>
                      <c:pt idx="3">
                        <c:v>0.71</c:v>
                      </c:pt>
                      <c:pt idx="4">
                        <c:v>0.65</c:v>
                      </c:pt>
                      <c:pt idx="5">
                        <c:v>0.59</c:v>
                      </c:pt>
                      <c:pt idx="6">
                        <c:v>0.55000000000000004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6866-4B58-AF69-AC6D52C87430}"/>
                  </c:ext>
                </c:extLst>
              </c15:ser>
            </c15:filteredScatterSeries>
            <c15:filteredScatterSeries>
              <c15:ser>
                <c:idx val="9"/>
                <c:order val="9"/>
                <c:tx>
                  <c:v>Уч.5 (25)</c:v>
                </c:tx>
                <c:spPr>
                  <a:ln w="25400" cap="rnd">
                    <a:noFill/>
                    <a:round/>
                  </a:ln>
                  <a:effectLst/>
                </c:spPr>
                <c:marker>
                  <c:symbol val="triang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trendline>
                  <c:spPr>
                    <a:ln w="19050" cap="rnd">
                      <a:solidFill>
                        <a:srgbClr val="0070C0"/>
                      </a:solidFill>
                      <a:prstDash val="solid"/>
                    </a:ln>
                    <a:effectLst/>
                  </c:spPr>
                  <c:trendlineType val="poly"/>
                  <c:order val="2"/>
                  <c:dispRSqr val="0"/>
                  <c:dispEq val="0"/>
                </c:trendline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ур-ми'!$BF$3:$BL$3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2018</c:v>
                      </c:pt>
                      <c:pt idx="1">
                        <c:v>2019</c:v>
                      </c:pt>
                      <c:pt idx="2">
                        <c:v>2020</c:v>
                      </c:pt>
                      <c:pt idx="3">
                        <c:v>2021</c:v>
                      </c:pt>
                      <c:pt idx="4">
                        <c:v>2022</c:v>
                      </c:pt>
                      <c:pt idx="5">
                        <c:v>2023</c:v>
                      </c:pt>
                      <c:pt idx="6">
                        <c:v>2024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'2018-2025 с ур-ми'!$BF$8:$BL$8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0.88347600000000004</c:v>
                      </c:pt>
                      <c:pt idx="1">
                        <c:v>0.80509999999999993</c:v>
                      </c:pt>
                      <c:pt idx="2">
                        <c:v>0.79302349999999999</c:v>
                      </c:pt>
                      <c:pt idx="3">
                        <c:v>0.78112814749999993</c:v>
                      </c:pt>
                      <c:pt idx="4">
                        <c:v>0.76941122528749994</c:v>
                      </c:pt>
                      <c:pt idx="5">
                        <c:v>0.75017594465531245</c:v>
                      </c:pt>
                      <c:pt idx="6">
                        <c:v>0.71641802714582337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5-6866-4B58-AF69-AC6D52C87430}"/>
                  </c:ext>
                </c:extLst>
              </c15:ser>
            </c15:filteredScatterSeries>
          </c:ext>
        </c:extLst>
      </c:scatterChart>
      <c:valAx>
        <c:axId val="198530944"/>
        <c:scaling>
          <c:orientation val="minMax"/>
          <c:max val="2025"/>
          <c:min val="201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b="1"/>
                  <a:t>Время эксплуатации, год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lang="en-US" sz="10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8545408"/>
        <c:crosses val="autoZero"/>
        <c:crossBetween val="midCat"/>
        <c:majorUnit val="1"/>
        <c:minorUnit val="1"/>
      </c:valAx>
      <c:valAx>
        <c:axId val="198545408"/>
        <c:scaling>
          <c:orientation val="minMax"/>
          <c:max val="1"/>
          <c:min val="0.6500000000000005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b="1"/>
                  <a:t>Коэффициент морозостойкости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en-US" sz="10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85309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en-US" sz="1000" b="0" i="0" u="none" strike="noStrike" kern="1200" baseline="0">
          <a:solidFill>
            <a:sysClr val="windowText" lastClr="000000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24FA0-B6F1-44C2-B4DA-53A2584F58CB}" type="datetimeFigureOut">
              <a:rPr lang="ru-RU" smtClean="0"/>
              <a:pPr/>
              <a:t>26.01.2026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1353A-0634-4AC1-86EC-34263E899D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12BAB-1C65-47A0-A0AB-35E0942CBD2B}" type="datetimeFigureOut">
              <a:rPr lang="ru-RU" smtClean="0"/>
              <a:pPr/>
              <a:t>26.01.2026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4B1C41-7516-4E5F-B654-C79EF79D92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4307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198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F99E85E-C575-4200-B38A-FDE046255005}" type="slidenum">
              <a:rPr lang="ru-RU" altLang="ru-RU" smtClean="0">
                <a:solidFill>
                  <a:srgbClr val="000000"/>
                </a:solidFill>
              </a:rPr>
              <a:pPr/>
              <a:t>1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198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F99E85E-C575-4200-B38A-FDE046255005}" type="slidenum">
              <a:rPr lang="ru-RU" altLang="ru-RU" smtClean="0">
                <a:solidFill>
                  <a:srgbClr val="000000"/>
                </a:solidFill>
              </a:rPr>
              <a:pPr/>
              <a:t>2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198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F99E85E-C575-4200-B38A-FDE046255005}" type="slidenum">
              <a:rPr lang="ru-RU" altLang="ru-RU" smtClean="0">
                <a:solidFill>
                  <a:srgbClr val="000000"/>
                </a:solidFill>
              </a:rPr>
              <a:pPr/>
              <a:t>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611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198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F99E85E-C575-4200-B38A-FDE046255005}" type="slidenum">
              <a:rPr lang="ru-RU" altLang="ru-RU" smtClean="0">
                <a:solidFill>
                  <a:srgbClr val="000000"/>
                </a:solidFill>
              </a:rPr>
              <a:pPr/>
              <a:t>8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198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F99E85E-C575-4200-B38A-FDE046255005}" type="slidenum">
              <a:rPr lang="ru-RU" altLang="ru-RU" smtClean="0">
                <a:solidFill>
                  <a:srgbClr val="000000"/>
                </a:solidFill>
              </a:rPr>
              <a:pPr/>
              <a:t>11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198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F99E85E-C575-4200-B38A-FDE046255005}" type="slidenum">
              <a:rPr lang="ru-RU" altLang="ru-RU" smtClean="0">
                <a:solidFill>
                  <a:srgbClr val="000000"/>
                </a:solidFill>
              </a:rPr>
              <a:pPr/>
              <a:t>12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198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F99E85E-C575-4200-B38A-FDE046255005}" type="slidenum">
              <a:rPr lang="ru-RU" altLang="ru-RU" smtClean="0">
                <a:solidFill>
                  <a:srgbClr val="000000"/>
                </a:solidFill>
              </a:rPr>
              <a:pPr/>
              <a:t>15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9190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276F1-F220-7C54-D75D-2825DEE47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>
            <a:extLst>
              <a:ext uri="{FF2B5EF4-FFF2-40B4-BE49-F238E27FC236}">
                <a16:creationId xmlns:a16="http://schemas.microsoft.com/office/drawing/2014/main" id="{4202287D-FD54-BEA6-51E4-B9A1F3CD81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>
            <a:extLst>
              <a:ext uri="{FF2B5EF4-FFF2-40B4-BE49-F238E27FC236}">
                <a16:creationId xmlns:a16="http://schemas.microsoft.com/office/drawing/2014/main" id="{A209F2D5-0C47-60B7-A31D-80DCC04564E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1988" name="Номер слайда 3">
            <a:extLst>
              <a:ext uri="{FF2B5EF4-FFF2-40B4-BE49-F238E27FC236}">
                <a16:creationId xmlns:a16="http://schemas.microsoft.com/office/drawing/2014/main" id="{9A285773-8F5C-0503-B3ED-36BEF2FD56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F99E85E-C575-4200-B38A-FDE046255005}" type="slidenum">
              <a:rPr lang="ru-RU" altLang="ru-RU" smtClean="0">
                <a:solidFill>
                  <a:srgbClr val="000000"/>
                </a:solidFill>
              </a:rPr>
              <a:pPr/>
              <a:t>16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89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198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F99E85E-C575-4200-B38A-FDE046255005}" type="slidenum">
              <a:rPr lang="ru-RU" altLang="ru-RU" smtClean="0">
                <a:solidFill>
                  <a:srgbClr val="000000"/>
                </a:solidFill>
              </a:rPr>
              <a:pPr/>
              <a:t>17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198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F99E85E-C575-4200-B38A-FDE046255005}" type="slidenum">
              <a:rPr lang="ru-RU" altLang="ru-RU" smtClean="0">
                <a:solidFill>
                  <a:srgbClr val="000000"/>
                </a:solidFill>
              </a:rPr>
              <a:pPr/>
              <a:t>18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4671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198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F99E85E-C575-4200-B38A-FDE046255005}" type="slidenum">
              <a:rPr lang="ru-RU" altLang="ru-RU" smtClean="0">
                <a:solidFill>
                  <a:srgbClr val="000000"/>
                </a:solidFill>
              </a:rPr>
              <a:pPr/>
              <a:t>19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8E691-6E45-43F6-A02E-7206693CD59D}" type="datetime1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58EE3-06E8-471A-A957-80507BD93E60}" type="datetime1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4D5EB-54D1-481E-ADFB-E959806967F8}" type="datetime1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249E-E32B-4035-B8F4-1157D06957EF}" type="datetime1">
              <a:rPr lang="ru-RU" smtClean="0"/>
              <a:t>26.01.2026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5AC09-0DE2-4069-B12B-3A6DE410622B}" type="datetime1">
              <a:rPr lang="ru-RU" smtClean="0"/>
              <a:t>26.01.2026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2398F-09EA-450C-9964-2022E04337D9}" type="datetime1">
              <a:rPr lang="ru-RU" smtClean="0"/>
              <a:t>26.01.2026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4A528-FA0B-407D-9337-818AC020208E}" type="datetime1">
              <a:rPr lang="ru-RU" smtClean="0"/>
              <a:t>26.01.2026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FA1EB-94DA-4CB4-A0FC-0132F950C28E}" type="datetime1">
              <a:rPr lang="ru-RU" smtClean="0"/>
              <a:t>26.01.2026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EEF3-515D-43D0-90BD-B669359F61EB}" type="datetime1">
              <a:rPr lang="ru-RU" smtClean="0"/>
              <a:t>26.01.2026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3D520-18B3-419C-8E58-14E274ABFB31}" type="datetime1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F418-81C5-43DE-A3E2-41F7C09F57DE}" type="datetime1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9FB13-7BF8-4201-82BC-8E651704A31A}" type="datetime1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9.png"/><Relationship Id="rId7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image" Target="../media/image10.png"/><Relationship Id="rId9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3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.jpeg"/><Relationship Id="rId2" Type="http://schemas.openxmlformats.org/officeDocument/2006/relationships/image" Target="../media/image12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.png"/><Relationship Id="rId5" Type="http://schemas.openxmlformats.org/officeDocument/2006/relationships/image" Target="../media/image15.png"/><Relationship Id="rId15" Type="http://schemas.openxmlformats.org/officeDocument/2006/relationships/image" Target="../media/image5.jpe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2.png"/><Relationship Id="rId7" Type="http://schemas.openxmlformats.org/officeDocument/2006/relationships/image" Target="../media/image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6.png"/><Relationship Id="rId5" Type="http://schemas.openxmlformats.org/officeDocument/2006/relationships/image" Target="../media/image24.png"/><Relationship Id="rId10" Type="http://schemas.openxmlformats.org/officeDocument/2006/relationships/image" Target="../media/image5.jpeg"/><Relationship Id="rId4" Type="http://schemas.openxmlformats.org/officeDocument/2006/relationships/image" Target="../media/image23.png"/><Relationship Id="rId9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chart" Target="../charts/chart2.xml"/><Relationship Id="rId7" Type="http://schemas.openxmlformats.org/officeDocument/2006/relationships/image" Target="../media/image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11" Type="http://schemas.openxmlformats.org/officeDocument/2006/relationships/image" Target="../media/image6.png"/><Relationship Id="rId5" Type="http://schemas.openxmlformats.org/officeDocument/2006/relationships/chart" Target="../charts/chart4.xml"/><Relationship Id="rId10" Type="http://schemas.openxmlformats.org/officeDocument/2006/relationships/image" Target="../media/image1.png"/><Relationship Id="rId4" Type="http://schemas.openxmlformats.org/officeDocument/2006/relationships/chart" Target="../charts/chart3.xml"/><Relationship Id="rId9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chart" Target="../charts/chart9.xml"/><Relationship Id="rId3" Type="http://schemas.openxmlformats.org/officeDocument/2006/relationships/chart" Target="../charts/chart5.xml"/><Relationship Id="rId7" Type="http://schemas.openxmlformats.org/officeDocument/2006/relationships/image" Target="../media/image4.jpeg"/><Relationship Id="rId12" Type="http://schemas.openxmlformats.org/officeDocument/2006/relationships/chart" Target="../charts/chart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11" Type="http://schemas.openxmlformats.org/officeDocument/2006/relationships/chart" Target="../charts/chart7.xml"/><Relationship Id="rId5" Type="http://schemas.openxmlformats.org/officeDocument/2006/relationships/image" Target="../media/image2.jpeg"/><Relationship Id="rId10" Type="http://schemas.openxmlformats.org/officeDocument/2006/relationships/chart" Target="../charts/chart6.xml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chart" Target="../charts/chart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26.png"/><Relationship Id="rId7" Type="http://schemas.openxmlformats.org/officeDocument/2006/relationships/image" Target="../media/image4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chart" Target="../charts/chart12.xml"/><Relationship Id="rId7" Type="http://schemas.openxmlformats.org/officeDocument/2006/relationships/image" Target="../media/image3.jpe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chart" Target="../charts/chart13.xml"/><Relationship Id="rId9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chart" Target="../charts/chart16.xml"/><Relationship Id="rId5" Type="http://schemas.openxmlformats.org/officeDocument/2006/relationships/image" Target="../media/image3.jpeg"/><Relationship Id="rId10" Type="http://schemas.openxmlformats.org/officeDocument/2006/relationships/chart" Target="../charts/chart15.xml"/><Relationship Id="rId4" Type="http://schemas.openxmlformats.org/officeDocument/2006/relationships/image" Target="../media/image2.jpeg"/><Relationship Id="rId9" Type="http://schemas.openxmlformats.org/officeDocument/2006/relationships/chart" Target="../charts/chart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4.jpe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12" Type="http://schemas.openxmlformats.org/officeDocument/2006/relationships/image" Target="../media/image3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2.jpeg"/><Relationship Id="rId5" Type="http://schemas.openxmlformats.org/officeDocument/2006/relationships/image" Target="../media/image30.jpeg"/><Relationship Id="rId15" Type="http://schemas.openxmlformats.org/officeDocument/2006/relationships/image" Target="../media/image6.png"/><Relationship Id="rId10" Type="http://schemas.openxmlformats.org/officeDocument/2006/relationships/image" Target="../media/image1.png"/><Relationship Id="rId4" Type="http://schemas.openxmlformats.org/officeDocument/2006/relationships/image" Target="../media/image29.jpeg"/><Relationship Id="rId9" Type="http://schemas.openxmlformats.org/officeDocument/2006/relationships/image" Target="../media/image34.jpeg"/><Relationship Id="rId1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8.xml"/><Relationship Id="rId13" Type="http://schemas.openxmlformats.org/officeDocument/2006/relationships/image" Target="../media/image5.jpeg"/><Relationship Id="rId3" Type="http://schemas.openxmlformats.org/officeDocument/2006/relationships/image" Target="../media/image35.jpeg"/><Relationship Id="rId7" Type="http://schemas.openxmlformats.org/officeDocument/2006/relationships/chart" Target="../charts/chart17.xml"/><Relationship Id="rId12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11" Type="http://schemas.openxmlformats.org/officeDocument/2006/relationships/image" Target="../media/image3.jpeg"/><Relationship Id="rId5" Type="http://schemas.openxmlformats.org/officeDocument/2006/relationships/image" Target="../media/image37.jpeg"/><Relationship Id="rId10" Type="http://schemas.openxmlformats.org/officeDocument/2006/relationships/image" Target="../media/image2.jpeg"/><Relationship Id="rId4" Type="http://schemas.openxmlformats.org/officeDocument/2006/relationships/image" Target="../media/image36.png"/><Relationship Id="rId9" Type="http://schemas.openxmlformats.org/officeDocument/2006/relationships/image" Target="../media/image1.png"/><Relationship Id="rId1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3" Type="http://schemas.openxmlformats.org/officeDocument/2006/relationships/image" Target="../media/image39.jpeg"/><Relationship Id="rId7" Type="http://schemas.openxmlformats.org/officeDocument/2006/relationships/chart" Target="../charts/chart21.xml"/><Relationship Id="rId12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0.xml"/><Relationship Id="rId11" Type="http://schemas.openxmlformats.org/officeDocument/2006/relationships/image" Target="../media/image4.jpeg"/><Relationship Id="rId5" Type="http://schemas.openxmlformats.org/officeDocument/2006/relationships/chart" Target="../charts/chart19.xml"/><Relationship Id="rId10" Type="http://schemas.openxmlformats.org/officeDocument/2006/relationships/image" Target="../media/image3.jpeg"/><Relationship Id="rId4" Type="http://schemas.openxmlformats.org/officeDocument/2006/relationships/image" Target="../media/image40.jpeg"/><Relationship Id="rId9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4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45.jf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44.jpeg"/><Relationship Id="rId5" Type="http://schemas.openxmlformats.org/officeDocument/2006/relationships/image" Target="../media/image3.jpeg"/><Relationship Id="rId10" Type="http://schemas.openxmlformats.org/officeDocument/2006/relationships/image" Target="../media/image43.jpeg"/><Relationship Id="rId4" Type="http://schemas.openxmlformats.org/officeDocument/2006/relationships/image" Target="../media/image2.jpeg"/><Relationship Id="rId9" Type="http://schemas.openxmlformats.org/officeDocument/2006/relationships/image" Target="../media/image42.jpeg"/><Relationship Id="rId1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ctrTitle"/>
          </p:nvPr>
        </p:nvSpPr>
        <p:spPr>
          <a:xfrm>
            <a:off x="0" y="1491630"/>
            <a:ext cx="9144000" cy="1152128"/>
          </a:xfrm>
        </p:spPr>
        <p:txBody>
          <a:bodyPr>
            <a:noAutofit/>
          </a:bodyPr>
          <a:lstStyle/>
          <a:p>
            <a:r>
              <a:rPr lang="ru-RU" sz="2400" b="1" dirty="0"/>
              <a:t>Строительство и мониторинг состояния дорожных одежд </a:t>
            </a:r>
            <a:br>
              <a:rPr lang="ru-RU" sz="2400" b="1" dirty="0"/>
            </a:br>
            <a:r>
              <a:rPr lang="ru-RU" sz="2400" b="1" dirty="0"/>
              <a:t>с основаниями из комплексно-модифицированных</a:t>
            </a:r>
            <a:br>
              <a:rPr lang="ru-RU" sz="2400" b="1" dirty="0"/>
            </a:br>
            <a:r>
              <a:rPr lang="ru-RU" sz="2400" b="1" dirty="0"/>
              <a:t> укрепленных грунтов</a:t>
            </a:r>
            <a:endParaRPr lang="ru-RU" altLang="ru-RU" sz="2400" b="1" dirty="0">
              <a:solidFill>
                <a:schemeClr val="tx2">
                  <a:lumMod val="75000"/>
                </a:schemeClr>
              </a:solidFill>
              <a:latin typeface="+mn-lt"/>
              <a:cs typeface="Arial" pitchFamily="34" charset="0"/>
            </a:endParaRPr>
          </a:p>
        </p:txBody>
      </p:sp>
      <p:sp>
        <p:nvSpPr>
          <p:cNvPr id="133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3147814"/>
            <a:ext cx="6399907" cy="864096"/>
          </a:xfrm>
        </p:spPr>
        <p:txBody>
          <a:bodyPr>
            <a:noAutofit/>
          </a:bodyPr>
          <a:lstStyle/>
          <a:p>
            <a:pPr algn="l" eaLnBrk="1" hangingPunct="1">
              <a:spcBef>
                <a:spcPct val="0"/>
              </a:spcBef>
            </a:pPr>
            <a:r>
              <a:rPr lang="ru-RU" altLang="ru-RU" sz="1600" dirty="0">
                <a:solidFill>
                  <a:schemeClr val="tx2">
                    <a:lumMod val="75000"/>
                  </a:schemeClr>
                </a:solidFill>
              </a:rPr>
              <a:t>Проректор по научно-исследовательской деятельности</a:t>
            </a:r>
          </a:p>
          <a:p>
            <a:pPr algn="l">
              <a:spcBef>
                <a:spcPct val="0"/>
              </a:spcBef>
            </a:pPr>
            <a:r>
              <a:rPr lang="ru-RU" altLang="ru-RU" sz="1600" dirty="0">
                <a:solidFill>
                  <a:schemeClr val="tx2">
                    <a:lumMod val="75000"/>
                  </a:schemeClr>
                </a:solidFill>
              </a:rPr>
              <a:t>Заведующий кафедрой автомобильных дорог, мостов и тоннелей</a:t>
            </a:r>
          </a:p>
          <a:p>
            <a:pPr algn="l" eaLnBrk="1" hangingPunct="1">
              <a:spcBef>
                <a:spcPct val="0"/>
              </a:spcBef>
            </a:pPr>
            <a:r>
              <a:rPr lang="ru-RU" altLang="ru-RU" sz="1600" dirty="0">
                <a:solidFill>
                  <a:schemeClr val="tx2">
                    <a:lumMod val="75000"/>
                  </a:schemeClr>
                </a:solidFill>
              </a:rPr>
              <a:t>Вдовин Евгений Анатольевич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1797" y="235744"/>
            <a:ext cx="7452122" cy="30003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defRPr/>
            </a:pPr>
            <a:r>
              <a:rPr lang="ru-RU" sz="1500" b="1" spc="75" dirty="0">
                <a:solidFill>
                  <a:schemeClr val="tx2">
                    <a:lumMod val="75000"/>
                  </a:schemeClr>
                </a:solidFill>
              </a:rPr>
              <a:t>КАЗАНСКИЙ ГОСУДАРСТВЕННЫЙ АРХИТЕКТУРНО-СТРОИТЕЛЬНЫЙ УНИВЕРСИТЕТ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11E007F-66B9-C609-5181-62016682547A}"/>
              </a:ext>
            </a:extLst>
          </p:cNvPr>
          <p:cNvGrpSpPr/>
          <p:nvPr/>
        </p:nvGrpSpPr>
        <p:grpSpPr>
          <a:xfrm>
            <a:off x="107504" y="4659982"/>
            <a:ext cx="9036496" cy="483518"/>
            <a:chOff x="107504" y="4659982"/>
            <a:chExt cx="9036496" cy="483518"/>
          </a:xfrm>
        </p:grpSpPr>
        <p:sp>
          <p:nvSpPr>
            <p:cNvPr id="13316" name="Подзаголовок 2"/>
            <p:cNvSpPr txBox="1">
              <a:spLocks/>
            </p:cNvSpPr>
            <p:nvPr/>
          </p:nvSpPr>
          <p:spPr bwMode="auto">
            <a:xfrm>
              <a:off x="3412728" y="4682033"/>
              <a:ext cx="5731272" cy="461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/>
            <a:lstStyle/>
            <a:p>
              <a:pPr>
                <a:spcBef>
                  <a:spcPts val="750"/>
                </a:spcBef>
                <a:buClr>
                  <a:srgbClr val="4F81BD"/>
                </a:buClr>
                <a:buSzPct val="80000"/>
              </a:pPr>
              <a:r>
                <a:rPr lang="ru-RU" sz="1050" dirty="0">
                  <a:solidFill>
                    <a:schemeClr val="tx2">
                      <a:lumMod val="75000"/>
                    </a:schemeClr>
                  </a:solidFill>
                </a:rPr>
                <a:t> X</a:t>
              </a:r>
              <a:r>
                <a:rPr lang="en-US" sz="1050" dirty="0">
                  <a:solidFill>
                    <a:schemeClr val="tx2">
                      <a:lumMod val="75000"/>
                    </a:schemeClr>
                  </a:solidFill>
                </a:rPr>
                <a:t>II</a:t>
              </a:r>
              <a:r>
                <a:rPr lang="ru-RU" sz="1050" dirty="0">
                  <a:solidFill>
                    <a:schemeClr val="tx2">
                      <a:lumMod val="75000"/>
                    </a:schemeClr>
                  </a:solidFill>
                </a:rPr>
  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  </a:r>
              <a:endParaRPr lang="ru-RU" altLang="ru-RU" sz="1050" i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endParaRPr>
            </a:p>
          </p:txBody>
        </p:sp>
        <p:pic>
          <p:nvPicPr>
            <p:cNvPr id="8" name="Рисунок 7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4659982"/>
              <a:ext cx="611560" cy="355476"/>
            </a:xfrm>
            <a:prstGeom prst="rect">
              <a:avLst/>
            </a:prstGeom>
          </p:spPr>
        </p:pic>
        <p:pic>
          <p:nvPicPr>
            <p:cNvPr id="9" name="image4.jpe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3688" y="4659982"/>
              <a:ext cx="437009" cy="345951"/>
            </a:xfrm>
            <a:prstGeom prst="rect">
              <a:avLst/>
            </a:prstGeom>
          </p:spPr>
        </p:pic>
        <p:pic>
          <p:nvPicPr>
            <p:cNvPr id="10" name="image2.jpe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4803998"/>
              <a:ext cx="921643" cy="160784"/>
            </a:xfrm>
            <a:prstGeom prst="rect">
              <a:avLst/>
            </a:prstGeom>
          </p:spPr>
        </p:pic>
        <p:pic>
          <p:nvPicPr>
            <p:cNvPr id="11" name="image6.jpeg" descr="2016-08-11_09-00-28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752" y="4659982"/>
              <a:ext cx="488826" cy="389384"/>
            </a:xfrm>
            <a:prstGeom prst="rect">
              <a:avLst/>
            </a:prstGeom>
          </p:spPr>
        </p:pic>
        <p:pic>
          <p:nvPicPr>
            <p:cNvPr id="12" name="image3.jpeg"/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5816" y="4659982"/>
              <a:ext cx="494159" cy="389384"/>
            </a:xfrm>
            <a:prstGeom prst="rect">
              <a:avLst/>
            </a:prstGeom>
          </p:spPr>
        </p:pic>
      </p:grpSp>
      <p:pic>
        <p:nvPicPr>
          <p:cNvPr id="13" name="Picture 2" descr="C:\Users\Public\Desktop\УНИД 2.0\Выставки\ДОРОГА 2022\ДОКЛАД\Эмблема новая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2" y="195486"/>
            <a:ext cx="767283" cy="764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Подзаголовок 2"/>
          <p:cNvSpPr txBox="1">
            <a:spLocks/>
          </p:cNvSpPr>
          <p:nvPr/>
        </p:nvSpPr>
        <p:spPr bwMode="auto">
          <a:xfrm>
            <a:off x="3412728" y="4682033"/>
            <a:ext cx="5731272" cy="46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>
              <a:spcBef>
                <a:spcPts val="750"/>
              </a:spcBef>
              <a:buClr>
                <a:srgbClr val="4F81BD"/>
              </a:buClr>
              <a:buSzPct val="80000"/>
            </a:pP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X</a:t>
            </a:r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II</a:t>
            </a: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</a:r>
            <a:endParaRPr lang="ru-RU" altLang="ru-RU" sz="1050" i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59982"/>
            <a:ext cx="611560" cy="355476"/>
          </a:xfrm>
          <a:prstGeom prst="rect">
            <a:avLst/>
          </a:prstGeom>
        </p:spPr>
      </p:pic>
      <p:pic>
        <p:nvPicPr>
          <p:cNvPr id="9" name="image4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659982"/>
            <a:ext cx="437009" cy="345951"/>
          </a:xfrm>
          <a:prstGeom prst="rect">
            <a:avLst/>
          </a:prstGeom>
        </p:spPr>
      </p:pic>
      <p:pic>
        <p:nvPicPr>
          <p:cNvPr id="10" name="image2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803998"/>
            <a:ext cx="921643" cy="160784"/>
          </a:xfrm>
          <a:prstGeom prst="rect">
            <a:avLst/>
          </a:prstGeom>
        </p:spPr>
      </p:pic>
      <p:pic>
        <p:nvPicPr>
          <p:cNvPr id="11" name="image6.jpeg" descr="2016-08-11_09-00-28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659982"/>
            <a:ext cx="488826" cy="389384"/>
          </a:xfrm>
          <a:prstGeom prst="rect">
            <a:avLst/>
          </a:prstGeom>
        </p:spPr>
      </p:pic>
      <p:pic>
        <p:nvPicPr>
          <p:cNvPr id="12" name="image3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659982"/>
            <a:ext cx="494159" cy="389384"/>
          </a:xfrm>
          <a:prstGeom prst="rect">
            <a:avLst/>
          </a:prstGeom>
        </p:spPr>
      </p:pic>
      <p:pic>
        <p:nvPicPr>
          <p:cNvPr id="14" name="Picture 2" descr="C:\Users\Public\Desktop\УНИД 2.0\Выставки\ДОРОГА 2022\ДОКЛАД\Эмблема новая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123478"/>
            <a:ext cx="695275" cy="69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: усеченные противолежащие углы 190">
            <a:extLst>
              <a:ext uri="{FF2B5EF4-FFF2-40B4-BE49-F238E27FC236}">
                <a16:creationId xmlns:a16="http://schemas.microsoft.com/office/drawing/2014/main" id="{CAA84D37-DA85-CBDD-E46A-C2AFBFBB7A8F}"/>
              </a:ext>
            </a:extLst>
          </p:cNvPr>
          <p:cNvSpPr/>
          <p:nvPr/>
        </p:nvSpPr>
        <p:spPr>
          <a:xfrm>
            <a:off x="345079" y="1403991"/>
            <a:ext cx="8501741" cy="2973699"/>
          </a:xfrm>
          <a:prstGeom prst="roundRect">
            <a:avLst>
              <a:gd name="adj" fmla="val 2957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135000" rIns="135000" bIns="135000" rtlCol="0" anchor="b">
            <a:noAutofit/>
          </a:bodyPr>
          <a:lstStyle/>
          <a:p>
            <a:pPr defTabSz="685800"/>
            <a:endParaRPr lang="ru-RU" sz="1050" b="1" dirty="0">
              <a:solidFill>
                <a:srgbClr val="FFFFFF"/>
              </a:solidFill>
              <a:latin typeface="Century Gothic"/>
            </a:endParaRPr>
          </a:p>
          <a:p>
            <a:pPr defTabSz="685800"/>
            <a:r>
              <a:rPr lang="ru-RU" sz="1350" b="1" dirty="0">
                <a:solidFill>
                  <a:srgbClr val="FFFFFF"/>
                </a:solidFill>
                <a:latin typeface="Century Gothic"/>
              </a:rPr>
              <a:t>Проект направлен на увеличение объемов строительства автомобильных дорог с применением местной минерально-сырьевой базы, отходов производств и повышение сроков службы дорожных конструкций.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3AF2E8-92C1-2595-F2E9-F7DFA6DD619C}"/>
              </a:ext>
            </a:extLst>
          </p:cNvPr>
          <p:cNvSpPr txBox="1"/>
          <p:nvPr/>
        </p:nvSpPr>
        <p:spPr>
          <a:xfrm>
            <a:off x="3049230" y="2612645"/>
            <a:ext cx="4817400" cy="739157"/>
          </a:xfrm>
          <a:prstGeom prst="rect">
            <a:avLst/>
          </a:prstGeom>
          <a:noFill/>
        </p:spPr>
        <p:txBody>
          <a:bodyPr wrap="square" lIns="270000" rtlCol="0" anchor="b">
            <a:noAutofit/>
          </a:bodyPr>
          <a:lstStyle/>
          <a:p>
            <a:pPr defTabSz="514350">
              <a:defRPr/>
            </a:pPr>
            <a:r>
              <a:rPr lang="ru-RU" altLang="ru-RU" sz="1350" b="1" dirty="0">
                <a:solidFill>
                  <a:srgbClr val="002060"/>
                </a:solidFill>
                <a:latin typeface="Century Gothic"/>
              </a:rPr>
              <a:t>РАЗРАБОТКА ЭФФЕКТИВНЫХ МАТЕРИАЛОВ, ТЕХНОЛОГИЙ И КОНСТРУКЦИЙ ДОРОЖНЫХ ОДЕЖД </a:t>
            </a:r>
            <a:br>
              <a:rPr lang="ru-RU" altLang="ru-RU" sz="1350" b="1" dirty="0">
                <a:solidFill>
                  <a:srgbClr val="002060"/>
                </a:solidFill>
                <a:latin typeface="Century Gothic"/>
              </a:rPr>
            </a:br>
            <a:r>
              <a:rPr lang="ru-RU" altLang="ru-RU" sz="1350" b="1" dirty="0">
                <a:solidFill>
                  <a:srgbClr val="002060"/>
                </a:solidFill>
                <a:latin typeface="Century Gothic"/>
              </a:rPr>
              <a:t>АВТОМОБИЛЬНЫХ ДОРОГ С ПРИМЕНЕНИЕМ МЕСТНЫХ УКРЕПЛЕННЫХ МИНЕРАЛЬНЫХ МАТЕРИАЛОВ И ОТХОДОВ ПРОМЫШЛЕННОСТИ </a:t>
            </a:r>
          </a:p>
          <a:p>
            <a:pPr defTabSz="685800"/>
            <a:r>
              <a:rPr lang="ru-RU" sz="1350" b="1" dirty="0">
                <a:solidFill>
                  <a:srgbClr val="1C4E8A"/>
                </a:solidFill>
                <a:latin typeface="Century Gothic"/>
              </a:rPr>
              <a:t> </a:t>
            </a:r>
          </a:p>
        </p:txBody>
      </p:sp>
      <p:pic>
        <p:nvPicPr>
          <p:cNvPr id="17" name="Рисунок 4">
            <a:extLst>
              <a:ext uri="{FF2B5EF4-FFF2-40B4-BE49-F238E27FC236}">
                <a16:creationId xmlns:a16="http://schemas.microsoft.com/office/drawing/2014/main" id="{4550FE4C-4671-E442-4C67-22169C0A6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6500" y="1140945"/>
            <a:ext cx="2614850" cy="196058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8822365" y="4752544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2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8BEE9C55-5DEC-5EA3-CE0C-A50499AF0A9E}"/>
              </a:ext>
            </a:extLst>
          </p:cNvPr>
          <p:cNvSpPr txBox="1">
            <a:spLocks/>
          </p:cNvSpPr>
          <p:nvPr/>
        </p:nvSpPr>
        <p:spPr>
          <a:xfrm>
            <a:off x="1606855" y="258471"/>
            <a:ext cx="6236494" cy="42267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spcBef>
                <a:spcPct val="0"/>
              </a:spcBef>
              <a:defRPr/>
            </a:pPr>
            <a:r>
              <a:rPr lang="ru-RU" sz="1600" b="1" spc="56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НАУЧНЫХ ИССЛЕДОВАНИЙ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B458C5-B78E-17BF-73A8-7F99555C5CD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t="2605" b="12013"/>
          <a:stretch>
            <a:fillRect/>
          </a:stretch>
        </p:blipFill>
        <p:spPr>
          <a:xfrm>
            <a:off x="328224" y="934247"/>
            <a:ext cx="5001569" cy="336890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9F65D8-FD39-12A0-7663-CBD74269E0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753990"/>
            <a:ext cx="2321719" cy="233245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FF3176F-442F-86D4-9766-3BDA9A5A3F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7524" y="3360875"/>
            <a:ext cx="2603896" cy="14151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7F7103-3158-326C-9BDB-D447685479CB}"/>
              </a:ext>
            </a:extLst>
          </p:cNvPr>
          <p:cNvSpPr txBox="1"/>
          <p:nvPr/>
        </p:nvSpPr>
        <p:spPr>
          <a:xfrm>
            <a:off x="5368351" y="527125"/>
            <a:ext cx="305306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Структура монтмориллонита </a:t>
            </a:r>
            <a:endParaRPr lang="ru-RU" sz="1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FB8AE8-24CE-4453-902F-B7C4CF9C6CB2}"/>
              </a:ext>
            </a:extLst>
          </p:cNvPr>
          <p:cNvSpPr txBox="1"/>
          <p:nvPr/>
        </p:nvSpPr>
        <p:spPr>
          <a:xfrm>
            <a:off x="5881650" y="3077759"/>
            <a:ext cx="22585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Структура каолинита </a:t>
            </a:r>
            <a:endParaRPr lang="ru-RU" sz="1400" b="1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BEE9C55-5DEC-5EA3-CE0C-A50499AF0A9E}"/>
              </a:ext>
            </a:extLst>
          </p:cNvPr>
          <p:cNvSpPr txBox="1">
            <a:spLocks/>
          </p:cNvSpPr>
          <p:nvPr/>
        </p:nvSpPr>
        <p:spPr>
          <a:xfrm>
            <a:off x="1453754" y="130969"/>
            <a:ext cx="6236494" cy="42267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spcBef>
                <a:spcPct val="0"/>
              </a:spcBef>
              <a:defRPr/>
            </a:pPr>
            <a:r>
              <a:rPr lang="ru-RU" sz="1600" b="1" spc="56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НАУЧНЫХ ИССЛЕДОВАНИЙ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8320D9-0FA7-EB62-9FB6-BEA6687960B6}"/>
              </a:ext>
            </a:extLst>
          </p:cNvPr>
          <p:cNvSpPr txBox="1"/>
          <p:nvPr/>
        </p:nvSpPr>
        <p:spPr>
          <a:xfrm>
            <a:off x="971602" y="497093"/>
            <a:ext cx="36655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Карта распространения грунтов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E2CB6C2-07C0-2122-0D9B-AC6C51B496A5}"/>
              </a:ext>
            </a:extLst>
          </p:cNvPr>
          <p:cNvGrpSpPr/>
          <p:nvPr/>
        </p:nvGrpSpPr>
        <p:grpSpPr>
          <a:xfrm>
            <a:off x="107504" y="4659982"/>
            <a:ext cx="9073556" cy="485246"/>
            <a:chOff x="107504" y="4659982"/>
            <a:chExt cx="9073556" cy="485246"/>
          </a:xfrm>
        </p:grpSpPr>
        <p:sp>
          <p:nvSpPr>
            <p:cNvPr id="6" name="Подзаголовок 2">
              <a:extLst>
                <a:ext uri="{FF2B5EF4-FFF2-40B4-BE49-F238E27FC236}">
                  <a16:creationId xmlns:a16="http://schemas.microsoft.com/office/drawing/2014/main" id="{D68312EF-1318-35DC-8D6D-1F0DF2B5461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49788" y="4683761"/>
              <a:ext cx="5731272" cy="461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/>
            <a:lstStyle/>
            <a:p>
              <a:pPr>
                <a:spcBef>
                  <a:spcPts val="750"/>
                </a:spcBef>
                <a:buClr>
                  <a:srgbClr val="4F81BD"/>
                </a:buClr>
                <a:buSzPct val="80000"/>
              </a:pPr>
              <a:r>
                <a:rPr lang="ru-RU" sz="1050" dirty="0">
                  <a:solidFill>
                    <a:schemeClr val="tx2">
                      <a:lumMod val="75000"/>
                    </a:schemeClr>
                  </a:solidFill>
                </a:rPr>
                <a:t> X</a:t>
              </a:r>
              <a:r>
                <a:rPr lang="en-US" sz="1050" dirty="0">
                  <a:solidFill>
                    <a:schemeClr val="tx2">
                      <a:lumMod val="75000"/>
                    </a:schemeClr>
                  </a:solidFill>
                </a:rPr>
                <a:t>II</a:t>
              </a:r>
              <a:r>
                <a:rPr lang="ru-RU" sz="1050" dirty="0">
                  <a:solidFill>
                    <a:schemeClr val="tx2">
                      <a:lumMod val="75000"/>
                    </a:schemeClr>
                  </a:solidFill>
                </a:rPr>
  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  </a:r>
              <a:endParaRPr lang="ru-RU" altLang="ru-RU" sz="1050" i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endParaRP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DFC7E89F-4663-D097-3D0A-66C6904E07B4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4659982"/>
              <a:ext cx="611560" cy="355476"/>
            </a:xfrm>
            <a:prstGeom prst="rect">
              <a:avLst/>
            </a:prstGeom>
          </p:spPr>
        </p:pic>
        <p:pic>
          <p:nvPicPr>
            <p:cNvPr id="12" name="image4.jpeg">
              <a:extLst>
                <a:ext uri="{FF2B5EF4-FFF2-40B4-BE49-F238E27FC236}">
                  <a16:creationId xmlns:a16="http://schemas.microsoft.com/office/drawing/2014/main" id="{D8C3E8A7-D1A7-054C-8051-A8A967B3C18D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3688" y="4659982"/>
              <a:ext cx="437009" cy="345951"/>
            </a:xfrm>
            <a:prstGeom prst="rect">
              <a:avLst/>
            </a:prstGeom>
          </p:spPr>
        </p:pic>
        <p:pic>
          <p:nvPicPr>
            <p:cNvPr id="14" name="image2.jpeg">
              <a:extLst>
                <a:ext uri="{FF2B5EF4-FFF2-40B4-BE49-F238E27FC236}">
                  <a16:creationId xmlns:a16="http://schemas.microsoft.com/office/drawing/2014/main" id="{F5C172AE-AA61-AA0B-DF9A-CD92EE55F76B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4803998"/>
              <a:ext cx="921643" cy="160784"/>
            </a:xfrm>
            <a:prstGeom prst="rect">
              <a:avLst/>
            </a:prstGeom>
          </p:spPr>
        </p:pic>
        <p:pic>
          <p:nvPicPr>
            <p:cNvPr id="15" name="image6.jpeg" descr="2016-08-11_09-00-28">
              <a:extLst>
                <a:ext uri="{FF2B5EF4-FFF2-40B4-BE49-F238E27FC236}">
                  <a16:creationId xmlns:a16="http://schemas.microsoft.com/office/drawing/2014/main" id="{37C57353-DF86-28E9-8BEB-F930A76976B5}"/>
                </a:ext>
              </a:extLst>
            </p:cNvPr>
            <p:cNvPicPr/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752" y="4659982"/>
              <a:ext cx="488826" cy="389384"/>
            </a:xfrm>
            <a:prstGeom prst="rect">
              <a:avLst/>
            </a:prstGeom>
          </p:spPr>
        </p:pic>
        <p:pic>
          <p:nvPicPr>
            <p:cNvPr id="16" name="image3.jpeg">
              <a:extLst>
                <a:ext uri="{FF2B5EF4-FFF2-40B4-BE49-F238E27FC236}">
                  <a16:creationId xmlns:a16="http://schemas.microsoft.com/office/drawing/2014/main" id="{B8354438-5A9A-2760-20E5-673950610152}"/>
                </a:ext>
              </a:extLst>
            </p:cNvPr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5816" y="4659982"/>
              <a:ext cx="494159" cy="38938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2752C0B-F7D2-7F60-6C95-654D21BF5234}"/>
              </a:ext>
            </a:extLst>
          </p:cNvPr>
          <p:cNvSpPr txBox="1"/>
          <p:nvPr/>
        </p:nvSpPr>
        <p:spPr>
          <a:xfrm>
            <a:off x="8822365" y="4752544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3</a:t>
            </a:r>
          </a:p>
        </p:txBody>
      </p:sp>
      <p:pic>
        <p:nvPicPr>
          <p:cNvPr id="7" name="Picture 2" descr="C:\Users\Public\Desktop\УНИД 2.0\Выставки\ДОРОГА 2022\ДОКЛАД\Эмблема новая.png">
            <a:extLst>
              <a:ext uri="{FF2B5EF4-FFF2-40B4-BE49-F238E27FC236}">
                <a16:creationId xmlns:a16="http://schemas.microsoft.com/office/drawing/2014/main" id="{64C553DB-13FE-B871-69CF-4E6F16C60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528" y="123478"/>
            <a:ext cx="695275" cy="69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623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04891" y="635482"/>
            <a:ext cx="4600940" cy="284693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defRPr/>
            </a:pPr>
            <a:r>
              <a:rPr lang="ru-RU" altLang="x-none" sz="1400" b="1" dirty="0">
                <a:latin typeface="Times New Roman" charset="0"/>
                <a:ea typeface="Times New Roman" charset="0"/>
                <a:cs typeface="Times New Roman" charset="0"/>
              </a:rPr>
              <a:t>П</a:t>
            </a:r>
            <a:r>
              <a:rPr lang="x-none" altLang="x-none" sz="1400" b="1" dirty="0">
                <a:latin typeface="Times New Roman" charset="0"/>
                <a:ea typeface="Times New Roman" charset="0"/>
                <a:cs typeface="Times New Roman" charset="0"/>
              </a:rPr>
              <a:t>рочност</a:t>
            </a:r>
            <a:r>
              <a:rPr lang="ru-RU" altLang="x-none" sz="1400" b="1" dirty="0">
                <a:latin typeface="Times New Roman" charset="0"/>
                <a:ea typeface="Times New Roman" charset="0"/>
                <a:cs typeface="Times New Roman" charset="0"/>
              </a:rPr>
              <a:t>ь</a:t>
            </a:r>
            <a:r>
              <a:rPr lang="x-none" altLang="x-none" sz="1400" b="1" dirty="0">
                <a:latin typeface="Times New Roman" charset="0"/>
                <a:ea typeface="Times New Roman" charset="0"/>
                <a:cs typeface="Times New Roman" charset="0"/>
              </a:rPr>
              <a:t> на сжатие</a:t>
            </a:r>
            <a:r>
              <a:rPr lang="ru-RU" altLang="x-none" sz="1400" b="1" dirty="0">
                <a:latin typeface="Times New Roman" charset="0"/>
                <a:ea typeface="Times New Roman" charset="0"/>
                <a:cs typeface="Times New Roman" charset="0"/>
              </a:rPr>
              <a:t> укрепленных глинистых грунтов</a:t>
            </a:r>
            <a:endParaRPr lang="ru-RU" sz="1500" b="1" spc="75" dirty="0">
              <a:latin typeface="Calibri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59982"/>
            <a:ext cx="611560" cy="355476"/>
          </a:xfrm>
          <a:prstGeom prst="rect">
            <a:avLst/>
          </a:prstGeom>
        </p:spPr>
      </p:pic>
      <p:pic>
        <p:nvPicPr>
          <p:cNvPr id="9" name="image4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659982"/>
            <a:ext cx="437009" cy="345951"/>
          </a:xfrm>
          <a:prstGeom prst="rect">
            <a:avLst/>
          </a:prstGeom>
        </p:spPr>
      </p:pic>
      <p:pic>
        <p:nvPicPr>
          <p:cNvPr id="10" name="image2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803998"/>
            <a:ext cx="921643" cy="160784"/>
          </a:xfrm>
          <a:prstGeom prst="rect">
            <a:avLst/>
          </a:prstGeom>
        </p:spPr>
      </p:pic>
      <p:pic>
        <p:nvPicPr>
          <p:cNvPr id="11" name="image6.jpeg" descr="2016-08-11_09-00-28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659982"/>
            <a:ext cx="488826" cy="389384"/>
          </a:xfrm>
          <a:prstGeom prst="rect">
            <a:avLst/>
          </a:prstGeom>
        </p:spPr>
      </p:pic>
      <p:pic>
        <p:nvPicPr>
          <p:cNvPr id="12" name="image3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659982"/>
            <a:ext cx="494159" cy="389384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866" y="940265"/>
            <a:ext cx="6120680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23527" y="4112901"/>
            <a:ext cx="86764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x-none" sz="1600" b="1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А-</a:t>
            </a:r>
            <a:r>
              <a:rPr lang="ru-RU" altLang="x-none" sz="1600" b="1" dirty="0">
                <a:solidFill>
                  <a:schemeClr val="tx2">
                    <a:lumMod val="7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полиминеральная глина, </a:t>
            </a:r>
            <a:r>
              <a:rPr lang="en-US" sz="1600" b="1" dirty="0">
                <a:solidFill>
                  <a:srgbClr val="92D050"/>
                </a:solidFill>
                <a:latin typeface="Times New Roman" charset="0"/>
                <a:cs typeface="Times New Roman" charset="0"/>
              </a:rPr>
              <a:t>B-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charset="0"/>
                <a:cs typeface="Times New Roman" charset="0"/>
              </a:rPr>
              <a:t>каолинитовая глина, </a:t>
            </a:r>
            <a:r>
              <a:rPr lang="en-US" sz="1600" b="1" dirty="0">
                <a:solidFill>
                  <a:srgbClr val="002060"/>
                </a:solidFill>
                <a:latin typeface="Times New Roman" charset="0"/>
                <a:cs typeface="Times New Roman" charset="0"/>
              </a:rPr>
              <a:t>C-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charset="0"/>
                <a:cs typeface="Times New Roman" charset="0"/>
              </a:rPr>
              <a:t>монтмориллонитовая глина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" name="Picture 2" descr="C:\Users\Public\Desktop\УНИД 2.0\Выставки\ДОРОГА 2022\ДОКЛАД\Эмблема новая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3528" y="123478"/>
            <a:ext cx="695275" cy="69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8BEE9C55-5DEC-5EA3-CE0C-A50499AF0A9E}"/>
              </a:ext>
            </a:extLst>
          </p:cNvPr>
          <p:cNvSpPr txBox="1">
            <a:spLocks/>
          </p:cNvSpPr>
          <p:nvPr/>
        </p:nvSpPr>
        <p:spPr>
          <a:xfrm>
            <a:off x="1453754" y="130969"/>
            <a:ext cx="6236494" cy="42267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spcBef>
                <a:spcPct val="0"/>
              </a:spcBef>
              <a:defRPr/>
            </a:pPr>
            <a:r>
              <a:rPr lang="ru-RU" sz="1600" b="1" spc="56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НАУЧНЫХ ИССЛЕДОВАНИЙ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EFB568-B6CA-0785-0DF4-EF0E7B18C4F5}"/>
              </a:ext>
            </a:extLst>
          </p:cNvPr>
          <p:cNvSpPr txBox="1"/>
          <p:nvPr/>
        </p:nvSpPr>
        <p:spPr>
          <a:xfrm>
            <a:off x="8822365" y="4752544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4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3E80AA-77D0-9207-8450-5F7BE5E072EC}"/>
              </a:ext>
            </a:extLst>
          </p:cNvPr>
          <p:cNvSpPr txBox="1">
            <a:spLocks/>
          </p:cNvSpPr>
          <p:nvPr/>
        </p:nvSpPr>
        <p:spPr bwMode="auto">
          <a:xfrm>
            <a:off x="3449788" y="4683761"/>
            <a:ext cx="5731272" cy="46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>
              <a:spcBef>
                <a:spcPts val="750"/>
              </a:spcBef>
              <a:buClr>
                <a:srgbClr val="4F81BD"/>
              </a:buClr>
              <a:buSzPct val="80000"/>
            </a:pP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X</a:t>
            </a:r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II</a:t>
            </a: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</a:r>
            <a:endParaRPr lang="ru-RU" altLang="ru-RU" sz="1050" i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01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B285643-AADC-DEE3-AC0D-0A908082C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6544" y="3604519"/>
            <a:ext cx="1878868" cy="28518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105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коэффициент морозостойкости</a:t>
            </a: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4E74FC6D-2334-C9EE-33EC-6E19975EA61B}"/>
              </a:ext>
            </a:extLst>
          </p:cNvPr>
          <p:cNvSpPr txBox="1">
            <a:spLocks/>
          </p:cNvSpPr>
          <p:nvPr/>
        </p:nvSpPr>
        <p:spPr>
          <a:xfrm>
            <a:off x="1462556" y="398425"/>
            <a:ext cx="6236494" cy="283718"/>
          </a:xfrm>
          <a:prstGeom prst="rect">
            <a:avLst/>
          </a:prstGeom>
          <a:noFill/>
        </p:spPr>
        <p:txBody>
          <a:bodyPr anchor="ctr">
            <a:normAutofit lnSpcReduction="100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Комплексная</a:t>
            </a:r>
            <a:r>
              <a:rPr lang="ru-RU" altLang="ru-RU" sz="135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модификация</a:t>
            </a:r>
            <a:endParaRPr lang="ru-RU" altLang="ru-RU" sz="135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00A2C5B7-7940-E5A0-7846-BF11977204ED}"/>
              </a:ext>
            </a:extLst>
          </p:cNvPr>
          <p:cNvSpPr txBox="1">
            <a:spLocks/>
          </p:cNvSpPr>
          <p:nvPr/>
        </p:nvSpPr>
        <p:spPr>
          <a:xfrm>
            <a:off x="1462556" y="37452"/>
            <a:ext cx="6236494" cy="42267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15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 МОДИФИКАЦИИ УКРЕПЛЕННЫХ ГРУНТОВ</a:t>
            </a:r>
            <a:endParaRPr lang="ru-RU" altLang="ru-RU" sz="15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37D0969-9978-39E5-0877-B14CA289C3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99" b="5628"/>
          <a:stretch>
            <a:fillRect/>
          </a:stretch>
        </p:blipFill>
        <p:spPr bwMode="auto">
          <a:xfrm>
            <a:off x="3499151" y="809554"/>
            <a:ext cx="1468279" cy="1215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940AFE1-D7D6-DBD6-947D-DBE04C099E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4" r="5087" b="10549"/>
          <a:stretch/>
        </p:blipFill>
        <p:spPr bwMode="auto">
          <a:xfrm>
            <a:off x="3548242" y="2112422"/>
            <a:ext cx="1307649" cy="1215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D1EBCAD-3053-2A75-40F5-0EB1EFE27F6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4" r="7524" b="7486"/>
          <a:stretch/>
        </p:blipFill>
        <p:spPr bwMode="auto">
          <a:xfrm>
            <a:off x="3594932" y="3396071"/>
            <a:ext cx="1294320" cy="1215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B4A6BD9B-9827-7BEF-DA5B-2FDE992675E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5" r="6383" b="7811"/>
          <a:stretch/>
        </p:blipFill>
        <p:spPr bwMode="auto">
          <a:xfrm>
            <a:off x="1544506" y="3423687"/>
            <a:ext cx="1262063" cy="12163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B219904-9DD8-439D-26CF-1BEF3AD38EB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3" b="10157"/>
          <a:stretch/>
        </p:blipFill>
        <p:spPr bwMode="auto">
          <a:xfrm>
            <a:off x="1522219" y="2107987"/>
            <a:ext cx="1308948" cy="1215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F6156CB-917E-0329-1FAB-2869FAEDD1D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128" y="819902"/>
            <a:ext cx="1360820" cy="1215000"/>
          </a:xfrm>
          <a:prstGeom prst="rect">
            <a:avLst/>
          </a:prstGeom>
          <a:noFill/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7467B0A4-5C31-DE69-3A34-B831BFBDAA0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93"/>
          <a:stretch>
            <a:fillRect/>
          </a:stretch>
        </p:blipFill>
        <p:spPr bwMode="auto">
          <a:xfrm>
            <a:off x="5724059" y="809554"/>
            <a:ext cx="1372023" cy="1215000"/>
          </a:xfrm>
          <a:prstGeom prst="rect">
            <a:avLst/>
          </a:prstGeom>
          <a:noFill/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96D02D7D-EC44-646F-E165-B6E94D4E005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00" b="6563"/>
          <a:stretch/>
        </p:blipFill>
        <p:spPr bwMode="auto">
          <a:xfrm>
            <a:off x="5724059" y="2055622"/>
            <a:ext cx="1348474" cy="1215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515669C6-D35D-E445-ACBA-F1D07110F16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4" r="7382" b="6467"/>
          <a:stretch/>
        </p:blipFill>
        <p:spPr bwMode="auto">
          <a:xfrm>
            <a:off x="5783422" y="3333347"/>
            <a:ext cx="1253298" cy="1215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8902BD1B-0467-2769-25DC-39FEA1CDFCC4}"/>
              </a:ext>
            </a:extLst>
          </p:cNvPr>
          <p:cNvSpPr txBox="1"/>
          <p:nvPr/>
        </p:nvSpPr>
        <p:spPr>
          <a:xfrm>
            <a:off x="1848210" y="557567"/>
            <a:ext cx="947916" cy="302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6 % ПЦ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B6909F1-676E-9746-031A-CBA9BE182332}"/>
              </a:ext>
            </a:extLst>
          </p:cNvPr>
          <p:cNvSpPr txBox="1"/>
          <p:nvPr/>
        </p:nvSpPr>
        <p:spPr>
          <a:xfrm>
            <a:off x="3905976" y="578895"/>
            <a:ext cx="764373" cy="302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10 % ПЦ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D91E246-3FCB-A973-C327-A3DA368CC186}"/>
              </a:ext>
            </a:extLst>
          </p:cNvPr>
          <p:cNvSpPr txBox="1"/>
          <p:nvPr/>
        </p:nvSpPr>
        <p:spPr>
          <a:xfrm>
            <a:off x="6008410" y="557567"/>
            <a:ext cx="805040" cy="513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14 % ПЦ</a:t>
            </a:r>
          </a:p>
          <a:p>
            <a:pPr algn="just">
              <a:lnSpc>
                <a:spcPct val="114000"/>
              </a:lnSpc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219F2B3-70BF-D37D-09A0-99E1A3B649AF}"/>
              </a:ext>
            </a:extLst>
          </p:cNvPr>
          <p:cNvGrpSpPr/>
          <p:nvPr/>
        </p:nvGrpSpPr>
        <p:grpSpPr>
          <a:xfrm>
            <a:off x="179512" y="4679720"/>
            <a:ext cx="9146692" cy="520652"/>
            <a:chOff x="107504" y="4659982"/>
            <a:chExt cx="9146692" cy="520652"/>
          </a:xfrm>
        </p:grpSpPr>
        <p:sp>
          <p:nvSpPr>
            <p:cNvPr id="4" name="Подзаголовок 2">
              <a:extLst>
                <a:ext uri="{FF2B5EF4-FFF2-40B4-BE49-F238E27FC236}">
                  <a16:creationId xmlns:a16="http://schemas.microsoft.com/office/drawing/2014/main" id="{4A85811A-10A7-831B-F0FE-13711A51B74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522924" y="4719167"/>
              <a:ext cx="5731272" cy="461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/>
            <a:lstStyle/>
            <a:p>
              <a:pPr>
                <a:spcBef>
                  <a:spcPts val="750"/>
                </a:spcBef>
                <a:buClr>
                  <a:srgbClr val="4F81BD"/>
                </a:buClr>
                <a:buSzPct val="80000"/>
              </a:pPr>
              <a:r>
                <a:rPr lang="ru-RU" sz="1050" dirty="0">
                  <a:solidFill>
                    <a:schemeClr val="tx2">
                      <a:lumMod val="75000"/>
                    </a:schemeClr>
                  </a:solidFill>
                </a:rPr>
                <a:t> X</a:t>
              </a:r>
              <a:r>
                <a:rPr lang="en-US" sz="1050" dirty="0">
                  <a:solidFill>
                    <a:schemeClr val="tx2">
                      <a:lumMod val="75000"/>
                    </a:schemeClr>
                  </a:solidFill>
                </a:rPr>
                <a:t>II</a:t>
              </a:r>
              <a:r>
                <a:rPr lang="ru-RU" sz="1050" dirty="0">
                  <a:solidFill>
                    <a:schemeClr val="tx2">
                      <a:lumMod val="75000"/>
                    </a:schemeClr>
                  </a:solidFill>
                </a:rPr>
  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  </a:r>
              <a:endParaRPr lang="ru-RU" altLang="ru-RU" sz="1050" i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endParaRPr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40EF24D9-282E-CEEC-1760-407C6CA61BAA}"/>
                </a:ext>
              </a:extLst>
            </p:cNvPr>
            <p:cNvPicPr/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4659982"/>
              <a:ext cx="611560" cy="355476"/>
            </a:xfrm>
            <a:prstGeom prst="rect">
              <a:avLst/>
            </a:prstGeom>
          </p:spPr>
        </p:pic>
        <p:pic>
          <p:nvPicPr>
            <p:cNvPr id="6" name="image4.jpeg">
              <a:extLst>
                <a:ext uri="{FF2B5EF4-FFF2-40B4-BE49-F238E27FC236}">
                  <a16:creationId xmlns:a16="http://schemas.microsoft.com/office/drawing/2014/main" id="{11CCB23F-AE7C-1157-FEE3-F6456F5537F8}"/>
                </a:ext>
              </a:extLst>
            </p:cNvPr>
            <p:cNvPicPr/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3688" y="4659982"/>
              <a:ext cx="437009" cy="345951"/>
            </a:xfrm>
            <a:prstGeom prst="rect">
              <a:avLst/>
            </a:prstGeom>
          </p:spPr>
        </p:pic>
        <p:pic>
          <p:nvPicPr>
            <p:cNvPr id="7" name="image2.jpeg">
              <a:extLst>
                <a:ext uri="{FF2B5EF4-FFF2-40B4-BE49-F238E27FC236}">
                  <a16:creationId xmlns:a16="http://schemas.microsoft.com/office/drawing/2014/main" id="{11FE620E-0D5B-7AD4-02C8-B5A575019A7E}"/>
                </a:ext>
              </a:extLst>
            </p:cNvPr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4803998"/>
              <a:ext cx="921643" cy="160784"/>
            </a:xfrm>
            <a:prstGeom prst="rect">
              <a:avLst/>
            </a:prstGeom>
          </p:spPr>
        </p:pic>
        <p:pic>
          <p:nvPicPr>
            <p:cNvPr id="8" name="image6.jpeg" descr="2016-08-11_09-00-28">
              <a:extLst>
                <a:ext uri="{FF2B5EF4-FFF2-40B4-BE49-F238E27FC236}">
                  <a16:creationId xmlns:a16="http://schemas.microsoft.com/office/drawing/2014/main" id="{1367B062-D696-D2E7-32CE-3E31672D7A76}"/>
                </a:ext>
              </a:extLst>
            </p:cNvPr>
            <p:cNvPicPr/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752" y="4659982"/>
              <a:ext cx="488826" cy="389384"/>
            </a:xfrm>
            <a:prstGeom prst="rect">
              <a:avLst/>
            </a:prstGeom>
          </p:spPr>
        </p:pic>
        <p:pic>
          <p:nvPicPr>
            <p:cNvPr id="9" name="image3.jpeg">
              <a:extLst>
                <a:ext uri="{FF2B5EF4-FFF2-40B4-BE49-F238E27FC236}">
                  <a16:creationId xmlns:a16="http://schemas.microsoft.com/office/drawing/2014/main" id="{B59378F3-663E-6767-C1B4-31BD639D1C53}"/>
                </a:ext>
              </a:extLst>
            </p:cNvPr>
            <p:cNvPicPr/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5816" y="4659982"/>
              <a:ext cx="494159" cy="389384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AB1BF7D-7379-D25B-B5E2-2B6537D4655A}"/>
              </a:ext>
            </a:extLst>
          </p:cNvPr>
          <p:cNvSpPr txBox="1"/>
          <p:nvPr/>
        </p:nvSpPr>
        <p:spPr>
          <a:xfrm>
            <a:off x="7156544" y="1081398"/>
            <a:ext cx="15788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1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сж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предел прочности на сжатие</a:t>
            </a:r>
            <a:endParaRPr lang="ru-RU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D04654-2497-9912-5C9F-B94BCA773AD2}"/>
              </a:ext>
            </a:extLst>
          </p:cNvPr>
          <p:cNvSpPr txBox="1"/>
          <p:nvPr/>
        </p:nvSpPr>
        <p:spPr>
          <a:xfrm>
            <a:off x="7113259" y="2245953"/>
            <a:ext cx="25474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1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изг</a:t>
            </a:r>
            <a:r>
              <a:rPr lang="ru-RU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предел прочности на растяжение при изгибе</a:t>
            </a:r>
            <a:endParaRPr lang="ru-RU" sz="1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32BB99-8373-1616-5B45-5D69A1709AAB}"/>
              </a:ext>
            </a:extLst>
          </p:cNvPr>
          <p:cNvSpPr txBox="1"/>
          <p:nvPr/>
        </p:nvSpPr>
        <p:spPr>
          <a:xfrm>
            <a:off x="8822365" y="4752544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5</a:t>
            </a:r>
          </a:p>
        </p:txBody>
      </p:sp>
      <p:pic>
        <p:nvPicPr>
          <p:cNvPr id="10" name="Picture 2" descr="C:\Users\Public\Desktop\УНИД 2.0\Выставки\ДОРОГА 2022\ДОКЛАД\Эмблема новая.png">
            <a:extLst>
              <a:ext uri="{FF2B5EF4-FFF2-40B4-BE49-F238E27FC236}">
                <a16:creationId xmlns:a16="http://schemas.microsoft.com/office/drawing/2014/main" id="{24A62A7F-E2F2-8AF0-849F-3A3D740DF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23528" y="123478"/>
            <a:ext cx="695275" cy="69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16344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1CF8FB3-811F-B4D4-0DC9-5DF1F2E10A0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9634" y="2594443"/>
            <a:ext cx="2108899" cy="158167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1E75EB9-AD01-8614-95AC-0C000EDAE66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82120" y="744613"/>
            <a:ext cx="2108899" cy="158167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51A3269-BFED-DF60-58DD-DB44D33BCC7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89909" y="744613"/>
            <a:ext cx="2108899" cy="158167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36DB621-8E6B-9A86-9295-E9ABC2F0F38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97698" y="744613"/>
            <a:ext cx="2108899" cy="1581674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4F72966-A931-2F6D-9D0F-09E9364B77A7}"/>
              </a:ext>
            </a:extLst>
          </p:cNvPr>
          <p:cNvSpPr txBox="1">
            <a:spLocks/>
          </p:cNvSpPr>
          <p:nvPr/>
        </p:nvSpPr>
        <p:spPr>
          <a:xfrm>
            <a:off x="1452820" y="440415"/>
            <a:ext cx="6236494" cy="3335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Электронно-растровая микроскопия</a:t>
            </a:r>
            <a:endParaRPr lang="ru-RU" altLang="ru-RU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6C51DB-9A53-341E-F28B-D4E6E72D53DC}"/>
              </a:ext>
            </a:extLst>
          </p:cNvPr>
          <p:cNvSpPr txBox="1"/>
          <p:nvPr/>
        </p:nvSpPr>
        <p:spPr>
          <a:xfrm>
            <a:off x="2200697" y="2313310"/>
            <a:ext cx="32158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Немодифицированный укрепленный грунт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CCA5578-FB4E-D6CE-C207-5B9EB8A1E699}"/>
              </a:ext>
            </a:extLst>
          </p:cNvPr>
          <p:cNvSpPr txBox="1"/>
          <p:nvPr/>
        </p:nvSpPr>
        <p:spPr>
          <a:xfrm>
            <a:off x="5697960" y="2260515"/>
            <a:ext cx="25510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Комплексно-модифицированный укрепленный грунт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0AE3B61-2DFB-3391-A93F-2771AAE94084}"/>
              </a:ext>
            </a:extLst>
          </p:cNvPr>
          <p:cNvSpPr txBox="1"/>
          <p:nvPr/>
        </p:nvSpPr>
        <p:spPr>
          <a:xfrm>
            <a:off x="1070532" y="4211294"/>
            <a:ext cx="25384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Комплексно-модифицированный укрепленный грунт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5F0E21-D27A-E860-248E-ACCFE9397F64}"/>
              </a:ext>
            </a:extLst>
          </p:cNvPr>
          <p:cNvSpPr txBox="1"/>
          <p:nvPr/>
        </p:nvSpPr>
        <p:spPr>
          <a:xfrm>
            <a:off x="3643282" y="2591033"/>
            <a:ext cx="447767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водопоглощения и пористости укрепленных грунтов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218806-F461-D3FF-90FC-F2BF17D67D70}"/>
              </a:ext>
            </a:extLst>
          </p:cNvPr>
          <p:cNvSpPr txBox="1">
            <a:spLocks/>
          </p:cNvSpPr>
          <p:nvPr/>
        </p:nvSpPr>
        <p:spPr>
          <a:xfrm>
            <a:off x="1420026" y="79130"/>
            <a:ext cx="6236494" cy="42267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15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СТРУКТУРООБРАЗОВАНИЕ</a:t>
            </a:r>
            <a:endParaRPr lang="ru-RU" altLang="ru-RU" sz="15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A85D1D3-4F51-FBE5-CF8A-033989CAA9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30300"/>
              </p:ext>
            </p:extLst>
          </p:nvPr>
        </p:nvGraphicFramePr>
        <p:xfrm>
          <a:off x="3589909" y="2839780"/>
          <a:ext cx="5073319" cy="1871053"/>
        </p:xfrm>
        <a:graphic>
          <a:graphicData uri="http://schemas.openxmlformats.org/drawingml/2006/table">
            <a:tbl>
              <a:tblPr firstRow="1" firstCol="1" bandRow="1"/>
              <a:tblGrid>
                <a:gridCol w="752837">
                  <a:extLst>
                    <a:ext uri="{9D8B030D-6E8A-4147-A177-3AD203B41FA5}">
                      <a16:colId xmlns:a16="http://schemas.microsoft.com/office/drawing/2014/main" val="185987236"/>
                    </a:ext>
                  </a:extLst>
                </a:gridCol>
                <a:gridCol w="694075">
                  <a:extLst>
                    <a:ext uri="{9D8B030D-6E8A-4147-A177-3AD203B41FA5}">
                      <a16:colId xmlns:a16="http://schemas.microsoft.com/office/drawing/2014/main" val="44230836"/>
                    </a:ext>
                  </a:extLst>
                </a:gridCol>
                <a:gridCol w="725484">
                  <a:extLst>
                    <a:ext uri="{9D8B030D-6E8A-4147-A177-3AD203B41FA5}">
                      <a16:colId xmlns:a16="http://schemas.microsoft.com/office/drawing/2014/main" val="908402244"/>
                    </a:ext>
                  </a:extLst>
                </a:gridCol>
                <a:gridCol w="725484">
                  <a:extLst>
                    <a:ext uri="{9D8B030D-6E8A-4147-A177-3AD203B41FA5}">
                      <a16:colId xmlns:a16="http://schemas.microsoft.com/office/drawing/2014/main" val="3381920226"/>
                    </a:ext>
                  </a:extLst>
                </a:gridCol>
                <a:gridCol w="725484">
                  <a:extLst>
                    <a:ext uri="{9D8B030D-6E8A-4147-A177-3AD203B41FA5}">
                      <a16:colId xmlns:a16="http://schemas.microsoft.com/office/drawing/2014/main" val="3520584097"/>
                    </a:ext>
                  </a:extLst>
                </a:gridCol>
                <a:gridCol w="725484">
                  <a:extLst>
                    <a:ext uri="{9D8B030D-6E8A-4147-A177-3AD203B41FA5}">
                      <a16:colId xmlns:a16="http://schemas.microsoft.com/office/drawing/2014/main" val="2358600769"/>
                    </a:ext>
                  </a:extLst>
                </a:gridCol>
                <a:gridCol w="724471">
                  <a:extLst>
                    <a:ext uri="{9D8B030D-6E8A-4147-A177-3AD203B41FA5}">
                      <a16:colId xmlns:a16="http://schemas.microsoft.com/office/drawing/2014/main" val="3339519743"/>
                    </a:ext>
                  </a:extLst>
                </a:gridCol>
              </a:tblGrid>
              <a:tr h="779131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buNone/>
                      </a:pPr>
                      <a:r>
                        <a:rPr lang="ru-RU" sz="9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 </a:t>
                      </a:r>
                      <a:r>
                        <a:rPr lang="ru-RU" sz="900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модифи</a:t>
                      </a:r>
                      <a:r>
                        <a:rPr lang="ru-RU" sz="9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marL="71755" marR="71755" algn="ctr">
                        <a:lnSpc>
                          <a:spcPct val="100000"/>
                        </a:lnSpc>
                        <a:buNone/>
                      </a:pPr>
                      <a:r>
                        <a:rPr lang="ru-RU" sz="900" kern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кации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buNone/>
                      </a:pPr>
                      <a:r>
                        <a:rPr lang="ru-RU" sz="9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</a:t>
                      </a:r>
                      <a:br>
                        <a:rPr lang="ru-RU" sz="9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9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ПЦ, %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плотность образцов, г/</a:t>
                      </a:r>
                      <a:r>
                        <a:rPr lang="ru-RU" sz="9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см</a:t>
                      </a:r>
                      <a:r>
                        <a:rPr lang="ru-RU" sz="900" kern="0" baseline="300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открытых некапиллярных пор, %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buNone/>
                      </a:pPr>
                      <a:r>
                        <a:rPr lang="ru-RU" sz="9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Водопогло-щение</a:t>
                      </a: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по массе, %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Полный объем пор, %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условно-закрытых пор, %</a:t>
                      </a:r>
                      <a:endParaRPr lang="ru-RU" sz="105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3126812"/>
                  </a:ext>
                </a:extLst>
              </a:tr>
              <a:tr h="181987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Без </a:t>
                      </a:r>
                      <a:r>
                        <a:rPr lang="ru-RU" sz="9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модифи-кации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1,95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1,61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4,86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24,00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0,89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0686970"/>
                  </a:ext>
                </a:extLst>
              </a:tr>
              <a:tr h="1819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1,97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1,56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4,61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22,57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0,84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4190649"/>
                  </a:ext>
                </a:extLst>
              </a:tr>
              <a:tr h="1819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1,99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1,50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4,47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20,85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0,90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4734172"/>
                  </a:ext>
                </a:extLst>
              </a:tr>
              <a:tr h="181987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Комплексная </a:t>
                      </a:r>
                      <a:r>
                        <a:rPr lang="ru-RU" sz="900" kern="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модифи-кация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1,98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1,19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4,09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20,64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3,33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8857522"/>
                  </a:ext>
                </a:extLst>
              </a:tr>
              <a:tr h="1819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2,00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1,04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3,83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19,94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3,47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2891938"/>
                  </a:ext>
                </a:extLst>
              </a:tr>
              <a:tr h="1819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2,03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0,98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3,50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18,35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ru-RU" sz="9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3,53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7983730"/>
                  </a:ext>
                </a:extLst>
              </a:tr>
            </a:tbl>
          </a:graphicData>
        </a:graphic>
      </p:graphicFrame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3BFBBCDF-0191-2194-04FE-2830B44A858E}"/>
              </a:ext>
            </a:extLst>
          </p:cNvPr>
          <p:cNvGrpSpPr/>
          <p:nvPr/>
        </p:nvGrpSpPr>
        <p:grpSpPr>
          <a:xfrm>
            <a:off x="254456" y="4743763"/>
            <a:ext cx="8280920" cy="483518"/>
            <a:chOff x="107504" y="4659982"/>
            <a:chExt cx="8280920" cy="483518"/>
          </a:xfrm>
        </p:grpSpPr>
        <p:sp>
          <p:nvSpPr>
            <p:cNvPr id="12" name="Подзаголовок 2">
              <a:extLst>
                <a:ext uri="{FF2B5EF4-FFF2-40B4-BE49-F238E27FC236}">
                  <a16:creationId xmlns:a16="http://schemas.microsoft.com/office/drawing/2014/main" id="{EC4EFAE9-A543-914F-0693-0320D146D43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12728" y="4682033"/>
              <a:ext cx="4975696" cy="461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/>
            <a:lstStyle/>
            <a:p>
              <a:pPr>
                <a:spcBef>
                  <a:spcPts val="750"/>
                </a:spcBef>
                <a:buClr>
                  <a:srgbClr val="4F81BD"/>
                </a:buClr>
                <a:buSzPct val="80000"/>
              </a:pPr>
              <a:r>
                <a:rPr lang="ru-RU" sz="1050" dirty="0">
                  <a:solidFill>
                    <a:schemeClr val="tx2">
                      <a:lumMod val="75000"/>
                    </a:schemeClr>
                  </a:solidFill>
                </a:rPr>
                <a:t> X</a:t>
              </a:r>
              <a:r>
                <a:rPr lang="en-US" sz="1050" dirty="0">
                  <a:solidFill>
                    <a:schemeClr val="tx2">
                      <a:lumMod val="75000"/>
                    </a:schemeClr>
                  </a:solidFill>
                </a:rPr>
                <a:t>II</a:t>
              </a:r>
              <a:r>
                <a:rPr lang="ru-RU" sz="1050" dirty="0">
                  <a:solidFill>
                    <a:schemeClr val="tx2">
                      <a:lumMod val="75000"/>
                    </a:schemeClr>
                  </a:solidFill>
                </a:rPr>
  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  </a:r>
              <a:endParaRPr lang="ru-RU" altLang="ru-RU" sz="1050" i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74B631E1-63E8-4658-6069-537D937EFE8C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4659982"/>
              <a:ext cx="611560" cy="355476"/>
            </a:xfrm>
            <a:prstGeom prst="rect">
              <a:avLst/>
            </a:prstGeom>
          </p:spPr>
        </p:pic>
        <p:pic>
          <p:nvPicPr>
            <p:cNvPr id="14" name="image4.jpeg">
              <a:extLst>
                <a:ext uri="{FF2B5EF4-FFF2-40B4-BE49-F238E27FC236}">
                  <a16:creationId xmlns:a16="http://schemas.microsoft.com/office/drawing/2014/main" id="{948FAFAC-AF09-D53D-A1E8-D7F681EF5438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3688" y="4659982"/>
              <a:ext cx="437009" cy="345951"/>
            </a:xfrm>
            <a:prstGeom prst="rect">
              <a:avLst/>
            </a:prstGeom>
          </p:spPr>
        </p:pic>
        <p:pic>
          <p:nvPicPr>
            <p:cNvPr id="15" name="image2.jpeg">
              <a:extLst>
                <a:ext uri="{FF2B5EF4-FFF2-40B4-BE49-F238E27FC236}">
                  <a16:creationId xmlns:a16="http://schemas.microsoft.com/office/drawing/2014/main" id="{91879E71-ED84-F5FB-DF66-6F8C9F1740BF}"/>
                </a:ext>
              </a:extLst>
            </p:cNvPr>
            <p:cNvPicPr/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4803998"/>
              <a:ext cx="921643" cy="160784"/>
            </a:xfrm>
            <a:prstGeom prst="rect">
              <a:avLst/>
            </a:prstGeom>
          </p:spPr>
        </p:pic>
        <p:pic>
          <p:nvPicPr>
            <p:cNvPr id="16" name="image6.jpeg" descr="2016-08-11_09-00-28">
              <a:extLst>
                <a:ext uri="{FF2B5EF4-FFF2-40B4-BE49-F238E27FC236}">
                  <a16:creationId xmlns:a16="http://schemas.microsoft.com/office/drawing/2014/main" id="{96681CE5-91CD-2364-82F3-EC48796FE13A}"/>
                </a:ext>
              </a:extLst>
            </p:cNvPr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752" y="4659982"/>
              <a:ext cx="488826" cy="389384"/>
            </a:xfrm>
            <a:prstGeom prst="rect">
              <a:avLst/>
            </a:prstGeom>
          </p:spPr>
        </p:pic>
        <p:pic>
          <p:nvPicPr>
            <p:cNvPr id="17" name="image3.jpeg">
              <a:extLst>
                <a:ext uri="{FF2B5EF4-FFF2-40B4-BE49-F238E27FC236}">
                  <a16:creationId xmlns:a16="http://schemas.microsoft.com/office/drawing/2014/main" id="{CED57E07-766F-979D-1E1B-2D0E024A33B6}"/>
                </a:ext>
              </a:extLst>
            </p:cNvPr>
            <p:cNvPicPr/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5816" y="4659982"/>
              <a:ext cx="494159" cy="389384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AC278CCD-6106-CB50-CA7C-5F4DCF4A9829}"/>
              </a:ext>
            </a:extLst>
          </p:cNvPr>
          <p:cNvSpPr txBox="1"/>
          <p:nvPr/>
        </p:nvSpPr>
        <p:spPr>
          <a:xfrm>
            <a:off x="8822365" y="4752544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6</a:t>
            </a:r>
          </a:p>
        </p:txBody>
      </p:sp>
      <p:pic>
        <p:nvPicPr>
          <p:cNvPr id="5" name="Picture 2" descr="C:\Users\Public\Desktop\УНИД 2.0\Выставки\ДОРОГА 2022\ДОКЛАД\Эмблема новая.png">
            <a:extLst>
              <a:ext uri="{FF2B5EF4-FFF2-40B4-BE49-F238E27FC236}">
                <a16:creationId xmlns:a16="http://schemas.microsoft.com/office/drawing/2014/main" id="{01AFE420-0527-7651-E8BF-D9D292E06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528" y="123478"/>
            <a:ext cx="695275" cy="69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7508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AB15D9B2-A6B3-7A56-5D43-4BAF77B3643A}"/>
              </a:ext>
            </a:extLst>
          </p:cNvPr>
          <p:cNvSpPr txBox="1">
            <a:spLocks/>
          </p:cNvSpPr>
          <p:nvPr/>
        </p:nvSpPr>
        <p:spPr>
          <a:xfrm>
            <a:off x="1453753" y="72004"/>
            <a:ext cx="6236494" cy="42267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15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РАЗРАБОТКА КОНСТРУКЦИЙ ДОРОЖНЫХ ОДЕЖД</a:t>
            </a:r>
            <a:endParaRPr lang="ru-RU" altLang="ru-RU" sz="15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B4D9DC-2B9D-2AA1-588A-622316E6C422}"/>
              </a:ext>
            </a:extLst>
          </p:cNvPr>
          <p:cNvSpPr txBox="1"/>
          <p:nvPr/>
        </p:nvSpPr>
        <p:spPr>
          <a:xfrm>
            <a:off x="1374565" y="397002"/>
            <a:ext cx="6394869" cy="376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Расчетные характеристики слоев дорожных одежд из укрепленных грунтов: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21B0DDB-66D3-7E99-908E-65E734A5226F}"/>
              </a:ext>
            </a:extLst>
          </p:cNvPr>
          <p:cNvSpPr txBox="1"/>
          <p:nvPr/>
        </p:nvSpPr>
        <p:spPr>
          <a:xfrm>
            <a:off x="1233439" y="4295484"/>
            <a:ext cx="6456808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383381" indent="332423" algn="ctr">
              <a:lnSpc>
                <a:spcPct val="103000"/>
              </a:lnSpc>
              <a:spcAft>
                <a:spcPts val="19"/>
              </a:spcAft>
            </a:pPr>
            <a:r>
              <a:rPr lang="ru-RU" sz="1050" b="1" kern="100" dirty="0">
                <a:solidFill>
                  <a:srgbClr val="3A7C2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▲        </a:t>
            </a:r>
            <a:r>
              <a:rPr lang="ru-RU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050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при комплексной модификации;         </a:t>
            </a:r>
            <a:r>
              <a:rPr lang="ru-RU" sz="1050" kern="1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■          </a:t>
            </a:r>
            <a:r>
              <a:rPr lang="ru-RU" sz="1050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без модификации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77152BD1-D844-4D88-89A6-08768D6B9D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9235613"/>
              </p:ext>
            </p:extLst>
          </p:nvPr>
        </p:nvGraphicFramePr>
        <p:xfrm>
          <a:off x="1341840" y="2579538"/>
          <a:ext cx="3003947" cy="180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2C89B648-F37E-449C-98B4-2E494FBCEA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3265182"/>
              </p:ext>
            </p:extLst>
          </p:nvPr>
        </p:nvGraphicFramePr>
        <p:xfrm>
          <a:off x="4779809" y="2642575"/>
          <a:ext cx="2970000" cy="175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41909F01-4637-4769-9269-05707B9A6B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0043743"/>
              </p:ext>
            </p:extLst>
          </p:nvPr>
        </p:nvGraphicFramePr>
        <p:xfrm>
          <a:off x="4802723" y="802693"/>
          <a:ext cx="2970000" cy="175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7CE77811-FE89-4850-AD9C-796AC974A0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9836039"/>
              </p:ext>
            </p:extLst>
          </p:nvPr>
        </p:nvGraphicFramePr>
        <p:xfrm>
          <a:off x="1400135" y="792309"/>
          <a:ext cx="2970000" cy="175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Подзаголовок 2"/>
          <p:cNvSpPr txBox="1">
            <a:spLocks/>
          </p:cNvSpPr>
          <p:nvPr/>
        </p:nvSpPr>
        <p:spPr bwMode="auto">
          <a:xfrm>
            <a:off x="3449788" y="4644970"/>
            <a:ext cx="5731272" cy="46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>
              <a:spcBef>
                <a:spcPts val="750"/>
              </a:spcBef>
              <a:buClr>
                <a:srgbClr val="4F81BD"/>
              </a:buClr>
              <a:buSzPct val="80000"/>
            </a:pP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X</a:t>
            </a:r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II</a:t>
            </a: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</a:r>
            <a:endParaRPr lang="ru-RU" altLang="ru-RU" sz="1050" i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15" name="image4.jpe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659982"/>
            <a:ext cx="437009" cy="345951"/>
          </a:xfrm>
          <a:prstGeom prst="rect">
            <a:avLst/>
          </a:prstGeom>
        </p:spPr>
      </p:pic>
      <p:pic>
        <p:nvPicPr>
          <p:cNvPr id="16" name="image2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803998"/>
            <a:ext cx="921643" cy="160784"/>
          </a:xfrm>
          <a:prstGeom prst="rect">
            <a:avLst/>
          </a:prstGeom>
        </p:spPr>
      </p:pic>
      <p:pic>
        <p:nvPicPr>
          <p:cNvPr id="17" name="image6.jpeg" descr="2016-08-11_09-00-28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659982"/>
            <a:ext cx="488826" cy="389384"/>
          </a:xfrm>
          <a:prstGeom prst="rect">
            <a:avLst/>
          </a:prstGeom>
        </p:spPr>
      </p:pic>
      <p:pic>
        <p:nvPicPr>
          <p:cNvPr id="18" name="image3.jpe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659982"/>
            <a:ext cx="494159" cy="389384"/>
          </a:xfrm>
          <a:prstGeom prst="rect">
            <a:avLst/>
          </a:prstGeom>
        </p:spPr>
      </p:pic>
      <p:pic>
        <p:nvPicPr>
          <p:cNvPr id="24" name="Рисунок 23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33" y="4722666"/>
            <a:ext cx="611560" cy="3554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C145B8-1169-8F2F-7E0D-C7889ED0F299}"/>
              </a:ext>
            </a:extLst>
          </p:cNvPr>
          <p:cNvSpPr txBox="1"/>
          <p:nvPr/>
        </p:nvSpPr>
        <p:spPr>
          <a:xfrm>
            <a:off x="8822365" y="4752544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8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2F6011D7-BEFA-1679-6049-F5DF413B1231}"/>
              </a:ext>
            </a:extLst>
          </p:cNvPr>
          <p:cNvCxnSpPr/>
          <p:nvPr/>
        </p:nvCxnSpPr>
        <p:spPr>
          <a:xfrm flipV="1">
            <a:off x="2051720" y="4516354"/>
            <a:ext cx="650025" cy="10385"/>
          </a:xfrm>
          <a:prstGeom prst="line">
            <a:avLst/>
          </a:prstGeom>
          <a:ln w="15875">
            <a:solidFill>
              <a:srgbClr val="007A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EAD34DB-112A-E9A6-35E8-5D2D3B95B088}"/>
              </a:ext>
            </a:extLst>
          </p:cNvPr>
          <p:cNvCxnSpPr/>
          <p:nvPr/>
        </p:nvCxnSpPr>
        <p:spPr>
          <a:xfrm flipV="1">
            <a:off x="4739823" y="4516353"/>
            <a:ext cx="650025" cy="10385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 descr="C:\Users\Public\Desktop\УНИД 2.0\Выставки\ДОРОГА 2022\ДОКЛАД\Эмблема новая.png">
            <a:extLst>
              <a:ext uri="{FF2B5EF4-FFF2-40B4-BE49-F238E27FC236}">
                <a16:creationId xmlns:a16="http://schemas.microsoft.com/office/drawing/2014/main" id="{4A4DB4E6-BCBF-3DEB-4402-A49FDCB15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528" y="123478"/>
            <a:ext cx="695275" cy="69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10428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Диаграмма 29">
            <a:extLst>
              <a:ext uri="{FF2B5EF4-FFF2-40B4-BE49-F238E27FC236}">
                <a16:creationId xmlns:a16="http://schemas.microsoft.com/office/drawing/2014/main" id="{25A2C925-9C59-4597-B356-6DB1602E76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3799536"/>
              </p:ext>
            </p:extLst>
          </p:nvPr>
        </p:nvGraphicFramePr>
        <p:xfrm>
          <a:off x="6092056" y="2928938"/>
          <a:ext cx="2730309" cy="1753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316" name="Подзаголовок 2"/>
          <p:cNvSpPr txBox="1">
            <a:spLocks/>
          </p:cNvSpPr>
          <p:nvPr/>
        </p:nvSpPr>
        <p:spPr bwMode="auto">
          <a:xfrm>
            <a:off x="3412728" y="4682033"/>
            <a:ext cx="5731272" cy="46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>
              <a:spcBef>
                <a:spcPts val="750"/>
              </a:spcBef>
              <a:buClr>
                <a:srgbClr val="4F81BD"/>
              </a:buClr>
              <a:buSzPct val="80000"/>
            </a:pP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X</a:t>
            </a:r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II</a:t>
            </a: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</a:r>
            <a:endParaRPr lang="ru-RU" altLang="ru-RU" sz="1050" i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59982"/>
            <a:ext cx="611560" cy="355476"/>
          </a:xfrm>
          <a:prstGeom prst="rect">
            <a:avLst/>
          </a:prstGeom>
        </p:spPr>
      </p:pic>
      <p:pic>
        <p:nvPicPr>
          <p:cNvPr id="9" name="image4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659982"/>
            <a:ext cx="437009" cy="345951"/>
          </a:xfrm>
          <a:prstGeom prst="rect">
            <a:avLst/>
          </a:prstGeom>
        </p:spPr>
      </p:pic>
      <p:pic>
        <p:nvPicPr>
          <p:cNvPr id="10" name="image2.jpe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803998"/>
            <a:ext cx="921643" cy="160784"/>
          </a:xfrm>
          <a:prstGeom prst="rect">
            <a:avLst/>
          </a:prstGeom>
        </p:spPr>
      </p:pic>
      <p:pic>
        <p:nvPicPr>
          <p:cNvPr id="11" name="image6.jpeg" descr="2016-08-11_09-00-2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659982"/>
            <a:ext cx="488826" cy="389384"/>
          </a:xfrm>
          <a:prstGeom prst="rect">
            <a:avLst/>
          </a:prstGeom>
        </p:spPr>
      </p:pic>
      <p:pic>
        <p:nvPicPr>
          <p:cNvPr id="12" name="image3.jpe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659982"/>
            <a:ext cx="494159" cy="389384"/>
          </a:xfrm>
          <a:prstGeom prst="rect">
            <a:avLst/>
          </a:prstGeom>
        </p:spPr>
      </p:pic>
      <p:pic>
        <p:nvPicPr>
          <p:cNvPr id="14" name="Picture 2" descr="C:\Users\Public\Desktop\УНИД 2.0\Выставки\ДОРОГА 2022\ДОКЛАД\Эмблема новая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3528" y="123478"/>
            <a:ext cx="695275" cy="69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C6C4A64E-F013-93CB-E1BF-DEEEA99E3AB5}"/>
              </a:ext>
            </a:extLst>
          </p:cNvPr>
          <p:cNvSpPr/>
          <p:nvPr/>
        </p:nvSpPr>
        <p:spPr>
          <a:xfrm>
            <a:off x="3119881" y="393696"/>
            <a:ext cx="31135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ru-RU" sz="1400" b="1" dirty="0"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Коэффициент выносливости</a:t>
            </a:r>
            <a:r>
              <a:rPr lang="en-US" sz="1400" b="1" dirty="0"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*</a:t>
            </a:r>
            <a:r>
              <a:rPr lang="ru-RU" sz="1400" b="1" dirty="0"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DA5835D2-CBC0-D4E2-42ED-E3E8F5AA3D7C}"/>
              </a:ext>
            </a:extLst>
          </p:cNvPr>
          <p:cNvSpPr/>
          <p:nvPr/>
        </p:nvSpPr>
        <p:spPr>
          <a:xfrm>
            <a:off x="3143057" y="2471596"/>
            <a:ext cx="32403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ru-RU" sz="1400" b="1" dirty="0"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Относительные деформации</a:t>
            </a:r>
          </a:p>
        </p:txBody>
      </p:sp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155D444F-0FE8-4639-AC1F-3CF8171710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3322975"/>
              </p:ext>
            </p:extLst>
          </p:nvPr>
        </p:nvGraphicFramePr>
        <p:xfrm>
          <a:off x="175557" y="866012"/>
          <a:ext cx="3142871" cy="1689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155D444F-0FE8-4639-AC1F-3CF8171710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555443"/>
              </p:ext>
            </p:extLst>
          </p:nvPr>
        </p:nvGraphicFramePr>
        <p:xfrm>
          <a:off x="3367010" y="866012"/>
          <a:ext cx="2721819" cy="1705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155D444F-0FE8-4639-AC1F-3CF8171710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4107176"/>
              </p:ext>
            </p:extLst>
          </p:nvPr>
        </p:nvGraphicFramePr>
        <p:xfrm>
          <a:off x="6092056" y="905123"/>
          <a:ext cx="2784840" cy="171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24" name="Диаграмма 23">
            <a:extLst>
              <a:ext uri="{FF2B5EF4-FFF2-40B4-BE49-F238E27FC236}">
                <a16:creationId xmlns:a16="http://schemas.microsoft.com/office/drawing/2014/main" id="{25A2C925-9C59-4597-B356-6DB1602E76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04924156"/>
              </p:ext>
            </p:extLst>
          </p:nvPr>
        </p:nvGraphicFramePr>
        <p:xfrm>
          <a:off x="3198265" y="2870143"/>
          <a:ext cx="2890564" cy="1753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25A2C925-9C59-4597-B356-6DB1602E76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965071"/>
              </p:ext>
            </p:extLst>
          </p:nvPr>
        </p:nvGraphicFramePr>
        <p:xfrm>
          <a:off x="164660" y="2838194"/>
          <a:ext cx="3023605" cy="1753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74218806-F461-D3FF-90FC-F2BF17D67D70}"/>
              </a:ext>
            </a:extLst>
          </p:cNvPr>
          <p:cNvSpPr txBox="1">
            <a:spLocks/>
          </p:cNvSpPr>
          <p:nvPr/>
        </p:nvSpPr>
        <p:spPr>
          <a:xfrm>
            <a:off x="1346079" y="57236"/>
            <a:ext cx="6236494" cy="42267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>
              <a:spcBef>
                <a:spcPct val="0"/>
              </a:spcBef>
              <a:defRPr/>
            </a:pPr>
            <a:r>
              <a:rPr lang="ru-RU" sz="1600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устойчивость к циклическим воздействиям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6C4A64E-F013-93CB-E1BF-DEEEA99E3AB5}"/>
              </a:ext>
            </a:extLst>
          </p:cNvPr>
          <p:cNvSpPr/>
          <p:nvPr/>
        </p:nvSpPr>
        <p:spPr>
          <a:xfrm>
            <a:off x="856084" y="661153"/>
            <a:ext cx="19365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ru-RU" sz="1000" b="1" dirty="0"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Сухое состояние 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6C4A64E-F013-93CB-E1BF-DEEEA99E3AB5}"/>
              </a:ext>
            </a:extLst>
          </p:cNvPr>
          <p:cNvSpPr/>
          <p:nvPr/>
        </p:nvSpPr>
        <p:spPr>
          <a:xfrm>
            <a:off x="3769418" y="661154"/>
            <a:ext cx="19365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ru-RU" sz="1000" b="1" dirty="0" err="1"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Водонасыщенное</a:t>
            </a:r>
            <a:r>
              <a:rPr lang="ru-RU" sz="1000" b="1" dirty="0"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 состояние 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6C4A64E-F013-93CB-E1BF-DEEEA99E3AB5}"/>
              </a:ext>
            </a:extLst>
          </p:cNvPr>
          <p:cNvSpPr/>
          <p:nvPr/>
        </p:nvSpPr>
        <p:spPr>
          <a:xfrm>
            <a:off x="6732240" y="661154"/>
            <a:ext cx="193652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ru-RU" sz="1000" b="1" dirty="0"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Замораживание-оттаивание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098000-4973-2F3C-385F-16659DDA62AA}"/>
              </a:ext>
            </a:extLst>
          </p:cNvPr>
          <p:cNvSpPr txBox="1"/>
          <p:nvPr/>
        </p:nvSpPr>
        <p:spPr>
          <a:xfrm>
            <a:off x="8822365" y="4752544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E1E80-DC21-163D-E655-61BD23574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882907-4232-615C-A34E-D66A2F73BB4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1022069"/>
            <a:ext cx="6858000" cy="154968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BDF0E9-59A1-3CEC-4926-99083E7522C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999" y="2614124"/>
            <a:ext cx="6858000" cy="18298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6581F5-B72B-3781-211A-33B9949308FB}"/>
              </a:ext>
            </a:extLst>
          </p:cNvPr>
          <p:cNvSpPr txBox="1"/>
          <p:nvPr/>
        </p:nvSpPr>
        <p:spPr>
          <a:xfrm>
            <a:off x="836739" y="4371950"/>
            <a:ext cx="757802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 с комплексно-модифицированным укрепленным грунтом; 2 - с привозным щебнем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DE8C0F-888F-6CA6-57B6-A802035C6C8A}"/>
              </a:ext>
            </a:extLst>
          </p:cNvPr>
          <p:cNvSpPr txBox="1"/>
          <p:nvPr/>
        </p:nvSpPr>
        <p:spPr>
          <a:xfrm>
            <a:off x="1279663" y="820336"/>
            <a:ext cx="3677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7F4C08-F001-A20B-6FA7-698F0D690A21}"/>
              </a:ext>
            </a:extLst>
          </p:cNvPr>
          <p:cNvSpPr txBox="1"/>
          <p:nvPr/>
        </p:nvSpPr>
        <p:spPr>
          <a:xfrm>
            <a:off x="1279663" y="2677342"/>
            <a:ext cx="3677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1D4D1988-295B-D28C-B5C4-9A0B4249A2A2}"/>
              </a:ext>
            </a:extLst>
          </p:cNvPr>
          <p:cNvSpPr txBox="1">
            <a:spLocks/>
          </p:cNvSpPr>
          <p:nvPr/>
        </p:nvSpPr>
        <p:spPr>
          <a:xfrm>
            <a:off x="1453753" y="77423"/>
            <a:ext cx="6236494" cy="42267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15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РАЗРАБОТКА КОНСТРУКЦИЙ ДОРОЖНЫХ ОДЕЖД</a:t>
            </a:r>
            <a:endParaRPr lang="ru-RU" altLang="ru-RU" sz="15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24719" y="494649"/>
            <a:ext cx="81251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Поперечные профили дорожных одежд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технической категории с дорожной одеждой облегченного типа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3" name="Рисунок 1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59982"/>
            <a:ext cx="611560" cy="355476"/>
          </a:xfrm>
          <a:prstGeom prst="rect">
            <a:avLst/>
          </a:prstGeom>
        </p:spPr>
      </p:pic>
      <p:pic>
        <p:nvPicPr>
          <p:cNvPr id="14" name="image4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659982"/>
            <a:ext cx="437009" cy="345951"/>
          </a:xfrm>
          <a:prstGeom prst="rect">
            <a:avLst/>
          </a:prstGeom>
        </p:spPr>
      </p:pic>
      <p:pic>
        <p:nvPicPr>
          <p:cNvPr id="15" name="image2.jpe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803998"/>
            <a:ext cx="921643" cy="160784"/>
          </a:xfrm>
          <a:prstGeom prst="rect">
            <a:avLst/>
          </a:prstGeom>
        </p:spPr>
      </p:pic>
      <p:pic>
        <p:nvPicPr>
          <p:cNvPr id="16" name="image6.jpeg" descr="2016-08-11_09-00-2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659982"/>
            <a:ext cx="488826" cy="389384"/>
          </a:xfrm>
          <a:prstGeom prst="rect">
            <a:avLst/>
          </a:prstGeom>
        </p:spPr>
      </p:pic>
      <p:pic>
        <p:nvPicPr>
          <p:cNvPr id="17" name="image3.jpe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659982"/>
            <a:ext cx="494159" cy="389384"/>
          </a:xfrm>
          <a:prstGeom prst="rect">
            <a:avLst/>
          </a:prstGeom>
        </p:spPr>
      </p:pic>
      <p:sp>
        <p:nvSpPr>
          <p:cNvPr id="18" name="Подзаголовок 2"/>
          <p:cNvSpPr txBox="1">
            <a:spLocks/>
          </p:cNvSpPr>
          <p:nvPr/>
        </p:nvSpPr>
        <p:spPr bwMode="auto">
          <a:xfrm>
            <a:off x="3449788" y="4682033"/>
            <a:ext cx="5731272" cy="46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>
              <a:spcBef>
                <a:spcPts val="750"/>
              </a:spcBef>
              <a:buClr>
                <a:srgbClr val="4F81BD"/>
              </a:buClr>
              <a:buSzPct val="80000"/>
            </a:pP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X</a:t>
            </a:r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II</a:t>
            </a: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</a:r>
            <a:endParaRPr lang="ru-RU" altLang="ru-RU" sz="1050" i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B19481-7023-9BF5-4EB3-690338FA7E3E}"/>
              </a:ext>
            </a:extLst>
          </p:cNvPr>
          <p:cNvSpPr txBox="1"/>
          <p:nvPr/>
        </p:nvSpPr>
        <p:spPr>
          <a:xfrm>
            <a:off x="8822365" y="4752544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9</a:t>
            </a:r>
          </a:p>
        </p:txBody>
      </p:sp>
      <p:pic>
        <p:nvPicPr>
          <p:cNvPr id="6" name="Picture 2" descr="C:\Users\Public\Desktop\УНИД 2.0\Выставки\ДОРОГА 2022\ДОКЛАД\Эмблема новая.png">
            <a:extLst>
              <a:ext uri="{FF2B5EF4-FFF2-40B4-BE49-F238E27FC236}">
                <a16:creationId xmlns:a16="http://schemas.microsoft.com/office/drawing/2014/main" id="{6E21C201-4585-6962-8891-11A5D9FAA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3528" y="123478"/>
            <a:ext cx="695275" cy="69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2486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385646" y="96441"/>
            <a:ext cx="6372708" cy="4770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68580" tIns="34290" rIns="68580" bIns="34290" rtlCol="0" anchor="ctr">
            <a:noAutofit/>
          </a:bodyPr>
          <a:lstStyle/>
          <a:p>
            <a:pPr lvl="1" algn="ctr"/>
            <a:r>
              <a:rPr lang="ru-RU" sz="1600" b="1" cap="all" dirty="0">
                <a:latin typeface="Times New Roman" panose="02020603050405020304" pitchFamily="18" charset="0"/>
                <a:cs typeface="Times New Roman" pitchFamily="18" charset="0"/>
              </a:rPr>
              <a:t>технология УСТРОЙСТВА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825809998"/>
              </p:ext>
            </p:extLst>
          </p:nvPr>
        </p:nvGraphicFramePr>
        <p:xfrm>
          <a:off x="1173256" y="808353"/>
          <a:ext cx="4190831" cy="1607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07504" y="500575"/>
            <a:ext cx="66858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Порядок введения компонентов цементогрунта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90874" y="699650"/>
            <a:ext cx="24842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000" dirty="0">
                <a:solidFill>
                  <a:srgbClr val="C0504D"/>
                </a:solidFill>
                <a:latin typeface="Times New Roman" charset="0"/>
                <a:ea typeface="Calibri" charset="0"/>
                <a:cs typeface="Times New Roman" charset="0"/>
              </a:rPr>
              <a:t>▀</a:t>
            </a:r>
            <a:r>
              <a:rPr lang="ru-RU" sz="1000" dirty="0">
                <a:latin typeface="Times New Roman" charset="0"/>
                <a:ea typeface="Calibri" charset="0"/>
                <a:cs typeface="Times New Roman" charset="0"/>
              </a:rPr>
              <a:t> </a:t>
            </a:r>
            <a:r>
              <a:rPr lang="en-US" sz="1000" dirty="0">
                <a:latin typeface="Times New Roman" charset="0"/>
                <a:ea typeface="Calibri" charset="0"/>
                <a:cs typeface="Times New Roman" charset="0"/>
              </a:rPr>
              <a:t>R</a:t>
            </a:r>
            <a:r>
              <a:rPr lang="ru-RU" sz="1000" baseline="-25000" dirty="0" err="1">
                <a:latin typeface="Times New Roman" charset="0"/>
                <a:ea typeface="Calibri" charset="0"/>
                <a:cs typeface="Times New Roman" charset="0"/>
              </a:rPr>
              <a:t>сж</a:t>
            </a:r>
            <a:r>
              <a:rPr lang="ru-RU" sz="1000" dirty="0">
                <a:latin typeface="Times New Roman" charset="0"/>
                <a:ea typeface="Calibri" charset="0"/>
                <a:cs typeface="Times New Roman" charset="0"/>
              </a:rPr>
              <a:t> </a:t>
            </a:r>
            <a:r>
              <a:rPr lang="ru-RU" sz="1000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комплексной модификации</a:t>
            </a:r>
            <a:endParaRPr lang="ru-RU" sz="1000" dirty="0">
              <a:latin typeface="Calibri" charset="0"/>
              <a:ea typeface="Calibri" charset="0"/>
              <a:cs typeface="Times New Roman" charset="0"/>
            </a:endParaRPr>
          </a:p>
          <a:p>
            <a:pPr>
              <a:lnSpc>
                <a:spcPct val="150000"/>
              </a:lnSpc>
            </a:pPr>
            <a:r>
              <a:rPr lang="ru-RU" sz="1000" dirty="0">
                <a:solidFill>
                  <a:srgbClr val="4F81BD"/>
                </a:solidFill>
                <a:latin typeface="Times New Roman" charset="0"/>
                <a:ea typeface="Calibri" charset="0"/>
                <a:cs typeface="Times New Roman" charset="0"/>
              </a:rPr>
              <a:t>▀</a:t>
            </a:r>
            <a:r>
              <a:rPr lang="ru-RU" sz="1000" dirty="0">
                <a:latin typeface="Times New Roman" charset="0"/>
                <a:ea typeface="Calibri" charset="0"/>
                <a:cs typeface="Times New Roman" charset="0"/>
              </a:rPr>
              <a:t>  </a:t>
            </a:r>
            <a:r>
              <a:rPr lang="en-US" sz="1000" dirty="0">
                <a:latin typeface="Times New Roman" charset="0"/>
                <a:ea typeface="Calibri" charset="0"/>
                <a:cs typeface="Times New Roman" charset="0"/>
              </a:rPr>
              <a:t>R</a:t>
            </a:r>
            <a:r>
              <a:rPr lang="ru-RU" sz="1000" baseline="-25000" dirty="0" err="1">
                <a:latin typeface="Times New Roman" charset="0"/>
                <a:ea typeface="Calibri" charset="0"/>
                <a:cs typeface="Times New Roman" charset="0"/>
              </a:rPr>
              <a:t>изг</a:t>
            </a:r>
            <a:r>
              <a:rPr lang="ru-RU" sz="1000" dirty="0">
                <a:latin typeface="Times New Roman" charset="0"/>
                <a:ea typeface="Calibri" charset="0"/>
                <a:cs typeface="Times New Roman" charset="0"/>
              </a:rPr>
              <a:t> </a:t>
            </a:r>
            <a:r>
              <a:rPr lang="ru-RU" sz="1000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комплексной модификации</a:t>
            </a:r>
            <a:endParaRPr lang="ru-RU" sz="1000" dirty="0">
              <a:latin typeface="Calibri" charset="0"/>
              <a:ea typeface="Calibri" charset="0"/>
              <a:cs typeface="Times New Roman" charset="0"/>
            </a:endParaRPr>
          </a:p>
          <a:p>
            <a:r>
              <a:rPr lang="ru-RU" sz="1000" dirty="0">
                <a:solidFill>
                  <a:srgbClr val="9BBB59"/>
                </a:solidFill>
                <a:latin typeface="Times New Roman" charset="0"/>
                <a:ea typeface="Calibri" charset="0"/>
              </a:rPr>
              <a:t>▀</a:t>
            </a:r>
            <a:r>
              <a:rPr lang="ru-RU" sz="1000" dirty="0">
                <a:latin typeface="Times New Roman" charset="0"/>
                <a:ea typeface="Calibri" charset="0"/>
              </a:rPr>
              <a:t> </a:t>
            </a:r>
            <a:r>
              <a:rPr lang="ru-RU" sz="1000" dirty="0" err="1">
                <a:latin typeface="Times New Roman" charset="0"/>
                <a:ea typeface="Calibri" charset="0"/>
              </a:rPr>
              <a:t>К</a:t>
            </a:r>
            <a:r>
              <a:rPr lang="ru-RU" sz="1000" baseline="-25000" dirty="0" err="1">
                <a:latin typeface="Times New Roman" charset="0"/>
                <a:ea typeface="Calibri" charset="0"/>
              </a:rPr>
              <a:t>мор</a:t>
            </a:r>
            <a:r>
              <a:rPr lang="ru-RU" sz="1000" dirty="0">
                <a:latin typeface="Times New Roman" charset="0"/>
                <a:ea typeface="Calibri" charset="0"/>
              </a:rPr>
              <a:t> </a:t>
            </a:r>
            <a:r>
              <a:rPr lang="ru-RU" sz="1000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комплексной модификации</a:t>
            </a:r>
            <a:endParaRPr lang="ru-RU" sz="1000" dirty="0">
              <a:latin typeface="Calibri" charset="0"/>
              <a:ea typeface="Calibri" charset="0"/>
              <a:cs typeface="Times New Roman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90874" y="1362558"/>
            <a:ext cx="3429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1000" dirty="0">
                <a:solidFill>
                  <a:srgbClr val="D99594"/>
                </a:solidFill>
                <a:latin typeface="Times New Roman" charset="0"/>
                <a:ea typeface="Calibri" charset="0"/>
                <a:cs typeface="Times New Roman" charset="0"/>
              </a:rPr>
              <a:t>▀</a:t>
            </a:r>
            <a:r>
              <a:rPr lang="ru-RU" sz="1000" dirty="0">
                <a:latin typeface="Times New Roman" charset="0"/>
                <a:ea typeface="Calibri" charset="0"/>
                <a:cs typeface="Times New Roman" charset="0"/>
              </a:rPr>
              <a:t> </a:t>
            </a:r>
            <a:r>
              <a:rPr lang="en-US" sz="1000" dirty="0">
                <a:latin typeface="Times New Roman" charset="0"/>
                <a:ea typeface="Calibri" charset="0"/>
                <a:cs typeface="Times New Roman" charset="0"/>
              </a:rPr>
              <a:t>R</a:t>
            </a:r>
            <a:r>
              <a:rPr lang="ru-RU" sz="1000" baseline="-25000" dirty="0" err="1">
                <a:latin typeface="Times New Roman" charset="0"/>
                <a:ea typeface="Calibri" charset="0"/>
                <a:cs typeface="Times New Roman" charset="0"/>
              </a:rPr>
              <a:t>сж</a:t>
            </a:r>
            <a:r>
              <a:rPr lang="ru-RU" sz="1000" dirty="0">
                <a:latin typeface="Times New Roman" charset="0"/>
                <a:ea typeface="Calibri" charset="0"/>
                <a:cs typeface="Times New Roman" charset="0"/>
              </a:rPr>
              <a:t> </a:t>
            </a:r>
            <a:r>
              <a:rPr lang="ru-RU" sz="1000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без модификации</a:t>
            </a:r>
            <a:endParaRPr lang="ru-RU" sz="1000" dirty="0">
              <a:latin typeface="Calibri" charset="0"/>
              <a:ea typeface="Calibri" charset="0"/>
              <a:cs typeface="Times New Roman" charset="0"/>
            </a:endParaRPr>
          </a:p>
          <a:p>
            <a:pPr>
              <a:lnSpc>
                <a:spcPct val="150000"/>
              </a:lnSpc>
            </a:pPr>
            <a:r>
              <a:rPr lang="ru-RU" sz="1000" dirty="0">
                <a:solidFill>
                  <a:srgbClr val="95B3D7"/>
                </a:solidFill>
                <a:latin typeface="Times New Roman" charset="0"/>
                <a:ea typeface="Calibri" charset="0"/>
                <a:cs typeface="Times New Roman" charset="0"/>
              </a:rPr>
              <a:t>▀</a:t>
            </a:r>
            <a:r>
              <a:rPr lang="ru-RU" sz="1000" dirty="0">
                <a:latin typeface="Times New Roman" charset="0"/>
                <a:ea typeface="Calibri" charset="0"/>
                <a:cs typeface="Times New Roman" charset="0"/>
              </a:rPr>
              <a:t>  </a:t>
            </a:r>
            <a:r>
              <a:rPr lang="en-US" sz="1000" dirty="0">
                <a:latin typeface="Times New Roman" charset="0"/>
                <a:ea typeface="Calibri" charset="0"/>
                <a:cs typeface="Times New Roman" charset="0"/>
              </a:rPr>
              <a:t>R</a:t>
            </a:r>
            <a:r>
              <a:rPr lang="ru-RU" sz="1000" baseline="-25000" dirty="0" err="1">
                <a:latin typeface="Times New Roman" charset="0"/>
                <a:ea typeface="Calibri" charset="0"/>
                <a:cs typeface="Times New Roman" charset="0"/>
              </a:rPr>
              <a:t>изг</a:t>
            </a:r>
            <a:r>
              <a:rPr lang="ru-RU" sz="1000" dirty="0">
                <a:latin typeface="Times New Roman" charset="0"/>
                <a:ea typeface="Calibri" charset="0"/>
                <a:cs typeface="Times New Roman" charset="0"/>
              </a:rPr>
              <a:t> </a:t>
            </a:r>
            <a:r>
              <a:rPr lang="ru-RU" sz="1000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без модификации</a:t>
            </a:r>
            <a:endParaRPr lang="ru-RU" sz="1000" dirty="0">
              <a:latin typeface="Calibri" charset="0"/>
              <a:ea typeface="Calibri" charset="0"/>
              <a:cs typeface="Times New Roman" charset="0"/>
            </a:endParaRPr>
          </a:p>
          <a:p>
            <a:r>
              <a:rPr lang="ru-RU" sz="1000" dirty="0">
                <a:solidFill>
                  <a:srgbClr val="C2D69B"/>
                </a:solidFill>
                <a:latin typeface="Times New Roman" charset="0"/>
                <a:ea typeface="Calibri" charset="0"/>
              </a:rPr>
              <a:t>▀</a:t>
            </a:r>
            <a:r>
              <a:rPr lang="ru-RU" sz="1000" dirty="0">
                <a:solidFill>
                  <a:srgbClr val="95B3D7"/>
                </a:solidFill>
                <a:latin typeface="Times New Roman" charset="0"/>
                <a:ea typeface="Calibri" charset="0"/>
              </a:rPr>
              <a:t> </a:t>
            </a:r>
            <a:r>
              <a:rPr lang="ru-RU" sz="1000" dirty="0">
                <a:latin typeface="Times New Roman" charset="0"/>
                <a:ea typeface="Calibri" charset="0"/>
              </a:rPr>
              <a:t> </a:t>
            </a:r>
            <a:r>
              <a:rPr lang="ru-RU" sz="1000" dirty="0" err="1">
                <a:latin typeface="Times New Roman" charset="0"/>
                <a:ea typeface="Calibri" charset="0"/>
              </a:rPr>
              <a:t>К</a:t>
            </a:r>
            <a:r>
              <a:rPr lang="ru-RU" sz="1000" baseline="-25000" dirty="0" err="1">
                <a:latin typeface="Times New Roman" charset="0"/>
                <a:ea typeface="Calibri" charset="0"/>
              </a:rPr>
              <a:t>мор</a:t>
            </a:r>
            <a:r>
              <a:rPr lang="ru-RU" sz="1000" dirty="0">
                <a:latin typeface="Times New Roman" charset="0"/>
                <a:ea typeface="Calibri" charset="0"/>
              </a:rPr>
              <a:t> </a:t>
            </a:r>
            <a:r>
              <a:rPr lang="ru-RU" sz="1000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без модификации</a:t>
            </a:r>
            <a:endParaRPr lang="ru-RU" sz="1000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377707165"/>
              </p:ext>
            </p:extLst>
          </p:nvPr>
        </p:nvGraphicFramePr>
        <p:xfrm>
          <a:off x="719064" y="2677314"/>
          <a:ext cx="3852936" cy="1622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696806"/>
              </p:ext>
            </p:extLst>
          </p:nvPr>
        </p:nvGraphicFramePr>
        <p:xfrm>
          <a:off x="4797190" y="2554860"/>
          <a:ext cx="3843770" cy="1690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385646" y="4299391"/>
            <a:ext cx="7560840" cy="315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■ </a:t>
            </a:r>
            <a:r>
              <a:rPr lang="ru-RU" sz="1000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комплексной модификации </a:t>
            </a:r>
            <a:r>
              <a:rPr lang="ru-RU" sz="1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▲ </a:t>
            </a:r>
            <a:r>
              <a:rPr lang="ru-RU" sz="1000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без модификации</a:t>
            </a:r>
            <a:endParaRPr lang="ru-RU" sz="1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000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− − − −  </a:t>
            </a:r>
            <a:r>
              <a:rPr lang="en-US" sz="1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</a:t>
            </a:r>
            <a:r>
              <a:rPr lang="ru-RU" sz="1000" b="1" baseline="-25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сж</a:t>
            </a:r>
            <a:r>
              <a:rPr lang="ru-RU" sz="1000" b="1" baseline="-25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ru-RU" sz="1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</a:t>
            </a:r>
            <a:r>
              <a:rPr lang="ru-RU" sz="1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− ∙ − ∙ −   </a:t>
            </a:r>
            <a:r>
              <a:rPr lang="en-US" sz="1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</a:t>
            </a:r>
            <a:r>
              <a:rPr lang="ru-RU" sz="1000" b="1" baseline="-25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изг</a:t>
            </a:r>
            <a:r>
              <a:rPr lang="ru-RU" sz="1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</a:t>
            </a:r>
            <a:r>
              <a:rPr lang="ru-RU" sz="10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—— </a:t>
            </a:r>
            <a:r>
              <a:rPr lang="ru-RU" sz="1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000" b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</a:t>
            </a:r>
            <a:r>
              <a:rPr lang="ru-RU" sz="1000" b="1" baseline="-25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мор</a:t>
            </a:r>
            <a:endParaRPr lang="ru-RU" sz="1000" b="1" baseline="-250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543800" y="4854674"/>
            <a:ext cx="1600200" cy="273844"/>
          </a:xfrm>
        </p:spPr>
        <p:txBody>
          <a:bodyPr/>
          <a:lstStyle/>
          <a:p>
            <a:pPr>
              <a:defRPr/>
            </a:pPr>
            <a:r>
              <a:rPr lang="ru-RU" sz="1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23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532548" y="2340690"/>
            <a:ext cx="26704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Размеров грунтовых агрегатов</a:t>
            </a: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418171" y="2261284"/>
            <a:ext cx="24032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Коэффициент уплотнения</a:t>
            </a:r>
            <a:endParaRPr lang="ru-RU" sz="1400" dirty="0"/>
          </a:p>
        </p:txBody>
      </p:sp>
      <p:pic>
        <p:nvPicPr>
          <p:cNvPr id="16" name="Рисунок 1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59982"/>
            <a:ext cx="611560" cy="355476"/>
          </a:xfrm>
          <a:prstGeom prst="rect">
            <a:avLst/>
          </a:prstGeom>
        </p:spPr>
      </p:pic>
      <p:pic>
        <p:nvPicPr>
          <p:cNvPr id="18" name="image4.jpe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659982"/>
            <a:ext cx="437009" cy="345951"/>
          </a:xfrm>
          <a:prstGeom prst="rect">
            <a:avLst/>
          </a:prstGeom>
        </p:spPr>
      </p:pic>
      <p:pic>
        <p:nvPicPr>
          <p:cNvPr id="19" name="image2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803998"/>
            <a:ext cx="921643" cy="160784"/>
          </a:xfrm>
          <a:prstGeom prst="rect">
            <a:avLst/>
          </a:prstGeom>
        </p:spPr>
      </p:pic>
      <p:pic>
        <p:nvPicPr>
          <p:cNvPr id="20" name="image6.jpeg" descr="2016-08-11_09-00-28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659982"/>
            <a:ext cx="488826" cy="389384"/>
          </a:xfrm>
          <a:prstGeom prst="rect">
            <a:avLst/>
          </a:prstGeom>
        </p:spPr>
      </p:pic>
      <p:pic>
        <p:nvPicPr>
          <p:cNvPr id="21" name="image3.jpe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659982"/>
            <a:ext cx="494159" cy="389384"/>
          </a:xfrm>
          <a:prstGeom prst="rect">
            <a:avLst/>
          </a:prstGeom>
        </p:spPr>
      </p:pic>
      <p:sp>
        <p:nvSpPr>
          <p:cNvPr id="22" name="Подзаголовок 2"/>
          <p:cNvSpPr txBox="1">
            <a:spLocks/>
          </p:cNvSpPr>
          <p:nvPr/>
        </p:nvSpPr>
        <p:spPr bwMode="auto">
          <a:xfrm>
            <a:off x="3450443" y="4650752"/>
            <a:ext cx="5731272" cy="46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>
              <a:spcBef>
                <a:spcPts val="750"/>
              </a:spcBef>
              <a:buClr>
                <a:srgbClr val="4F81BD"/>
              </a:buClr>
              <a:buSzPct val="80000"/>
            </a:pP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X</a:t>
            </a:r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II</a:t>
            </a: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</a:r>
            <a:endParaRPr lang="ru-RU" altLang="ru-RU" sz="1050" i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6" name="Picture 2" descr="C:\Users\Public\Desktop\УНИД 2.0\Выставки\ДОРОГА 2022\ДОКЛАД\Эмблема новая.png">
            <a:extLst>
              <a:ext uri="{FF2B5EF4-FFF2-40B4-BE49-F238E27FC236}">
                <a16:creationId xmlns:a16="http://schemas.microsoft.com/office/drawing/2014/main" id="{16CEAFE9-F3E0-B817-B590-670DE74E6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528" y="150900"/>
            <a:ext cx="695275" cy="69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42393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Подзаголовок 2"/>
          <p:cNvSpPr txBox="1">
            <a:spLocks/>
          </p:cNvSpPr>
          <p:nvPr/>
        </p:nvSpPr>
        <p:spPr bwMode="auto">
          <a:xfrm>
            <a:off x="3412728" y="4682033"/>
            <a:ext cx="5731272" cy="46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>
              <a:spcBef>
                <a:spcPts val="750"/>
              </a:spcBef>
              <a:buClr>
                <a:srgbClr val="4F81BD"/>
              </a:buClr>
              <a:buSzPct val="80000"/>
            </a:pP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X</a:t>
            </a:r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II</a:t>
            </a: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</a:r>
            <a:endParaRPr lang="ru-RU" altLang="ru-RU" sz="1050" i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59982"/>
            <a:ext cx="611560" cy="355476"/>
          </a:xfrm>
          <a:prstGeom prst="rect">
            <a:avLst/>
          </a:prstGeom>
        </p:spPr>
      </p:pic>
      <p:pic>
        <p:nvPicPr>
          <p:cNvPr id="9" name="image4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659982"/>
            <a:ext cx="437009" cy="345951"/>
          </a:xfrm>
          <a:prstGeom prst="rect">
            <a:avLst/>
          </a:prstGeom>
        </p:spPr>
      </p:pic>
      <p:pic>
        <p:nvPicPr>
          <p:cNvPr id="10" name="image2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803998"/>
            <a:ext cx="921643" cy="160784"/>
          </a:xfrm>
          <a:prstGeom prst="rect">
            <a:avLst/>
          </a:prstGeom>
        </p:spPr>
      </p:pic>
      <p:pic>
        <p:nvPicPr>
          <p:cNvPr id="11" name="image6.jpeg" descr="2016-08-11_09-00-28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659982"/>
            <a:ext cx="488826" cy="389384"/>
          </a:xfrm>
          <a:prstGeom prst="rect">
            <a:avLst/>
          </a:prstGeom>
        </p:spPr>
      </p:pic>
      <p:pic>
        <p:nvPicPr>
          <p:cNvPr id="12" name="image3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659982"/>
            <a:ext cx="494159" cy="389384"/>
          </a:xfrm>
          <a:prstGeom prst="rect">
            <a:avLst/>
          </a:prstGeom>
        </p:spPr>
      </p:pic>
      <p:pic>
        <p:nvPicPr>
          <p:cNvPr id="14" name="Picture 2" descr="C:\Users\Public\Desktop\УНИД 2.0\Выставки\ДОРОГА 2022\ДОКЛАД\Эмблема новая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123478"/>
            <a:ext cx="695275" cy="69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50EA76A-371B-FCD4-CF87-2C10C4152E3C}"/>
              </a:ext>
            </a:extLst>
          </p:cNvPr>
          <p:cNvSpPr/>
          <p:nvPr/>
        </p:nvSpPr>
        <p:spPr>
          <a:xfrm>
            <a:off x="714958" y="898344"/>
            <a:ext cx="5543298" cy="316804"/>
          </a:xfrm>
          <a:prstGeom prst="rect">
            <a:avLst/>
          </a:prstGeom>
          <a:noFill/>
        </p:spPr>
        <p:txBody>
          <a:bodyPr wrap="square" lIns="108000" tIns="54000" rIns="81000" bIns="54000">
            <a:spAutoFit/>
          </a:bodyPr>
          <a:lstStyle/>
          <a:p>
            <a:pPr defTabSz="685800">
              <a:spcAft>
                <a:spcPts val="450"/>
              </a:spcAft>
            </a:pPr>
            <a:r>
              <a:rPr lang="ru-RU" sz="1350" b="1" dirty="0">
                <a:solidFill>
                  <a:srgbClr val="FFFFFF"/>
                </a:solidFill>
                <a:latin typeface="Century Gothic"/>
              </a:rPr>
              <a:t>БАНАЛЬНЫЕ, НО НЕОПРОВЕРЖИМЫЕ ВЫВОДЫ</a:t>
            </a: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1E2DDED3-1F73-AD90-5BFA-C1FC98CBF9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0212268"/>
              </p:ext>
            </p:extLst>
          </p:nvPr>
        </p:nvGraphicFramePr>
        <p:xfrm>
          <a:off x="323528" y="915565"/>
          <a:ext cx="3995738" cy="1722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FA68743F-F54C-1A9A-7B3E-CE0389DA94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9213182"/>
              </p:ext>
            </p:extLst>
          </p:nvPr>
        </p:nvGraphicFramePr>
        <p:xfrm>
          <a:off x="4626006" y="1039804"/>
          <a:ext cx="3879819" cy="1819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FD6B1072-305F-9465-5518-D391366D0A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94792246"/>
              </p:ext>
            </p:extLst>
          </p:nvPr>
        </p:nvGraphicFramePr>
        <p:xfrm>
          <a:off x="323528" y="2844391"/>
          <a:ext cx="3995738" cy="1792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19" name="Rectangle 1">
            <a:extLst>
              <a:ext uri="{FF2B5EF4-FFF2-40B4-BE49-F238E27FC236}">
                <a16:creationId xmlns:a16="http://schemas.microsoft.com/office/drawing/2014/main" id="{575EA133-36DC-A541-0BEA-640026FE1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2866" y="3141374"/>
            <a:ext cx="3581582" cy="838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dirty="0">
                <a:solidFill>
                  <a:srgbClr val="0D2745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■</a:t>
            </a:r>
            <a:r>
              <a:rPr lang="ru-RU" sz="1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rgbClr val="0D2745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 </a:t>
            </a:r>
            <a:r>
              <a:rPr lang="ru-RU" sz="1000" dirty="0">
                <a:solidFill>
                  <a:srgbClr val="0D2745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- </a:t>
            </a:r>
            <a:r>
              <a:rPr lang="ru-RU" sz="10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при комплексной модификации</a:t>
            </a:r>
            <a:endParaRPr lang="en-US" sz="1000" dirty="0"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ru-RU" sz="1000" b="1" dirty="0">
                <a:solidFill>
                  <a:srgbClr val="0D2745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▲ </a:t>
            </a:r>
            <a:r>
              <a:rPr lang="ru-RU" sz="1000" dirty="0">
                <a:solidFill>
                  <a:srgbClr val="034A9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- </a:t>
            </a:r>
            <a:r>
              <a:rPr lang="ru-RU" sz="10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без модификации</a:t>
            </a:r>
          </a:p>
          <a:p>
            <a:pPr defTabSz="685800"/>
            <a:r>
              <a:rPr lang="ru-RU" sz="10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− − − −    </a:t>
            </a:r>
            <a:r>
              <a:rPr lang="en-US" sz="10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R</a:t>
            </a:r>
            <a:r>
              <a:rPr lang="ru-RU" sz="1000" baseline="-25000" dirty="0" err="1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сж</a:t>
            </a:r>
            <a:endParaRPr lang="ru-RU" sz="1000" baseline="-25000" dirty="0"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pPr defTabSz="685800"/>
            <a:r>
              <a:rPr lang="ru-RU" sz="10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− ∙ − ∙ −   </a:t>
            </a:r>
            <a:r>
              <a:rPr lang="en-US" sz="10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R</a:t>
            </a:r>
            <a:r>
              <a:rPr lang="ru-RU" sz="1000" baseline="-25000" dirty="0" err="1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изг</a:t>
            </a:r>
            <a:r>
              <a:rPr lang="ru-RU" sz="1000" baseline="-250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</a:p>
          <a:p>
            <a:pPr defTabSz="685800"/>
            <a:r>
              <a:rPr lang="ru-RU" sz="1000" b="1" dirty="0">
                <a:solidFill>
                  <a:srgbClr val="92D05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-———</a:t>
            </a:r>
            <a:r>
              <a:rPr lang="ru-RU" sz="1000" b="1" dirty="0">
                <a:solidFill>
                  <a:srgbClr val="0D2745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  </a:t>
            </a:r>
            <a:r>
              <a:rPr lang="ru-RU" sz="10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</a:t>
            </a:r>
            <a:r>
              <a:rPr lang="ru-RU" sz="1000" baseline="-250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мор</a:t>
            </a: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1385646" y="96441"/>
            <a:ext cx="6372708" cy="47708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68580" tIns="34290" rIns="68580" bIns="34290" rtlCol="0" anchor="ctr">
            <a:noAutofit/>
          </a:bodyPr>
          <a:lstStyle/>
          <a:p>
            <a:pPr lvl="1" algn="ctr"/>
            <a:r>
              <a:rPr lang="ru-RU" sz="1600" b="1" cap="all" dirty="0">
                <a:latin typeface="Times New Roman" panose="02020603050405020304" pitchFamily="18" charset="0"/>
                <a:cs typeface="Times New Roman" pitchFamily="18" charset="0"/>
              </a:rPr>
              <a:t>технология УСТРОЙСТВА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173850" y="598603"/>
            <a:ext cx="223612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Оптимальная влажность</a:t>
            </a:r>
            <a:endParaRPr lang="ru-RU" sz="14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373225" y="598602"/>
            <a:ext cx="40837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</a:t>
            </a:r>
            <a:r>
              <a:rPr lang="ru-RU" sz="1400" b="1" dirty="0">
                <a:solidFill>
                  <a:srgbClr val="034A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технологического процесса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06633" y="2587500"/>
            <a:ext cx="15881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твердения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9BD6D7-C223-CE7F-0FC5-69290BC7C4B8}"/>
              </a:ext>
            </a:extLst>
          </p:cNvPr>
          <p:cNvSpPr txBox="1"/>
          <p:nvPr/>
        </p:nvSpPr>
        <p:spPr>
          <a:xfrm>
            <a:off x="8699648" y="4740347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Подзаголовок 2"/>
          <p:cNvSpPr txBox="1">
            <a:spLocks/>
          </p:cNvSpPr>
          <p:nvPr/>
        </p:nvSpPr>
        <p:spPr bwMode="auto">
          <a:xfrm>
            <a:off x="3412728" y="4682033"/>
            <a:ext cx="5731272" cy="46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>
              <a:spcBef>
                <a:spcPts val="750"/>
              </a:spcBef>
              <a:buClr>
                <a:srgbClr val="4F81BD"/>
              </a:buClr>
              <a:buSzPct val="80000"/>
            </a:pP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X</a:t>
            </a:r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II</a:t>
            </a: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</a:r>
            <a:endParaRPr lang="ru-RU" altLang="ru-RU" sz="1050" i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59982"/>
            <a:ext cx="611560" cy="355476"/>
          </a:xfrm>
          <a:prstGeom prst="rect">
            <a:avLst/>
          </a:prstGeom>
        </p:spPr>
      </p:pic>
      <p:pic>
        <p:nvPicPr>
          <p:cNvPr id="9" name="image4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659982"/>
            <a:ext cx="437009" cy="345951"/>
          </a:xfrm>
          <a:prstGeom prst="rect">
            <a:avLst/>
          </a:prstGeom>
        </p:spPr>
      </p:pic>
      <p:pic>
        <p:nvPicPr>
          <p:cNvPr id="10" name="image2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803998"/>
            <a:ext cx="921643" cy="160784"/>
          </a:xfrm>
          <a:prstGeom prst="rect">
            <a:avLst/>
          </a:prstGeom>
        </p:spPr>
      </p:pic>
      <p:pic>
        <p:nvPicPr>
          <p:cNvPr id="11" name="image6.jpeg" descr="2016-08-11_09-00-28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659982"/>
            <a:ext cx="488826" cy="389384"/>
          </a:xfrm>
          <a:prstGeom prst="rect">
            <a:avLst/>
          </a:prstGeom>
        </p:spPr>
      </p:pic>
      <p:pic>
        <p:nvPicPr>
          <p:cNvPr id="12" name="image3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659982"/>
            <a:ext cx="494159" cy="389384"/>
          </a:xfrm>
          <a:prstGeom prst="rect">
            <a:avLst/>
          </a:prstGeom>
        </p:spPr>
      </p:pic>
      <p:pic>
        <p:nvPicPr>
          <p:cNvPr id="14" name="Picture 2" descr="C:\Users\Public\Desktop\УНИД 2.0\Выставки\ДОРОГА 2022\ДОКЛАД\Эмблема новая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123478"/>
            <a:ext cx="695275" cy="69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53">
            <a:extLst>
              <a:ext uri="{FF2B5EF4-FFF2-40B4-BE49-F238E27FC236}">
                <a16:creationId xmlns:a16="http://schemas.microsoft.com/office/drawing/2014/main" id="{2DC3EAF2-223E-B32F-977C-4467A06F4834}"/>
              </a:ext>
            </a:extLst>
          </p:cNvPr>
          <p:cNvSpPr/>
          <p:nvPr/>
        </p:nvSpPr>
        <p:spPr>
          <a:xfrm>
            <a:off x="528637" y="1104778"/>
            <a:ext cx="8224838" cy="3264773"/>
          </a:xfrm>
          <a:custGeom>
            <a:avLst/>
            <a:gdLst>
              <a:gd name="connsiteX0" fmla="*/ 0 w 4293811"/>
              <a:gd name="connsiteY0" fmla="*/ 0 h 1471722"/>
              <a:gd name="connsiteX1" fmla="*/ 4293811 w 4293811"/>
              <a:gd name="connsiteY1" fmla="*/ 0 h 1471722"/>
              <a:gd name="connsiteX2" fmla="*/ 4293811 w 4293811"/>
              <a:gd name="connsiteY2" fmla="*/ 1471722 h 1471722"/>
              <a:gd name="connsiteX3" fmla="*/ 0 w 4293811"/>
              <a:gd name="connsiteY3" fmla="*/ 1471722 h 1471722"/>
              <a:gd name="connsiteX4" fmla="*/ 0 w 4293811"/>
              <a:gd name="connsiteY4" fmla="*/ 0 h 1471722"/>
              <a:gd name="connsiteX0" fmla="*/ 0 w 4293811"/>
              <a:gd name="connsiteY0" fmla="*/ 0 h 1471722"/>
              <a:gd name="connsiteX1" fmla="*/ 4293811 w 4293811"/>
              <a:gd name="connsiteY1" fmla="*/ 0 h 1471722"/>
              <a:gd name="connsiteX2" fmla="*/ 4293811 w 4293811"/>
              <a:gd name="connsiteY2" fmla="*/ 1471722 h 1471722"/>
              <a:gd name="connsiteX3" fmla="*/ 0 w 4293811"/>
              <a:gd name="connsiteY3" fmla="*/ 1471722 h 1471722"/>
              <a:gd name="connsiteX4" fmla="*/ 91440 w 4293811"/>
              <a:gd name="connsiteY4" fmla="*/ 91440 h 1471722"/>
              <a:gd name="connsiteX0" fmla="*/ 0 w 4293811"/>
              <a:gd name="connsiteY0" fmla="*/ 0 h 1471722"/>
              <a:gd name="connsiteX1" fmla="*/ 4293811 w 4293811"/>
              <a:gd name="connsiteY1" fmla="*/ 0 h 1471722"/>
              <a:gd name="connsiteX2" fmla="*/ 4293811 w 4293811"/>
              <a:gd name="connsiteY2" fmla="*/ 1471722 h 1471722"/>
              <a:gd name="connsiteX3" fmla="*/ 0 w 4293811"/>
              <a:gd name="connsiteY3" fmla="*/ 1471722 h 1471722"/>
              <a:gd name="connsiteX4" fmla="*/ 15240 w 4293811"/>
              <a:gd name="connsiteY4" fmla="*/ 584200 h 1471722"/>
              <a:gd name="connsiteX0" fmla="*/ 0 w 4293811"/>
              <a:gd name="connsiteY0" fmla="*/ 0 h 1471722"/>
              <a:gd name="connsiteX1" fmla="*/ 4293811 w 4293811"/>
              <a:gd name="connsiteY1" fmla="*/ 0 h 1471722"/>
              <a:gd name="connsiteX2" fmla="*/ 4293811 w 4293811"/>
              <a:gd name="connsiteY2" fmla="*/ 1471722 h 1471722"/>
              <a:gd name="connsiteX3" fmla="*/ 0 w 4293811"/>
              <a:gd name="connsiteY3" fmla="*/ 1471722 h 1471722"/>
              <a:gd name="connsiteX0" fmla="*/ 792480 w 4293811"/>
              <a:gd name="connsiteY0" fmla="*/ 0 h 1471722"/>
              <a:gd name="connsiteX1" fmla="*/ 4293811 w 4293811"/>
              <a:gd name="connsiteY1" fmla="*/ 0 h 1471722"/>
              <a:gd name="connsiteX2" fmla="*/ 4293811 w 4293811"/>
              <a:gd name="connsiteY2" fmla="*/ 1471722 h 1471722"/>
              <a:gd name="connsiteX3" fmla="*/ 0 w 4293811"/>
              <a:gd name="connsiteY3" fmla="*/ 1471722 h 1471722"/>
              <a:gd name="connsiteX0" fmla="*/ 0 w 3501331"/>
              <a:gd name="connsiteY0" fmla="*/ 0 h 1471722"/>
              <a:gd name="connsiteX1" fmla="*/ 3501331 w 3501331"/>
              <a:gd name="connsiteY1" fmla="*/ 0 h 1471722"/>
              <a:gd name="connsiteX2" fmla="*/ 3501331 w 3501331"/>
              <a:gd name="connsiteY2" fmla="*/ 1471722 h 1471722"/>
              <a:gd name="connsiteX3" fmla="*/ 15240 w 3501331"/>
              <a:gd name="connsiteY3" fmla="*/ 1471722 h 1471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1331" h="1471722">
                <a:moveTo>
                  <a:pt x="0" y="0"/>
                </a:moveTo>
                <a:lnTo>
                  <a:pt x="3501331" y="0"/>
                </a:lnTo>
                <a:lnTo>
                  <a:pt x="3501331" y="1471722"/>
                </a:lnTo>
                <a:lnTo>
                  <a:pt x="15240" y="1471722"/>
                </a:lnTo>
              </a:path>
            </a:pathLst>
          </a:custGeom>
          <a:noFill/>
          <a:ln w="12700">
            <a:noFill/>
          </a:ln>
        </p:spPr>
        <p:txBody>
          <a:bodyPr wrap="square" lIns="67500" tIns="35100" rIns="67500" bIns="35100" anchor="ctr">
            <a:spAutoFit/>
          </a:bodyPr>
          <a:lstStyle/>
          <a:p>
            <a:pPr marL="128588" indent="-128588" defTabSz="685800">
              <a:lnSpc>
                <a:spcPct val="130000"/>
              </a:lnSpc>
              <a:spcAft>
                <a:spcPts val="450"/>
              </a:spcAft>
              <a:buFontTx/>
              <a:buChar char="-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2013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год: при строительстве 5 экспериментальных участков на автомобильной дороге в Нурлатском районе;</a:t>
            </a:r>
          </a:p>
          <a:p>
            <a:pPr marL="128588" indent="-128588" defTabSz="685800">
              <a:lnSpc>
                <a:spcPct val="130000"/>
              </a:lnSpc>
              <a:spcAft>
                <a:spcPts val="450"/>
              </a:spcAft>
              <a:buFontTx/>
              <a:buChar char="-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год: при строительстве 3 экспериментальных участка на автомобильной дороге в Лаишевском районе;</a:t>
            </a:r>
          </a:p>
          <a:p>
            <a:pPr marL="128588" indent="-128588" defTabSz="685800">
              <a:lnSpc>
                <a:spcPct val="130000"/>
              </a:lnSpc>
              <a:spcAft>
                <a:spcPts val="450"/>
              </a:spcAft>
              <a:buFontTx/>
              <a:buChar char="-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2015-2018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годы: при строительстве промысловых дорог до скважин НГДУ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Азнакаевскнефть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НГДУ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Лениногорскнефть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128588" indent="-128588" defTabSz="685800">
              <a:lnSpc>
                <a:spcPct val="130000"/>
              </a:lnSpc>
              <a:spcAft>
                <a:spcPts val="450"/>
              </a:spcAft>
              <a:buFontTx/>
              <a:buChar char="-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год: при строительстве 5 экспериментальных участков на автомобильной дороге в Новошешминском районе;</a:t>
            </a:r>
          </a:p>
          <a:p>
            <a:pPr marL="128588" indent="-128588" defTabSz="685800">
              <a:lnSpc>
                <a:spcPct val="130000"/>
              </a:lnSpc>
              <a:spcAft>
                <a:spcPts val="450"/>
              </a:spcAft>
              <a:buFontTx/>
              <a:buChar char="-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год: при строительстве 3 экспериментальных участков на автомобильной дороге в Спасском районе;</a:t>
            </a:r>
          </a:p>
          <a:p>
            <a:pPr marL="128588" indent="-128588" defTabSz="685800">
              <a:lnSpc>
                <a:spcPct val="130000"/>
              </a:lnSpc>
              <a:spcAft>
                <a:spcPts val="450"/>
              </a:spcAft>
              <a:buFontTx/>
              <a:buChar char="-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год: при строительстве 3 экспериментальных участков на автомобильной дороге в Спасском районе;</a:t>
            </a:r>
          </a:p>
          <a:p>
            <a:pPr marL="128588" indent="-128588" defTabSz="685800">
              <a:lnSpc>
                <a:spcPct val="130000"/>
              </a:lnSpc>
              <a:spcAft>
                <a:spcPts val="450"/>
              </a:spcAft>
              <a:buFontTx/>
              <a:buChar char="-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год: при строительстве 5 экспериментальных участков на автомобильной дороге в Сабинском  и Тукаевском районе;</a:t>
            </a:r>
          </a:p>
          <a:p>
            <a:pPr marL="128588" indent="-128588" defTabSz="685800">
              <a:lnSpc>
                <a:spcPct val="130000"/>
              </a:lnSpc>
              <a:spcAft>
                <a:spcPts val="450"/>
              </a:spcAft>
              <a:buFontTx/>
              <a:buChar char="-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год: при строительстве 2-х экспериментальных участков дорожно-уличной сети в Алексеевском районе;</a:t>
            </a:r>
          </a:p>
          <a:p>
            <a:pPr marL="128588" indent="-128588" defTabSz="685800">
              <a:lnSpc>
                <a:spcPct val="130000"/>
              </a:lnSpc>
              <a:spcAft>
                <a:spcPts val="450"/>
              </a:spcAft>
              <a:buFontTx/>
              <a:buChar char="-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год: при строительство 2-х экспериментальных участков на дорожно-уличной сети в Алексеевском районе; </a:t>
            </a:r>
          </a:p>
          <a:p>
            <a:pPr marL="128588" indent="-128588" defTabSz="685800">
              <a:lnSpc>
                <a:spcPct val="130000"/>
              </a:lnSpc>
              <a:spcAft>
                <a:spcPts val="450"/>
              </a:spcAft>
              <a:buFontTx/>
              <a:buChar char="-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год: при строительство 2-х экспериментальных участков на дорожно-уличной сети в Кайбицком районе</a:t>
            </a: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03013553-DB6A-3870-1412-454341BE3808}"/>
              </a:ext>
            </a:extLst>
          </p:cNvPr>
          <p:cNvSpPr txBox="1">
            <a:spLocks/>
          </p:cNvSpPr>
          <p:nvPr/>
        </p:nvSpPr>
        <p:spPr>
          <a:xfrm>
            <a:off x="1403648" y="180618"/>
            <a:ext cx="6236494" cy="55285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rmAutofit fontScale="92500" lnSpcReduction="20000"/>
          </a:bodyPr>
          <a:lstStyle>
            <a:defPPr>
              <a:defRPr lang="ru-RU"/>
            </a:defPPr>
            <a:lvl1pPr>
              <a:defRPr>
                <a:latin typeface="Calibri" panose="020F0502020204030204" pitchFamily="34" charset="0"/>
              </a:defRPr>
            </a:lvl1pPr>
            <a:lvl2pPr marL="0" lvl="1" indent="0" algn="ctr">
              <a:defRPr sz="20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pPr lvl="0" algn="ctr">
              <a:spcBef>
                <a:spcPct val="0"/>
              </a:spcBef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РЕЗУЛЬТАТОВ ИССЛЕДОВАНИЙ  В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 ТАТАРСТАН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6A3262-9E40-CCE3-5F46-3D5ADF734364}"/>
              </a:ext>
            </a:extLst>
          </p:cNvPr>
          <p:cNvSpPr txBox="1"/>
          <p:nvPr/>
        </p:nvSpPr>
        <p:spPr>
          <a:xfrm>
            <a:off x="8753475" y="4764727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7E82D7-2496-3171-CE37-F1B11B008BC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10312"/>
          <a:stretch/>
        </p:blipFill>
        <p:spPr>
          <a:xfrm>
            <a:off x="0" y="2792002"/>
            <a:ext cx="3149508" cy="1377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B90EC5-2847-52E4-36B3-30B0C7AC7FF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77933" y="2832502"/>
            <a:ext cx="3337058" cy="1296000"/>
          </a:xfrm>
          <a:prstGeom prst="rect">
            <a:avLst/>
          </a:prstGeom>
        </p:spPr>
      </p:pic>
      <p:sp>
        <p:nvSpPr>
          <p:cNvPr id="18" name="Заголовок 4">
            <a:extLst>
              <a:ext uri="{FF2B5EF4-FFF2-40B4-BE49-F238E27FC236}">
                <a16:creationId xmlns:a16="http://schemas.microsoft.com/office/drawing/2014/main" id="{2B67067B-86E1-DA3D-4841-563ADB5C47FD}"/>
              </a:ext>
            </a:extLst>
          </p:cNvPr>
          <p:cNvSpPr txBox="1">
            <a:spLocks/>
          </p:cNvSpPr>
          <p:nvPr/>
        </p:nvSpPr>
        <p:spPr>
          <a:xfrm>
            <a:off x="2775579" y="503312"/>
            <a:ext cx="3775237" cy="285659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Алексеевский район</a:t>
            </a: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Республики Татарстан</a:t>
            </a:r>
          </a:p>
        </p:txBody>
      </p:sp>
      <p:sp>
        <p:nvSpPr>
          <p:cNvPr id="22" name="object 5">
            <a:extLst>
              <a:ext uri="{FF2B5EF4-FFF2-40B4-BE49-F238E27FC236}">
                <a16:creationId xmlns:a16="http://schemas.microsoft.com/office/drawing/2014/main" id="{4223AC47-4A2B-8C3D-D21A-7E2290C39970}"/>
              </a:ext>
            </a:extLst>
          </p:cNvPr>
          <p:cNvSpPr txBox="1"/>
          <p:nvPr/>
        </p:nvSpPr>
        <p:spPr>
          <a:xfrm>
            <a:off x="752769" y="2101492"/>
            <a:ext cx="1067945" cy="145713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/>
          <a:p>
            <a:pPr marL="7144">
              <a:spcBef>
                <a:spcPts val="56"/>
              </a:spcBef>
            </a:pPr>
            <a:r>
              <a:rPr sz="900" spc="-3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Прикатка</a:t>
            </a:r>
            <a:r>
              <a:rPr sz="900" spc="-26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900" spc="-3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</a:t>
            </a:r>
            <a:endParaRPr sz="9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bject 17">
            <a:extLst>
              <a:ext uri="{FF2B5EF4-FFF2-40B4-BE49-F238E27FC236}">
                <a16:creationId xmlns:a16="http://schemas.microsoft.com/office/drawing/2014/main" id="{12C03F28-31FC-8C4E-D0A8-D3E3EFDA785B}"/>
              </a:ext>
            </a:extLst>
          </p:cNvPr>
          <p:cNvSpPr/>
          <p:nvPr/>
        </p:nvSpPr>
        <p:spPr>
          <a:xfrm>
            <a:off x="293418" y="786138"/>
            <a:ext cx="1890000" cy="1215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28" name="object 9">
            <a:extLst>
              <a:ext uri="{FF2B5EF4-FFF2-40B4-BE49-F238E27FC236}">
                <a16:creationId xmlns:a16="http://schemas.microsoft.com/office/drawing/2014/main" id="{471E1469-A288-52E6-B6A1-0B5D51508687}"/>
              </a:ext>
            </a:extLst>
          </p:cNvPr>
          <p:cNvSpPr txBox="1"/>
          <p:nvPr/>
        </p:nvSpPr>
        <p:spPr>
          <a:xfrm>
            <a:off x="2435154" y="2032243"/>
            <a:ext cx="1695733" cy="284213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/>
          <a:p>
            <a:pPr marL="7144" marR="2858" indent="32147" algn="ctr">
              <a:spcBef>
                <a:spcPts val="56"/>
              </a:spcBef>
            </a:pPr>
            <a:r>
              <a:rPr sz="900" spc="-3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цемента  цементораспределителем</a:t>
            </a:r>
            <a:endParaRPr sz="9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0">
            <a:extLst>
              <a:ext uri="{FF2B5EF4-FFF2-40B4-BE49-F238E27FC236}">
                <a16:creationId xmlns:a16="http://schemas.microsoft.com/office/drawing/2014/main" id="{E2A96FE0-1D24-D790-830F-9335E201CA6F}"/>
              </a:ext>
            </a:extLst>
          </p:cNvPr>
          <p:cNvSpPr/>
          <p:nvPr/>
        </p:nvSpPr>
        <p:spPr>
          <a:xfrm>
            <a:off x="2495880" y="784790"/>
            <a:ext cx="1890000" cy="1215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D6BE4C77-0B1D-9274-DA5C-B743AD54E269}"/>
              </a:ext>
            </a:extLst>
          </p:cNvPr>
          <p:cNvSpPr txBox="1"/>
          <p:nvPr/>
        </p:nvSpPr>
        <p:spPr>
          <a:xfrm>
            <a:off x="4309234" y="2101492"/>
            <a:ext cx="2099078" cy="145713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/>
          <a:p>
            <a:pPr marL="7144" algn="ctr">
              <a:spcBef>
                <a:spcPts val="56"/>
              </a:spcBef>
            </a:pPr>
            <a:r>
              <a:rPr lang="ru-RU" sz="900" spc="-3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Смешение грунта и цемента ресайклером</a:t>
            </a:r>
            <a:endParaRPr sz="9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bject 21">
            <a:extLst>
              <a:ext uri="{FF2B5EF4-FFF2-40B4-BE49-F238E27FC236}">
                <a16:creationId xmlns:a16="http://schemas.microsoft.com/office/drawing/2014/main" id="{61105389-7A2F-B5F5-8D92-579CDE1F9BC6}"/>
              </a:ext>
            </a:extLst>
          </p:cNvPr>
          <p:cNvSpPr/>
          <p:nvPr/>
        </p:nvSpPr>
        <p:spPr>
          <a:xfrm>
            <a:off x="4600372" y="799506"/>
            <a:ext cx="1890000" cy="1215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900"/>
          </a:p>
        </p:txBody>
      </p:sp>
      <p:sp>
        <p:nvSpPr>
          <p:cNvPr id="32" name="object 7">
            <a:extLst>
              <a:ext uri="{FF2B5EF4-FFF2-40B4-BE49-F238E27FC236}">
                <a16:creationId xmlns:a16="http://schemas.microsoft.com/office/drawing/2014/main" id="{967CF343-AACB-8095-8791-22D8501EEC77}"/>
              </a:ext>
            </a:extLst>
          </p:cNvPr>
          <p:cNvSpPr txBox="1"/>
          <p:nvPr/>
        </p:nvSpPr>
        <p:spPr>
          <a:xfrm>
            <a:off x="6623527" y="2034962"/>
            <a:ext cx="2133437" cy="284213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/>
          <a:p>
            <a:pPr marL="7144" algn="ctr">
              <a:spcBef>
                <a:spcPts val="56"/>
              </a:spcBef>
            </a:pPr>
            <a:r>
              <a:rPr lang="ru-RU" sz="900" spc="-3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Смешение грунта ресайклером с увлажнением и введением модификаторов</a:t>
            </a:r>
            <a:endParaRPr sz="9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ect 16">
            <a:extLst>
              <a:ext uri="{FF2B5EF4-FFF2-40B4-BE49-F238E27FC236}">
                <a16:creationId xmlns:a16="http://schemas.microsoft.com/office/drawing/2014/main" id="{30F59A83-B753-2527-03FA-EA5AEA87B21F}"/>
              </a:ext>
            </a:extLst>
          </p:cNvPr>
          <p:cNvSpPr/>
          <p:nvPr/>
        </p:nvSpPr>
        <p:spPr>
          <a:xfrm>
            <a:off x="6721617" y="800577"/>
            <a:ext cx="1890000" cy="1215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900" dirty="0"/>
          </a:p>
        </p:txBody>
      </p:sp>
      <p:sp>
        <p:nvSpPr>
          <p:cNvPr id="34" name="object 9">
            <a:extLst>
              <a:ext uri="{FF2B5EF4-FFF2-40B4-BE49-F238E27FC236}">
                <a16:creationId xmlns:a16="http://schemas.microsoft.com/office/drawing/2014/main" id="{6D120C58-D55B-4D1E-D8B5-95BCDD662E7A}"/>
              </a:ext>
            </a:extLst>
          </p:cNvPr>
          <p:cNvSpPr txBox="1"/>
          <p:nvPr/>
        </p:nvSpPr>
        <p:spPr>
          <a:xfrm>
            <a:off x="6844889" y="3596810"/>
            <a:ext cx="1690712" cy="145713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/>
          <a:p>
            <a:pPr marL="7144" algn="ctr">
              <a:spcBef>
                <a:spcPts val="56"/>
              </a:spcBef>
            </a:pPr>
            <a:r>
              <a:rPr sz="900" spc="-3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Розлив битумной</a:t>
            </a:r>
            <a:r>
              <a:rPr sz="900" spc="-2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900" spc="-3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эмульсии</a:t>
            </a:r>
            <a:endParaRPr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bject 18">
            <a:extLst>
              <a:ext uri="{FF2B5EF4-FFF2-40B4-BE49-F238E27FC236}">
                <a16:creationId xmlns:a16="http://schemas.microsoft.com/office/drawing/2014/main" id="{64BFFED9-84FB-7BCD-A407-1442D77818AC}"/>
              </a:ext>
            </a:extLst>
          </p:cNvPr>
          <p:cNvSpPr/>
          <p:nvPr/>
        </p:nvSpPr>
        <p:spPr>
          <a:xfrm>
            <a:off x="6721617" y="2357160"/>
            <a:ext cx="1890000" cy="1215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13"/>
          </a:p>
        </p:txBody>
      </p:sp>
      <p:sp>
        <p:nvSpPr>
          <p:cNvPr id="36" name="object 11">
            <a:extLst>
              <a:ext uri="{FF2B5EF4-FFF2-40B4-BE49-F238E27FC236}">
                <a16:creationId xmlns:a16="http://schemas.microsoft.com/office/drawing/2014/main" id="{B0089EEF-24B2-BC8E-ABA7-7CE2D689187E}"/>
              </a:ext>
            </a:extLst>
          </p:cNvPr>
          <p:cNvSpPr txBox="1"/>
          <p:nvPr/>
        </p:nvSpPr>
        <p:spPr>
          <a:xfrm>
            <a:off x="6697097" y="4978316"/>
            <a:ext cx="1837253" cy="145713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/>
          <a:p>
            <a:pPr marL="7144" algn="ctr">
              <a:spcBef>
                <a:spcPts val="56"/>
              </a:spcBef>
            </a:pPr>
            <a:r>
              <a:rPr sz="900" spc="-3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Укладка верхнего слоя</a:t>
            </a:r>
            <a:r>
              <a:rPr sz="9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900" spc="-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покрытия</a:t>
            </a:r>
            <a:endParaRPr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object 20">
            <a:extLst>
              <a:ext uri="{FF2B5EF4-FFF2-40B4-BE49-F238E27FC236}">
                <a16:creationId xmlns:a16="http://schemas.microsoft.com/office/drawing/2014/main" id="{763CE781-2E5D-B502-AB92-C37BA333BDA2}"/>
              </a:ext>
            </a:extLst>
          </p:cNvPr>
          <p:cNvSpPr/>
          <p:nvPr/>
        </p:nvSpPr>
        <p:spPr>
          <a:xfrm>
            <a:off x="6745246" y="3750116"/>
            <a:ext cx="1890000" cy="1215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13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013553-DB6A-3870-1412-454341BE3808}"/>
              </a:ext>
            </a:extLst>
          </p:cNvPr>
          <p:cNvSpPr txBox="1">
            <a:spLocks/>
          </p:cNvSpPr>
          <p:nvPr/>
        </p:nvSpPr>
        <p:spPr>
          <a:xfrm>
            <a:off x="1453752" y="19471"/>
            <a:ext cx="6236494" cy="55285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defPPr>
              <a:defRPr lang="ru-RU"/>
            </a:defPPr>
            <a:lvl1pPr>
              <a:defRPr>
                <a:latin typeface="Calibri" panose="020F0502020204030204" pitchFamily="34" charset="0"/>
              </a:defRPr>
            </a:lvl1pPr>
            <a:lvl2pPr marL="0" lvl="1" indent="0" algn="ctr">
              <a:defRPr sz="20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pPr lvl="1"/>
            <a:r>
              <a:rPr lang="ru-RU" altLang="ru-RU" sz="1500" dirty="0"/>
              <a:t>ОПЫТНО-ПРОМЫШЛЕННАЯ ПРОВЕРКА РЕЗУЛЬТАТОВ ИССЛЕДОВАНИЯ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453912C9-33A9-D039-6BC7-A9D854708DD8}"/>
              </a:ext>
            </a:extLst>
          </p:cNvPr>
          <p:cNvGrpSpPr/>
          <p:nvPr/>
        </p:nvGrpSpPr>
        <p:grpSpPr>
          <a:xfrm>
            <a:off x="125172" y="4612693"/>
            <a:ext cx="6433238" cy="461467"/>
            <a:chOff x="107504" y="4602223"/>
            <a:chExt cx="6433238" cy="461467"/>
          </a:xfrm>
        </p:grpSpPr>
        <p:sp>
          <p:nvSpPr>
            <p:cNvPr id="5" name="Подзаголовок 2">
              <a:extLst>
                <a:ext uri="{FF2B5EF4-FFF2-40B4-BE49-F238E27FC236}">
                  <a16:creationId xmlns:a16="http://schemas.microsoft.com/office/drawing/2014/main" id="{0D6A6467-5398-A64A-D9E3-109806C8B44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32339" y="4602223"/>
              <a:ext cx="3108403" cy="461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/>
            <a:lstStyle/>
            <a:p>
              <a:pPr>
                <a:spcBef>
                  <a:spcPts val="750"/>
                </a:spcBef>
                <a:buClr>
                  <a:srgbClr val="4F81BD"/>
                </a:buClr>
                <a:buSzPct val="80000"/>
              </a:pPr>
              <a:r>
                <a:rPr lang="ru-RU" sz="900" dirty="0">
                  <a:solidFill>
                    <a:schemeClr val="tx2">
                      <a:lumMod val="75000"/>
                    </a:schemeClr>
                  </a:solidFill>
                </a:rPr>
                <a:t> X</a:t>
              </a:r>
              <a:r>
                <a:rPr lang="en-US" sz="900" dirty="0">
                  <a:solidFill>
                    <a:schemeClr val="tx2">
                      <a:lumMod val="75000"/>
                    </a:schemeClr>
                  </a:solidFill>
                </a:rPr>
                <a:t>II</a:t>
              </a:r>
              <a:r>
                <a:rPr lang="ru-RU" sz="900" dirty="0">
                  <a:solidFill>
                    <a:schemeClr val="tx2">
                      <a:lumMod val="75000"/>
                    </a:schemeClr>
                  </a:solidFill>
                </a:rPr>
  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  </a:r>
              <a:endParaRPr lang="ru-RU" altLang="ru-RU" sz="900" i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endParaRPr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29F2E6DC-43A6-96EF-B2D3-A25645BBA438}"/>
                </a:ext>
              </a:extLst>
            </p:cNvPr>
            <p:cNvPicPr/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4659982"/>
              <a:ext cx="611560" cy="355476"/>
            </a:xfrm>
            <a:prstGeom prst="rect">
              <a:avLst/>
            </a:prstGeom>
          </p:spPr>
        </p:pic>
        <p:pic>
          <p:nvPicPr>
            <p:cNvPr id="8" name="image4.jpeg">
              <a:extLst>
                <a:ext uri="{FF2B5EF4-FFF2-40B4-BE49-F238E27FC236}">
                  <a16:creationId xmlns:a16="http://schemas.microsoft.com/office/drawing/2014/main" id="{CDC64E9B-D77C-0A6A-1E05-7A7B7CF4C6CD}"/>
                </a:ext>
              </a:extLst>
            </p:cNvPr>
            <p:cNvPicPr/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3688" y="4659982"/>
              <a:ext cx="437009" cy="345951"/>
            </a:xfrm>
            <a:prstGeom prst="rect">
              <a:avLst/>
            </a:prstGeom>
          </p:spPr>
        </p:pic>
        <p:pic>
          <p:nvPicPr>
            <p:cNvPr id="10" name="image2.jpeg">
              <a:extLst>
                <a:ext uri="{FF2B5EF4-FFF2-40B4-BE49-F238E27FC236}">
                  <a16:creationId xmlns:a16="http://schemas.microsoft.com/office/drawing/2014/main" id="{9F5F8048-25A9-8D3F-6D78-355653660ED0}"/>
                </a:ext>
              </a:extLst>
            </p:cNvPr>
            <p:cNvPicPr/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4803998"/>
              <a:ext cx="921643" cy="160784"/>
            </a:xfrm>
            <a:prstGeom prst="rect">
              <a:avLst/>
            </a:prstGeom>
          </p:spPr>
        </p:pic>
        <p:pic>
          <p:nvPicPr>
            <p:cNvPr id="11" name="image6.jpeg" descr="2016-08-11_09-00-28">
              <a:extLst>
                <a:ext uri="{FF2B5EF4-FFF2-40B4-BE49-F238E27FC236}">
                  <a16:creationId xmlns:a16="http://schemas.microsoft.com/office/drawing/2014/main" id="{D5908A5E-DD48-8D7A-65DC-4E5A5B2137C6}"/>
                </a:ext>
              </a:extLst>
            </p:cNvPr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752" y="4659982"/>
              <a:ext cx="488826" cy="389384"/>
            </a:xfrm>
            <a:prstGeom prst="rect">
              <a:avLst/>
            </a:prstGeom>
          </p:spPr>
        </p:pic>
        <p:pic>
          <p:nvPicPr>
            <p:cNvPr id="12" name="image3.jpeg">
              <a:extLst>
                <a:ext uri="{FF2B5EF4-FFF2-40B4-BE49-F238E27FC236}">
                  <a16:creationId xmlns:a16="http://schemas.microsoft.com/office/drawing/2014/main" id="{1B148A37-EA0F-4E27-16BF-F48DC539842F}"/>
                </a:ext>
              </a:extLst>
            </p:cNvPr>
            <p:cNvPicPr/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5816" y="4659982"/>
              <a:ext cx="494159" cy="38938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51F3BB8-08E2-8133-A0C5-3EB2B840B220}"/>
              </a:ext>
            </a:extLst>
          </p:cNvPr>
          <p:cNvSpPr txBox="1"/>
          <p:nvPr/>
        </p:nvSpPr>
        <p:spPr>
          <a:xfrm>
            <a:off x="8673038" y="475354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13</a:t>
            </a:r>
          </a:p>
        </p:txBody>
      </p:sp>
      <p:pic>
        <p:nvPicPr>
          <p:cNvPr id="6" name="Picture 2" descr="C:\Users\Public\Desktop\УНИД 2.0\Выставки\ДОРОГА 2022\ДОКЛАД\Эмблема новая.png">
            <a:extLst>
              <a:ext uri="{FF2B5EF4-FFF2-40B4-BE49-F238E27FC236}">
                <a16:creationId xmlns:a16="http://schemas.microsoft.com/office/drawing/2014/main" id="{F259FB4D-572F-A7A8-3980-80267B716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82608" y="44377"/>
            <a:ext cx="695275" cy="69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3969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260D72C-E6E6-DF17-2934-45D9297DFF98}"/>
              </a:ext>
            </a:extLst>
          </p:cNvPr>
          <p:cNvSpPr txBox="1">
            <a:spLocks/>
          </p:cNvSpPr>
          <p:nvPr/>
        </p:nvSpPr>
        <p:spPr>
          <a:xfrm>
            <a:off x="1453753" y="84574"/>
            <a:ext cx="6236494" cy="42267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rmAutofit fontScale="925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lvl="1" indent="0" algn="ctr"/>
            <a:r>
              <a:rPr lang="ru-RU" altLang="ru-RU" sz="15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ТРЕХУРОВНЕВЫЙ МОНИТОРИНГ РЕЗУЛЬТАТОВ ИССЛЕДОВАНИЯ</a:t>
            </a:r>
            <a:endParaRPr lang="ru-RU" altLang="ru-RU" sz="15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F37FBC-F75A-B264-4D8D-07A117B5C7B8}"/>
              </a:ext>
            </a:extLst>
          </p:cNvPr>
          <p:cNvSpPr txBox="1"/>
          <p:nvPr/>
        </p:nvSpPr>
        <p:spPr>
          <a:xfrm>
            <a:off x="1283890" y="439354"/>
            <a:ext cx="6975331" cy="467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7000"/>
              </a:lnSpc>
              <a:spcAft>
                <a:spcPts val="600"/>
              </a:spcAft>
              <a:tabLst>
                <a:tab pos="337661" algn="l"/>
                <a:tab pos="405289" algn="l"/>
                <a:tab pos="437198" algn="l"/>
              </a:tabLst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Результаты сравнения физико-механических характеристик укрепленных грунтов, отобранных из основания дорожных одежд и изготовленных в лаборатории</a:t>
            </a:r>
            <a:endParaRPr lang="ru-RU" sz="105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B2D9C6-82E7-DE3C-9332-74BBCA0097A3}"/>
              </a:ext>
            </a:extLst>
          </p:cNvPr>
          <p:cNvSpPr txBox="1"/>
          <p:nvPr/>
        </p:nvSpPr>
        <p:spPr>
          <a:xfrm>
            <a:off x="467544" y="2468864"/>
            <a:ext cx="4655410" cy="413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7000"/>
              </a:lnSpc>
              <a:spcAft>
                <a:spcPts val="600"/>
              </a:spcAft>
              <a:tabLst>
                <a:tab pos="337661" algn="l"/>
                <a:tab pos="405289" algn="l"/>
                <a:tab pos="437198" algn="l"/>
              </a:tabLs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Сравнение фазового состава укрепленных грунтов, отобранных из основания дорожных одежд и изготовленных в лаборатории</a:t>
            </a:r>
            <a:endParaRPr lang="ru-RU" sz="1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BBF254-CFED-5D02-B38B-1113185FF603}"/>
              </a:ext>
            </a:extLst>
          </p:cNvPr>
          <p:cNvSpPr txBox="1"/>
          <p:nvPr/>
        </p:nvSpPr>
        <p:spPr>
          <a:xfrm>
            <a:off x="5244112" y="2478117"/>
            <a:ext cx="3184971" cy="413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7000"/>
              </a:lnSpc>
            </a:pPr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сравнительных испытаний модулей упругости укрепленных грунтов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AB030BE-70E5-9F91-63C5-B4E97CC83A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634944"/>
              </p:ext>
            </p:extLst>
          </p:nvPr>
        </p:nvGraphicFramePr>
        <p:xfrm>
          <a:off x="5374474" y="2893593"/>
          <a:ext cx="3054609" cy="1691906"/>
        </p:xfrm>
        <a:graphic>
          <a:graphicData uri="http://schemas.openxmlformats.org/drawingml/2006/table">
            <a:tbl>
              <a:tblPr firstRow="1" firstCol="1" bandRow="1"/>
              <a:tblGrid>
                <a:gridCol w="1001691">
                  <a:extLst>
                    <a:ext uri="{9D8B030D-6E8A-4147-A177-3AD203B41FA5}">
                      <a16:colId xmlns:a16="http://schemas.microsoft.com/office/drawing/2014/main" val="450092301"/>
                    </a:ext>
                  </a:extLst>
                </a:gridCol>
                <a:gridCol w="624688">
                  <a:extLst>
                    <a:ext uri="{9D8B030D-6E8A-4147-A177-3AD203B41FA5}">
                      <a16:colId xmlns:a16="http://schemas.microsoft.com/office/drawing/2014/main" val="2525541278"/>
                    </a:ext>
                  </a:extLst>
                </a:gridCol>
                <a:gridCol w="714115">
                  <a:extLst>
                    <a:ext uri="{9D8B030D-6E8A-4147-A177-3AD203B41FA5}">
                      <a16:colId xmlns:a16="http://schemas.microsoft.com/office/drawing/2014/main" val="4214269922"/>
                    </a:ext>
                  </a:extLst>
                </a:gridCol>
                <a:gridCol w="714115">
                  <a:extLst>
                    <a:ext uri="{9D8B030D-6E8A-4147-A177-3AD203B41FA5}">
                      <a16:colId xmlns:a16="http://schemas.microsoft.com/office/drawing/2014/main" val="2877525390"/>
                    </a:ext>
                  </a:extLst>
                </a:gridCol>
              </a:tblGrid>
              <a:tr h="118176">
                <a:tc rowSpan="2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 основания дорожной одежды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Модуль упругости, МПа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914236"/>
                  </a:ext>
                </a:extLst>
              </a:tr>
              <a:tr h="4727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Слоя дорожной одежды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ru-RU" sz="8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Лабора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-торные </a:t>
                      </a:r>
                      <a:r>
                        <a:rPr lang="ru-RU" sz="8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исследо-вания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ГОСТ Р 71404, </a:t>
                      </a:r>
                    </a:p>
                    <a:p>
                      <a:pPr indent="0" algn="ctr">
                        <a:buNone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менее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4088267"/>
                  </a:ext>
                </a:extLst>
              </a:tr>
              <a:tr h="590882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Комплексно-</a:t>
                      </a:r>
                      <a:r>
                        <a:rPr lang="ru-RU" sz="8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модифициро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-ванный укрепленный грунт </a:t>
                      </a:r>
                      <a:r>
                        <a:rPr lang="ru-RU" sz="8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М40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510,0 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550,0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400,0 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3186366"/>
                  </a:ext>
                </a:extLst>
              </a:tr>
              <a:tr h="472706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Укрепленный грунт без модификации </a:t>
                      </a:r>
                      <a:r>
                        <a:rPr lang="ru-RU" sz="8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М20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260,0 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300,0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250,0 </a:t>
                      </a: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4786702"/>
                  </a:ext>
                </a:extLst>
              </a:tr>
            </a:tbl>
          </a:graphicData>
        </a:graphic>
      </p:graphicFrame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4E802A27-C013-8399-BF3F-6D6CB81009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585426"/>
              </p:ext>
            </p:extLst>
          </p:nvPr>
        </p:nvGraphicFramePr>
        <p:xfrm>
          <a:off x="899592" y="854881"/>
          <a:ext cx="7488834" cy="1632489"/>
        </p:xfrm>
        <a:graphic>
          <a:graphicData uri="http://schemas.openxmlformats.org/drawingml/2006/table">
            <a:tbl>
              <a:tblPr firstRow="1" firstCol="1" bandRow="1"/>
              <a:tblGrid>
                <a:gridCol w="1499039">
                  <a:extLst>
                    <a:ext uri="{9D8B030D-6E8A-4147-A177-3AD203B41FA5}">
                      <a16:colId xmlns:a16="http://schemas.microsoft.com/office/drawing/2014/main" val="1977256343"/>
                    </a:ext>
                  </a:extLst>
                </a:gridCol>
                <a:gridCol w="902824">
                  <a:extLst>
                    <a:ext uri="{9D8B030D-6E8A-4147-A177-3AD203B41FA5}">
                      <a16:colId xmlns:a16="http://schemas.microsoft.com/office/drawing/2014/main" val="2689458739"/>
                    </a:ext>
                  </a:extLst>
                </a:gridCol>
                <a:gridCol w="1004082">
                  <a:extLst>
                    <a:ext uri="{9D8B030D-6E8A-4147-A177-3AD203B41FA5}">
                      <a16:colId xmlns:a16="http://schemas.microsoft.com/office/drawing/2014/main" val="813103613"/>
                    </a:ext>
                  </a:extLst>
                </a:gridCol>
                <a:gridCol w="1004082">
                  <a:extLst>
                    <a:ext uri="{9D8B030D-6E8A-4147-A177-3AD203B41FA5}">
                      <a16:colId xmlns:a16="http://schemas.microsoft.com/office/drawing/2014/main" val="1100870300"/>
                    </a:ext>
                  </a:extLst>
                </a:gridCol>
                <a:gridCol w="936105">
                  <a:extLst>
                    <a:ext uri="{9D8B030D-6E8A-4147-A177-3AD203B41FA5}">
                      <a16:colId xmlns:a16="http://schemas.microsoft.com/office/drawing/2014/main" val="3553062757"/>
                    </a:ext>
                  </a:extLst>
                </a:gridCol>
                <a:gridCol w="1071351">
                  <a:extLst>
                    <a:ext uri="{9D8B030D-6E8A-4147-A177-3AD203B41FA5}">
                      <a16:colId xmlns:a16="http://schemas.microsoft.com/office/drawing/2014/main" val="2229467224"/>
                    </a:ext>
                  </a:extLst>
                </a:gridCol>
                <a:gridCol w="1071351">
                  <a:extLst>
                    <a:ext uri="{9D8B030D-6E8A-4147-A177-3AD203B41FA5}">
                      <a16:colId xmlns:a16="http://schemas.microsoft.com/office/drawing/2014/main" val="1409452161"/>
                    </a:ext>
                  </a:extLst>
                </a:gridCol>
              </a:tblGrid>
              <a:tr h="138241">
                <a:tc rowSpan="3"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Показатели</a:t>
                      </a: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GB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физико</a:t>
                      </a: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GB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механических</a:t>
                      </a: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свойств</a:t>
                      </a: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Участки автомобильной дороги</a:t>
                      </a:r>
                      <a:r>
                        <a:rPr lang="en-GB" sz="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459204"/>
                  </a:ext>
                </a:extLst>
              </a:tr>
              <a:tr h="2563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Участок 1 (комплексно-модифицированный </a:t>
                      </a:r>
                      <a:r>
                        <a:rPr lang="ru-RU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цементогрунт</a:t>
                      </a: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 </a:t>
                      </a: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Участок 2 (немодифицированный цементогрунт)</a:t>
                      </a:r>
                      <a:r>
                        <a:rPr lang="en-GB" sz="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356741"/>
                  </a:ext>
                </a:extLst>
              </a:tr>
              <a:tr h="3390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Образцы</a:t>
                      </a: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GB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вырубки</a:t>
                      </a:r>
                      <a:r>
                        <a:rPr lang="en-GB" sz="8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Лабораторные</a:t>
                      </a: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GB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образцы</a:t>
                      </a:r>
                      <a:r>
                        <a:rPr lang="en-GB" sz="8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Требования ГОСТ </a:t>
                      </a:r>
                    </a:p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23558, не менее; (марка)</a:t>
                      </a:r>
                      <a:r>
                        <a:rPr lang="ru-RU" sz="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Образцы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вырубки</a:t>
                      </a:r>
                      <a:r>
                        <a:rPr lang="en-GB" sz="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Лабораторные</a:t>
                      </a: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GB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образцы</a:t>
                      </a:r>
                      <a:r>
                        <a:rPr lang="en-GB" sz="8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Требования ГОСТ </a:t>
                      </a:r>
                    </a:p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23558, не менее; </a:t>
                      </a:r>
                    </a:p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(марка)</a:t>
                      </a:r>
                      <a:r>
                        <a:rPr lang="ru-RU" sz="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0421097"/>
                  </a:ext>
                </a:extLst>
              </a:tr>
              <a:tr h="256383"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Предел прочности при сжатии, МПа</a:t>
                      </a:r>
                      <a:r>
                        <a:rPr lang="ru-RU" sz="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3;</a:t>
                      </a:r>
                      <a:r>
                        <a:rPr lang="en-GB" sz="8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</a:t>
                      </a:r>
                      <a:r>
                        <a:rPr lang="en-GB" sz="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00; (М40)</a:t>
                      </a:r>
                      <a:r>
                        <a:rPr lang="en-GB" sz="8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r>
                        <a:rPr lang="en-GB" sz="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49</a:t>
                      </a:r>
                      <a:r>
                        <a:rPr lang="en-GB" sz="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2,00; (</a:t>
                      </a:r>
                      <a:r>
                        <a:rPr lang="ru-RU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М20</a:t>
                      </a: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  <a:r>
                        <a:rPr lang="ru-RU" sz="800" i="1" kern="1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294642"/>
                  </a:ext>
                </a:extLst>
              </a:tr>
              <a:tr h="374524"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Предел прочности на растяжение при изгибе, МПа </a:t>
                      </a: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1,01</a:t>
                      </a:r>
                      <a:r>
                        <a:rPr lang="ru-RU" sz="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1,30</a:t>
                      </a:r>
                      <a:r>
                        <a:rPr lang="ru-RU" sz="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0,80; (М40)</a:t>
                      </a:r>
                      <a:r>
                        <a:rPr lang="ru-RU" sz="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0,41</a:t>
                      </a:r>
                      <a:r>
                        <a:rPr lang="ru-RU" sz="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0,55</a:t>
                      </a:r>
                      <a:r>
                        <a:rPr lang="ru-RU" sz="8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0,40; (М20)</a:t>
                      </a:r>
                      <a:r>
                        <a:rPr lang="ru-RU" sz="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4259024"/>
                  </a:ext>
                </a:extLst>
              </a:tr>
              <a:tr h="256383"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Коэффициент морозостойкости</a:t>
                      </a:r>
                      <a:r>
                        <a:rPr lang="ru-RU" sz="8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77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</a:t>
                      </a:r>
                      <a:r>
                        <a:rPr lang="en-GB" sz="8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75; (F15)</a:t>
                      </a:r>
                      <a:r>
                        <a:rPr lang="en-GB" sz="8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</a:t>
                      </a:r>
                      <a:r>
                        <a:rPr lang="en-GB" sz="800" b="1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r>
                        <a:rPr lang="ru-RU" sz="8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9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75; (</a:t>
                      </a:r>
                      <a:r>
                        <a:rPr lang="en-GB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F10</a:t>
                      </a: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  <a:r>
                        <a:rPr lang="en-GB" sz="800" b="1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261" marR="16906" marT="213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97475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D2F76C17-7367-DD52-4EEE-8885118EE7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369173"/>
              </p:ext>
            </p:extLst>
          </p:nvPr>
        </p:nvGraphicFramePr>
        <p:xfrm>
          <a:off x="467544" y="2893593"/>
          <a:ext cx="4536504" cy="1800001"/>
        </p:xfrm>
        <a:graphic>
          <a:graphicData uri="http://schemas.openxmlformats.org/drawingml/2006/table">
            <a:tbl>
              <a:tblPr firstRow="1" firstCol="1" bandRow="1"/>
              <a:tblGrid>
                <a:gridCol w="890970">
                  <a:extLst>
                    <a:ext uri="{9D8B030D-6E8A-4147-A177-3AD203B41FA5}">
                      <a16:colId xmlns:a16="http://schemas.microsoft.com/office/drawing/2014/main" val="2063514730"/>
                    </a:ext>
                  </a:extLst>
                </a:gridCol>
                <a:gridCol w="895829">
                  <a:extLst>
                    <a:ext uri="{9D8B030D-6E8A-4147-A177-3AD203B41FA5}">
                      <a16:colId xmlns:a16="http://schemas.microsoft.com/office/drawing/2014/main" val="1030710479"/>
                    </a:ext>
                  </a:extLst>
                </a:gridCol>
                <a:gridCol w="895829">
                  <a:extLst>
                    <a:ext uri="{9D8B030D-6E8A-4147-A177-3AD203B41FA5}">
                      <a16:colId xmlns:a16="http://schemas.microsoft.com/office/drawing/2014/main" val="3852939683"/>
                    </a:ext>
                  </a:extLst>
                </a:gridCol>
                <a:gridCol w="926938">
                  <a:extLst>
                    <a:ext uri="{9D8B030D-6E8A-4147-A177-3AD203B41FA5}">
                      <a16:colId xmlns:a16="http://schemas.microsoft.com/office/drawing/2014/main" val="255006244"/>
                    </a:ext>
                  </a:extLst>
                </a:gridCol>
                <a:gridCol w="926938">
                  <a:extLst>
                    <a:ext uri="{9D8B030D-6E8A-4147-A177-3AD203B41FA5}">
                      <a16:colId xmlns:a16="http://schemas.microsoft.com/office/drawing/2014/main" val="2983323511"/>
                    </a:ext>
                  </a:extLst>
                </a:gridCol>
              </a:tblGrid>
              <a:tr h="144114">
                <a:tc rowSpan="3"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минералов и фазы в</a:t>
                      </a:r>
                    </a:p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цементогрунтах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Содержание,%</a:t>
                      </a: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878033"/>
                  </a:ext>
                </a:extLst>
              </a:tr>
              <a:tr h="2601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лабораторных образцах </a:t>
                      </a: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 образцах, отобранных из основания автомобильной дороги  </a:t>
                      </a: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461819"/>
                  </a:ext>
                </a:extLst>
              </a:tr>
              <a:tr h="3761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</a:t>
                      </a:r>
                      <a:r>
                        <a:rPr lang="en-GB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омплексно</a:t>
                      </a: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GB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модифици</a:t>
                      </a: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GB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рованные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емодифици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рованны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 </a:t>
                      </a: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</a:t>
                      </a:r>
                      <a:r>
                        <a:rPr lang="en-GB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омплексно</a:t>
                      </a: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</a:t>
                      </a:r>
                      <a:r>
                        <a:rPr lang="en-GB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модифици</a:t>
                      </a: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GB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рованные</a:t>
                      </a: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емодифици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рованные 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1302510"/>
                  </a:ext>
                </a:extLst>
              </a:tr>
              <a:tr h="144114"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Портландит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64 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 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92 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 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8796345"/>
                  </a:ext>
                </a:extLst>
              </a:tr>
              <a:tr h="144114"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Кальцит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 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08 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 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 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5392488"/>
                  </a:ext>
                </a:extLst>
              </a:tr>
              <a:tr h="260130"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Гидросиликаты кальция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 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58 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52 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 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3257009"/>
                  </a:ext>
                </a:extLst>
              </a:tr>
              <a:tr h="144114"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</a:t>
                      </a:r>
                      <a:r>
                        <a:rPr lang="en-GB" sz="800" kern="1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 и C</a:t>
                      </a:r>
                      <a:r>
                        <a:rPr lang="en-GB" sz="800" kern="100" baseline="-25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64 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62 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 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 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4002811"/>
                  </a:ext>
                </a:extLst>
              </a:tr>
              <a:tr h="252185"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Аморфная фаза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</a:t>
                      </a:r>
                      <a:r>
                        <a:rPr lang="ru-RU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  </a:t>
                      </a:r>
                      <a:endParaRPr lang="ru-RU" sz="8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,0</a:t>
                      </a: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 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 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11239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  <a:r>
                        <a:rPr lang="ru-RU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en-GB" sz="8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 </a:t>
                      </a:r>
                      <a:endParaRPr lang="ru-RU" sz="800" kern="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0" marT="2952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706268"/>
                  </a:ext>
                </a:extLst>
              </a:tr>
            </a:tbl>
          </a:graphicData>
        </a:graphic>
      </p:graphicFrame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9D4A9D0-C4BF-FBDA-7729-403593FD3DA8}"/>
              </a:ext>
            </a:extLst>
          </p:cNvPr>
          <p:cNvGrpSpPr/>
          <p:nvPr/>
        </p:nvGrpSpPr>
        <p:grpSpPr>
          <a:xfrm>
            <a:off x="107504" y="4734040"/>
            <a:ext cx="9036496" cy="483518"/>
            <a:chOff x="107504" y="4659982"/>
            <a:chExt cx="9036496" cy="483518"/>
          </a:xfrm>
        </p:grpSpPr>
        <p:sp>
          <p:nvSpPr>
            <p:cNvPr id="4" name="Подзаголовок 2">
              <a:extLst>
                <a:ext uri="{FF2B5EF4-FFF2-40B4-BE49-F238E27FC236}">
                  <a16:creationId xmlns:a16="http://schemas.microsoft.com/office/drawing/2014/main" id="{A5F47D0B-3BC0-7998-14A6-ACB933A14D5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12728" y="4682033"/>
              <a:ext cx="5731272" cy="461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/>
            <a:lstStyle/>
            <a:p>
              <a:pPr>
                <a:spcBef>
                  <a:spcPts val="750"/>
                </a:spcBef>
                <a:buClr>
                  <a:srgbClr val="4F81BD"/>
                </a:buClr>
                <a:buSzPct val="80000"/>
              </a:pPr>
              <a:r>
                <a:rPr lang="ru-RU" sz="1050" dirty="0">
                  <a:solidFill>
                    <a:schemeClr val="tx2">
                      <a:lumMod val="75000"/>
                    </a:schemeClr>
                  </a:solidFill>
                </a:rPr>
                <a:t> X</a:t>
              </a:r>
              <a:r>
                <a:rPr lang="en-US" sz="1050" dirty="0">
                  <a:solidFill>
                    <a:schemeClr val="tx2">
                      <a:lumMod val="75000"/>
                    </a:schemeClr>
                  </a:solidFill>
                </a:rPr>
                <a:t>II</a:t>
              </a:r>
              <a:r>
                <a:rPr lang="ru-RU" sz="1050" dirty="0">
                  <a:solidFill>
                    <a:schemeClr val="tx2">
                      <a:lumMod val="75000"/>
                    </a:schemeClr>
                  </a:solidFill>
                </a:rPr>
  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  </a:r>
              <a:endParaRPr lang="ru-RU" altLang="ru-RU" sz="1050" i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endParaRP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B4F3D7CB-A964-384A-E119-9E1C3298A814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4659982"/>
              <a:ext cx="611560" cy="355476"/>
            </a:xfrm>
            <a:prstGeom prst="rect">
              <a:avLst/>
            </a:prstGeom>
          </p:spPr>
        </p:pic>
        <p:pic>
          <p:nvPicPr>
            <p:cNvPr id="10" name="image4.jpeg">
              <a:extLst>
                <a:ext uri="{FF2B5EF4-FFF2-40B4-BE49-F238E27FC236}">
                  <a16:creationId xmlns:a16="http://schemas.microsoft.com/office/drawing/2014/main" id="{2928168B-2293-8C20-8F61-E6D3BF327756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3688" y="4659982"/>
              <a:ext cx="437009" cy="345951"/>
            </a:xfrm>
            <a:prstGeom prst="rect">
              <a:avLst/>
            </a:prstGeom>
          </p:spPr>
        </p:pic>
        <p:pic>
          <p:nvPicPr>
            <p:cNvPr id="14" name="image2.jpeg">
              <a:extLst>
                <a:ext uri="{FF2B5EF4-FFF2-40B4-BE49-F238E27FC236}">
                  <a16:creationId xmlns:a16="http://schemas.microsoft.com/office/drawing/2014/main" id="{7D303760-DB80-BBFA-29FB-6C3862ADE153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4803998"/>
              <a:ext cx="921643" cy="160784"/>
            </a:xfrm>
            <a:prstGeom prst="rect">
              <a:avLst/>
            </a:prstGeom>
          </p:spPr>
        </p:pic>
        <p:pic>
          <p:nvPicPr>
            <p:cNvPr id="15" name="image6.jpeg" descr="2016-08-11_09-00-28">
              <a:extLst>
                <a:ext uri="{FF2B5EF4-FFF2-40B4-BE49-F238E27FC236}">
                  <a16:creationId xmlns:a16="http://schemas.microsoft.com/office/drawing/2014/main" id="{79B920FC-443A-56C6-156F-EF5A4C693D53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752" y="4659982"/>
              <a:ext cx="488826" cy="389384"/>
            </a:xfrm>
            <a:prstGeom prst="rect">
              <a:avLst/>
            </a:prstGeom>
          </p:spPr>
        </p:pic>
        <p:pic>
          <p:nvPicPr>
            <p:cNvPr id="16" name="image3.jpeg">
              <a:extLst>
                <a:ext uri="{FF2B5EF4-FFF2-40B4-BE49-F238E27FC236}">
                  <a16:creationId xmlns:a16="http://schemas.microsoft.com/office/drawing/2014/main" id="{4B9D7DE4-A606-3BEC-981F-36D1D6FC64AB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5816" y="4659982"/>
              <a:ext cx="494159" cy="38938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7029B1C-BE14-6A7D-A471-20808944155B}"/>
              </a:ext>
            </a:extLst>
          </p:cNvPr>
          <p:cNvSpPr txBox="1"/>
          <p:nvPr/>
        </p:nvSpPr>
        <p:spPr>
          <a:xfrm>
            <a:off x="8705573" y="4775744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14</a:t>
            </a:r>
          </a:p>
        </p:txBody>
      </p:sp>
      <p:pic>
        <p:nvPicPr>
          <p:cNvPr id="11" name="Picture 2" descr="C:\Users\Public\Desktop\УНИД 2.0\Выставки\ДОРОГА 2022\ДОКЛАД\Эмблема новая.png">
            <a:extLst>
              <a:ext uri="{FF2B5EF4-FFF2-40B4-BE49-F238E27FC236}">
                <a16:creationId xmlns:a16="http://schemas.microsoft.com/office/drawing/2014/main" id="{AAA99B70-B260-8FED-5F6B-705B49F56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123478"/>
            <a:ext cx="695275" cy="69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7222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8">
            <a:extLst>
              <a:ext uri="{FF2B5EF4-FFF2-40B4-BE49-F238E27FC236}">
                <a16:creationId xmlns:a16="http://schemas.microsoft.com/office/drawing/2014/main" id="{FD597028-393E-E548-1A71-DF5BD085F39C}"/>
              </a:ext>
            </a:extLst>
          </p:cNvPr>
          <p:cNvSpPr txBox="1"/>
          <p:nvPr/>
        </p:nvSpPr>
        <p:spPr>
          <a:xfrm>
            <a:off x="4851593" y="670687"/>
            <a:ext cx="2587478" cy="222657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/>
          <a:p>
            <a:pPr marL="7144" algn="ctr">
              <a:spcBef>
                <a:spcPts val="56"/>
              </a:spcBef>
            </a:pPr>
            <a:r>
              <a:rPr lang="ru-RU" sz="1400" b="1" spc="-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модуля упругости</a:t>
            </a:r>
            <a:endParaRPr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8">
            <a:extLst>
              <a:ext uri="{FF2B5EF4-FFF2-40B4-BE49-F238E27FC236}">
                <a16:creationId xmlns:a16="http://schemas.microsoft.com/office/drawing/2014/main" id="{E5058BD6-78A7-2193-6894-2A6B0AB3AEEC}"/>
              </a:ext>
            </a:extLst>
          </p:cNvPr>
          <p:cNvSpPr txBox="1"/>
          <p:nvPr/>
        </p:nvSpPr>
        <p:spPr>
          <a:xfrm>
            <a:off x="1475656" y="547524"/>
            <a:ext cx="2418211" cy="438101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/>
          <a:p>
            <a:pPr marL="7144" algn="ctr">
              <a:spcBef>
                <a:spcPts val="56"/>
              </a:spcBef>
            </a:pPr>
            <a:r>
              <a:rPr lang="ru-RU" sz="1400" b="1" spc="-3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поперечной ровности (колееобразование)</a:t>
            </a:r>
            <a:endParaRPr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2" descr="C:\Users\konovalov\Downloads\WhatsApp Image 2024-08-15 at 17.26.57 (1).jpeg">
            <a:extLst>
              <a:ext uri="{FF2B5EF4-FFF2-40B4-BE49-F238E27FC236}">
                <a16:creationId xmlns:a16="http://schemas.microsoft.com/office/drawing/2014/main" id="{7238357B-3AD8-5ABF-853C-DF984DABA1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9759" r="16267"/>
          <a:stretch/>
        </p:blipFill>
        <p:spPr bwMode="auto">
          <a:xfrm>
            <a:off x="6145332" y="1005859"/>
            <a:ext cx="1528591" cy="1378087"/>
          </a:xfrm>
          <a:prstGeom prst="rect">
            <a:avLst/>
          </a:prstGeom>
          <a:noFill/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D9F7C00F-E191-20FD-103C-C2EBD32F9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88307" y="1005988"/>
            <a:ext cx="1458073" cy="138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0A929BA-830B-5F86-9194-5A958F7E65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013196"/>
            <a:ext cx="1444831" cy="137285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CD25DC-E105-A98C-A3B0-5FA037CE9E1F}"/>
              </a:ext>
            </a:extLst>
          </p:cNvPr>
          <p:cNvSpPr txBox="1">
            <a:spLocks/>
          </p:cNvSpPr>
          <p:nvPr/>
        </p:nvSpPr>
        <p:spPr>
          <a:xfrm>
            <a:off x="1453752" y="122041"/>
            <a:ext cx="6236494" cy="42267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defPPr>
              <a:defRPr lang="ru-RU"/>
            </a:defPPr>
            <a:lvl1pPr>
              <a:defRPr>
                <a:latin typeface="Calibri" panose="020F0502020204030204" pitchFamily="34" charset="0"/>
              </a:defRPr>
            </a:lvl1pPr>
            <a:lvl2pPr marL="0" lvl="1" indent="0" algn="ctr">
              <a:defRPr sz="20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pPr lvl="1"/>
            <a:r>
              <a:rPr lang="ru-RU" altLang="ru-RU" sz="1500" dirty="0"/>
              <a:t>МНОГОЛЕТНИЙ МОНИТОРИНГ РЕЗУЛЬТАТОВ ВНЕДРЕНИЯ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8851B8-53E9-A948-7445-D9261D1B90B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l="11328" r="14320"/>
          <a:stretch>
            <a:fillRect/>
          </a:stretch>
        </p:blipFill>
        <p:spPr>
          <a:xfrm>
            <a:off x="1216397" y="1019319"/>
            <a:ext cx="1527665" cy="1369409"/>
          </a:xfrm>
          <a:prstGeom prst="rect">
            <a:avLst/>
          </a:prstGeom>
        </p:spPr>
      </p:pic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BF12A9C5-4F8E-4B19-B6B7-7AEBE55D8A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460734"/>
              </p:ext>
            </p:extLst>
          </p:nvPr>
        </p:nvGraphicFramePr>
        <p:xfrm>
          <a:off x="1155696" y="2298659"/>
          <a:ext cx="3315296" cy="1931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3632B165-B0D6-4491-8173-9034E471B8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8911993"/>
              </p:ext>
            </p:extLst>
          </p:nvPr>
        </p:nvGraphicFramePr>
        <p:xfrm>
          <a:off x="4477962" y="2296819"/>
          <a:ext cx="3203797" cy="1931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5BCFBCB-6215-34AE-75F3-F1449BD0C0AD}"/>
              </a:ext>
            </a:extLst>
          </p:cNvPr>
          <p:cNvSpPr txBox="1"/>
          <p:nvPr/>
        </p:nvSpPr>
        <p:spPr>
          <a:xfrm>
            <a:off x="467544" y="4159547"/>
            <a:ext cx="80648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ctr">
              <a:buFontTx/>
              <a:buChar char="-"/>
            </a:pPr>
            <a:r>
              <a:rPr lang="ru-RU" sz="1000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конструкция с основанием из щебня и песка;</a:t>
            </a:r>
            <a:r>
              <a:rPr lang="ru-RU" sz="1000" b="1" kern="100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000" b="1" kern="1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</a:t>
            </a:r>
            <a:r>
              <a:rPr lang="ru-RU" sz="1000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конструкция с основанием из укрепленного грунта без модификации; </a:t>
            </a:r>
            <a:endParaRPr lang="en-US" sz="1000" kern="100" dirty="0">
              <a:solidFill>
                <a:srgbClr val="007A37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 algn="ctr">
              <a:buFontTx/>
              <a:buChar char="-"/>
            </a:pPr>
            <a:r>
              <a:rPr lang="ru-RU" sz="1000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конструкция с основанием из комплексно-модифицированного укрепленного грунта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DCE79CDA-7DC7-35F5-3AEA-AD0BC6BDA90C}"/>
              </a:ext>
            </a:extLst>
          </p:cNvPr>
          <p:cNvGrpSpPr/>
          <p:nvPr/>
        </p:nvGrpSpPr>
        <p:grpSpPr>
          <a:xfrm>
            <a:off x="107504" y="4721395"/>
            <a:ext cx="9036496" cy="483518"/>
            <a:chOff x="107504" y="4659982"/>
            <a:chExt cx="9036496" cy="483518"/>
          </a:xfrm>
        </p:grpSpPr>
        <p:sp>
          <p:nvSpPr>
            <p:cNvPr id="4" name="Подзаголовок 2">
              <a:extLst>
                <a:ext uri="{FF2B5EF4-FFF2-40B4-BE49-F238E27FC236}">
                  <a16:creationId xmlns:a16="http://schemas.microsoft.com/office/drawing/2014/main" id="{901FAB2C-598E-FE44-EEBF-21BE1EDBE2B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12728" y="4682033"/>
              <a:ext cx="5731272" cy="461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/>
            <a:lstStyle/>
            <a:p>
              <a:pPr>
                <a:spcBef>
                  <a:spcPts val="750"/>
                </a:spcBef>
                <a:buClr>
                  <a:srgbClr val="4F81BD"/>
                </a:buClr>
                <a:buSzPct val="80000"/>
              </a:pPr>
              <a:r>
                <a:rPr lang="ru-RU" sz="1050" dirty="0">
                  <a:solidFill>
                    <a:schemeClr val="tx2">
                      <a:lumMod val="75000"/>
                    </a:schemeClr>
                  </a:solidFill>
                </a:rPr>
                <a:t> X</a:t>
              </a:r>
              <a:r>
                <a:rPr lang="en-US" sz="1050" dirty="0">
                  <a:solidFill>
                    <a:schemeClr val="tx2">
                      <a:lumMod val="75000"/>
                    </a:schemeClr>
                  </a:solidFill>
                </a:rPr>
                <a:t>II</a:t>
              </a:r>
              <a:r>
                <a:rPr lang="ru-RU" sz="1050" dirty="0">
                  <a:solidFill>
                    <a:schemeClr val="tx2">
                      <a:lumMod val="75000"/>
                    </a:schemeClr>
                  </a:solidFill>
                </a:rPr>
  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  </a:r>
              <a:endParaRPr lang="ru-RU" altLang="ru-RU" sz="1050" i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endParaRP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6E8BE6C1-783F-D04E-171B-1FBE39A43B68}"/>
                </a:ext>
              </a:extLst>
            </p:cNvPr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4659982"/>
              <a:ext cx="611560" cy="355476"/>
            </a:xfrm>
            <a:prstGeom prst="rect">
              <a:avLst/>
            </a:prstGeom>
          </p:spPr>
        </p:pic>
        <p:pic>
          <p:nvPicPr>
            <p:cNvPr id="11" name="image4.jpeg">
              <a:extLst>
                <a:ext uri="{FF2B5EF4-FFF2-40B4-BE49-F238E27FC236}">
                  <a16:creationId xmlns:a16="http://schemas.microsoft.com/office/drawing/2014/main" id="{920EC37D-99E7-351A-C9FD-DE34B6A67F9D}"/>
                </a:ext>
              </a:extLst>
            </p:cNvPr>
            <p:cNvPicPr/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3688" y="4659982"/>
              <a:ext cx="437009" cy="345951"/>
            </a:xfrm>
            <a:prstGeom prst="rect">
              <a:avLst/>
            </a:prstGeom>
          </p:spPr>
        </p:pic>
        <p:pic>
          <p:nvPicPr>
            <p:cNvPr id="12" name="image2.jpeg">
              <a:extLst>
                <a:ext uri="{FF2B5EF4-FFF2-40B4-BE49-F238E27FC236}">
                  <a16:creationId xmlns:a16="http://schemas.microsoft.com/office/drawing/2014/main" id="{19B0ED0E-97B0-D00F-02D0-B0405DD24828}"/>
                </a:ext>
              </a:extLst>
            </p:cNvPr>
            <p:cNvPicPr/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4803998"/>
              <a:ext cx="921643" cy="160784"/>
            </a:xfrm>
            <a:prstGeom prst="rect">
              <a:avLst/>
            </a:prstGeom>
          </p:spPr>
        </p:pic>
        <p:pic>
          <p:nvPicPr>
            <p:cNvPr id="13" name="image6.jpeg" descr="2016-08-11_09-00-28">
              <a:extLst>
                <a:ext uri="{FF2B5EF4-FFF2-40B4-BE49-F238E27FC236}">
                  <a16:creationId xmlns:a16="http://schemas.microsoft.com/office/drawing/2014/main" id="{17B2F9CD-A98D-5339-0B0D-2EBF9E64485A}"/>
                </a:ext>
              </a:extLst>
            </p:cNvPr>
            <p:cNvPicPr/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752" y="4659982"/>
              <a:ext cx="488826" cy="389384"/>
            </a:xfrm>
            <a:prstGeom prst="rect">
              <a:avLst/>
            </a:prstGeom>
          </p:spPr>
        </p:pic>
        <p:pic>
          <p:nvPicPr>
            <p:cNvPr id="14" name="image3.jpeg">
              <a:extLst>
                <a:ext uri="{FF2B5EF4-FFF2-40B4-BE49-F238E27FC236}">
                  <a16:creationId xmlns:a16="http://schemas.microsoft.com/office/drawing/2014/main" id="{B6DF4BAD-A580-7BE0-6B5B-BD3A6629C5C2}"/>
                </a:ext>
              </a:extLst>
            </p:cNvPr>
            <p:cNvPicPr/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5816" y="4659982"/>
              <a:ext cx="494159" cy="389384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8B18087-A597-3EDE-7373-FEC83D591360}"/>
              </a:ext>
            </a:extLst>
          </p:cNvPr>
          <p:cNvSpPr txBox="1"/>
          <p:nvPr/>
        </p:nvSpPr>
        <p:spPr>
          <a:xfrm>
            <a:off x="8769082" y="4763099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15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24346942-B512-0DE0-E4E0-D6186F3C69F7}"/>
              </a:ext>
            </a:extLst>
          </p:cNvPr>
          <p:cNvCxnSpPr>
            <a:cxnSpLocks/>
          </p:cNvCxnSpPr>
          <p:nvPr/>
        </p:nvCxnSpPr>
        <p:spPr>
          <a:xfrm>
            <a:off x="536563" y="4299942"/>
            <a:ext cx="365001" cy="0"/>
          </a:xfrm>
          <a:prstGeom prst="lin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2E3905ED-5B87-FAEA-435B-DB834E9B3DB4}"/>
              </a:ext>
            </a:extLst>
          </p:cNvPr>
          <p:cNvCxnSpPr>
            <a:cxnSpLocks/>
          </p:cNvCxnSpPr>
          <p:nvPr/>
        </p:nvCxnSpPr>
        <p:spPr>
          <a:xfrm>
            <a:off x="3711366" y="4299942"/>
            <a:ext cx="365001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CFC22998-AFF7-5413-3115-5072EEF542A3}"/>
              </a:ext>
            </a:extLst>
          </p:cNvPr>
          <p:cNvCxnSpPr>
            <a:cxnSpLocks/>
          </p:cNvCxnSpPr>
          <p:nvPr/>
        </p:nvCxnSpPr>
        <p:spPr>
          <a:xfrm>
            <a:off x="1677219" y="4443958"/>
            <a:ext cx="365001" cy="0"/>
          </a:xfrm>
          <a:prstGeom prst="line">
            <a:avLst/>
          </a:prstGeom>
          <a:ln w="15875">
            <a:solidFill>
              <a:srgbClr val="007A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C:\Users\Public\Desktop\УНИД 2.0\Выставки\ДОРОГА 2022\ДОКЛАД\Эмблема новая.png">
            <a:extLst>
              <a:ext uri="{FF2B5EF4-FFF2-40B4-BE49-F238E27FC236}">
                <a16:creationId xmlns:a16="http://schemas.microsoft.com/office/drawing/2014/main" id="{42640497-21A0-BC97-6C66-7AB9233B0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3528" y="123478"/>
            <a:ext cx="695275" cy="69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82557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9FB57-9570-8BDE-63A0-9FE147942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konovalov\Downloads\WhatsApp Image 2024-08-15 at 17.27.12.jpeg">
            <a:extLst>
              <a:ext uri="{FF2B5EF4-FFF2-40B4-BE49-F238E27FC236}">
                <a16:creationId xmlns:a16="http://schemas.microsoft.com/office/drawing/2014/main" id="{8FCF03EA-E3A2-3BAF-041A-550C1C77EC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0160" y="1196824"/>
            <a:ext cx="1331621" cy="1477661"/>
          </a:xfrm>
          <a:prstGeom prst="rect">
            <a:avLst/>
          </a:prstGeom>
          <a:noFill/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1562965-C300-1822-2724-EE4742A7151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01" b="14844"/>
          <a:stretch/>
        </p:blipFill>
        <p:spPr>
          <a:xfrm>
            <a:off x="6247191" y="1196824"/>
            <a:ext cx="1353323" cy="147766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2D354B-39B9-0378-8703-37931FA04E40}"/>
              </a:ext>
            </a:extLst>
          </p:cNvPr>
          <p:cNvSpPr txBox="1">
            <a:spLocks/>
          </p:cNvSpPr>
          <p:nvPr/>
        </p:nvSpPr>
        <p:spPr>
          <a:xfrm>
            <a:off x="1453752" y="122041"/>
            <a:ext cx="6236494" cy="42267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defPPr>
              <a:defRPr lang="ru-RU"/>
            </a:defPPr>
            <a:lvl1pPr>
              <a:defRPr>
                <a:latin typeface="Calibri" panose="020F0502020204030204" pitchFamily="34" charset="0"/>
              </a:defRPr>
            </a:lvl1pPr>
            <a:lvl2pPr marL="0" lvl="1" indent="0" algn="ctr">
              <a:defRPr sz="2000" b="1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>
                <a:latin typeface="Calibri" panose="020F0502020204030204" pitchFamily="34" charset="0"/>
              </a:defRPr>
            </a:lvl3pPr>
            <a:lvl4pPr marL="1600200" indent="-228600">
              <a:defRPr>
                <a:latin typeface="Calibri" panose="020F0502020204030204" pitchFamily="34" charset="0"/>
              </a:defRPr>
            </a:lvl4pPr>
            <a:lvl5pPr marL="2057400" indent="-228600">
              <a:defRPr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</a:defRPr>
            </a:lvl9pPr>
          </a:lstStyle>
          <a:p>
            <a:pPr lvl="1"/>
            <a:r>
              <a:rPr lang="ru-RU" altLang="ru-RU" sz="1500" dirty="0"/>
              <a:t>МНОГОЛЕТНИЙ МОНИТОРИНГ РЕЗУЛЬТАТОВ ВНЕДРЕНИЯ</a:t>
            </a:r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id="{A0D59B07-319C-3775-6C71-FF810F87D088}"/>
              </a:ext>
            </a:extLst>
          </p:cNvPr>
          <p:cNvSpPr txBox="1"/>
          <p:nvPr/>
        </p:nvSpPr>
        <p:spPr>
          <a:xfrm>
            <a:off x="4317347" y="533052"/>
            <a:ext cx="4059059" cy="586860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/>
          <a:p>
            <a:pPr marL="7144" algn="ctr">
              <a:spcBef>
                <a:spcPts val="56"/>
              </a:spcBef>
            </a:pPr>
            <a:r>
              <a:rPr lang="ru-RU" sz="1200" b="1" spc="-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физико-механических свойств </a:t>
            </a:r>
            <a:endParaRPr lang="en-US" sz="1200" b="1" spc="-3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144" algn="ctr">
              <a:spcBef>
                <a:spcPts val="56"/>
              </a:spcBef>
            </a:pPr>
            <a:r>
              <a:rPr lang="ru-RU" sz="1200" b="1" spc="-3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образцов-кернов в процессе </a:t>
            </a:r>
            <a:r>
              <a:rPr lang="ru-RU" sz="12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эксплуатации </a:t>
            </a:r>
            <a:endParaRPr lang="en-US" sz="1200" b="1" kern="1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144" algn="ctr">
              <a:spcBef>
                <a:spcPts val="56"/>
              </a:spcBef>
            </a:pPr>
            <a:r>
              <a:rPr lang="ru-RU" sz="12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автомобильной дороги</a:t>
            </a:r>
            <a:endParaRPr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D0EB23D2-5456-4004-ABDD-8679C282B3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8185553"/>
              </p:ext>
            </p:extLst>
          </p:nvPr>
        </p:nvGraphicFramePr>
        <p:xfrm>
          <a:off x="974442" y="544713"/>
          <a:ext cx="3264824" cy="1453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C5452943-35B4-4447-9ADD-4A83B8069D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1777533"/>
              </p:ext>
            </p:extLst>
          </p:nvPr>
        </p:nvGraphicFramePr>
        <p:xfrm>
          <a:off x="956295" y="3397655"/>
          <a:ext cx="3339050" cy="1349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D9D64047-47D6-4445-A076-F7F5F78859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4192111"/>
              </p:ext>
            </p:extLst>
          </p:nvPr>
        </p:nvGraphicFramePr>
        <p:xfrm>
          <a:off x="902577" y="2009356"/>
          <a:ext cx="3350679" cy="1410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C8752E2-538D-931B-00A4-D76FB6D3C7F0}"/>
              </a:ext>
            </a:extLst>
          </p:cNvPr>
          <p:cNvSpPr txBox="1"/>
          <p:nvPr/>
        </p:nvSpPr>
        <p:spPr>
          <a:xfrm>
            <a:off x="4421974" y="2878291"/>
            <a:ext cx="3678716" cy="1264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84296">
              <a:lnSpc>
                <a:spcPct val="114000"/>
              </a:lnSpc>
              <a:spcAft>
                <a:spcPts val="19"/>
              </a:spcAft>
              <a:tabLst>
                <a:tab pos="337661" algn="l"/>
                <a:tab pos="405289" algn="l"/>
                <a:tab pos="437198" algn="l"/>
              </a:tabLst>
            </a:pPr>
            <a:endParaRPr lang="ru-RU" sz="1100" kern="1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84296">
              <a:lnSpc>
                <a:spcPct val="114000"/>
              </a:lnSpc>
              <a:spcAft>
                <a:spcPts val="19"/>
              </a:spcAft>
              <a:tabLst>
                <a:tab pos="337661" algn="l"/>
                <a:tab pos="405289" algn="l"/>
                <a:tab pos="437198" algn="l"/>
              </a:tabLst>
            </a:pPr>
            <a:endParaRPr lang="ru-RU" sz="1050" kern="1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84296">
              <a:spcAft>
                <a:spcPts val="19"/>
              </a:spcAft>
              <a:tabLst>
                <a:tab pos="337661" algn="l"/>
                <a:tab pos="405289" algn="l"/>
                <a:tab pos="437198" algn="l"/>
              </a:tabLst>
            </a:pPr>
            <a:r>
              <a:rPr lang="en-US" sz="1050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</a:t>
            </a:r>
            <a:r>
              <a:rPr lang="ru-RU" sz="1050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конструкция с основанием из укрепленного грунта без модификации; </a:t>
            </a:r>
          </a:p>
          <a:p>
            <a:r>
              <a:rPr lang="ru-RU" sz="1050" kern="1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– конструкция с основанием из комплексно-модифицированного укрепленного грунта</a:t>
            </a:r>
          </a:p>
          <a:p>
            <a:pPr marR="84296" indent="332423" algn="ctr">
              <a:lnSpc>
                <a:spcPct val="103000"/>
              </a:lnSpc>
              <a:spcAft>
                <a:spcPts val="19"/>
              </a:spcAft>
              <a:tabLst>
                <a:tab pos="337661" algn="l"/>
                <a:tab pos="405289" algn="l"/>
                <a:tab pos="437198" algn="l"/>
              </a:tabLst>
            </a:pPr>
            <a:endParaRPr lang="ru-RU" sz="1000" kern="100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C008C36C-954C-DBA9-BBA8-90C520184E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558" y="518245"/>
            <a:ext cx="32403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tabLst>
                <a:tab pos="338138" algn="l"/>
              </a:tabLst>
            </a:pPr>
            <a:r>
              <a:rPr lang="ru-RU" sz="105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endParaRPr lang="ru-RU"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3D58E7CD-10CF-7A0D-A947-A175ED9F3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827" y="1941297"/>
            <a:ext cx="32403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tabLst>
                <a:tab pos="338138" algn="l"/>
              </a:tabLst>
            </a:pPr>
            <a:r>
              <a:rPr lang="ru-RU" sz="105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</a:t>
            </a:r>
            <a:endParaRPr lang="ru-RU"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8CA2EBFB-4BD7-70C0-C207-FCE18AE9C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558" y="3469362"/>
            <a:ext cx="32403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tabLst>
                <a:tab pos="338138" algn="l"/>
              </a:tabLst>
            </a:pPr>
            <a:r>
              <a:rPr lang="ru-RU" sz="105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endParaRPr lang="ru-RU" sz="105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2CB44EC-7F3A-1C8B-EA96-1498E323FB40}"/>
              </a:ext>
            </a:extLst>
          </p:cNvPr>
          <p:cNvGrpSpPr/>
          <p:nvPr/>
        </p:nvGrpSpPr>
        <p:grpSpPr>
          <a:xfrm>
            <a:off x="176017" y="4716809"/>
            <a:ext cx="9036496" cy="483518"/>
            <a:chOff x="107504" y="4659982"/>
            <a:chExt cx="9036496" cy="483518"/>
          </a:xfrm>
        </p:grpSpPr>
        <p:sp>
          <p:nvSpPr>
            <p:cNvPr id="5" name="Подзаголовок 2">
              <a:extLst>
                <a:ext uri="{FF2B5EF4-FFF2-40B4-BE49-F238E27FC236}">
                  <a16:creationId xmlns:a16="http://schemas.microsoft.com/office/drawing/2014/main" id="{5620230C-398F-B0FD-35FB-E9FF19C35A5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12728" y="4682033"/>
              <a:ext cx="5731272" cy="461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/>
            <a:lstStyle/>
            <a:p>
              <a:pPr>
                <a:spcBef>
                  <a:spcPts val="750"/>
                </a:spcBef>
                <a:buClr>
                  <a:srgbClr val="4F81BD"/>
                </a:buClr>
                <a:buSzPct val="80000"/>
              </a:pPr>
              <a:r>
                <a:rPr lang="ru-RU" sz="1050" dirty="0">
                  <a:solidFill>
                    <a:schemeClr val="tx2">
                      <a:lumMod val="75000"/>
                    </a:schemeClr>
                  </a:solidFill>
                </a:rPr>
                <a:t> X</a:t>
              </a:r>
              <a:r>
                <a:rPr lang="en-US" sz="1050" dirty="0">
                  <a:solidFill>
                    <a:schemeClr val="tx2">
                      <a:lumMod val="75000"/>
                    </a:schemeClr>
                  </a:solidFill>
                </a:rPr>
                <a:t>II</a:t>
              </a:r>
              <a:r>
                <a:rPr lang="ru-RU" sz="1050" dirty="0">
                  <a:solidFill>
                    <a:schemeClr val="tx2">
                      <a:lumMod val="75000"/>
                    </a:schemeClr>
                  </a:solidFill>
                </a:rPr>
  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  </a:r>
              <a:endParaRPr lang="ru-RU" altLang="ru-RU" sz="1050" i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endParaRP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CE91F80B-5ACD-F40F-7DB1-40414CB21CAC}"/>
                </a:ext>
              </a:extLst>
            </p:cNvPr>
            <p:cNvPicPr/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4659982"/>
              <a:ext cx="611560" cy="355476"/>
            </a:xfrm>
            <a:prstGeom prst="rect">
              <a:avLst/>
            </a:prstGeom>
          </p:spPr>
        </p:pic>
        <p:pic>
          <p:nvPicPr>
            <p:cNvPr id="16" name="image4.jpeg">
              <a:extLst>
                <a:ext uri="{FF2B5EF4-FFF2-40B4-BE49-F238E27FC236}">
                  <a16:creationId xmlns:a16="http://schemas.microsoft.com/office/drawing/2014/main" id="{C5A9EE1E-BFD6-62DA-294E-A850D4976F24}"/>
                </a:ext>
              </a:extLst>
            </p:cNvPr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63688" y="4659982"/>
              <a:ext cx="437009" cy="345951"/>
            </a:xfrm>
            <a:prstGeom prst="rect">
              <a:avLst/>
            </a:prstGeom>
          </p:spPr>
        </p:pic>
        <p:pic>
          <p:nvPicPr>
            <p:cNvPr id="17" name="image2.jpeg">
              <a:extLst>
                <a:ext uri="{FF2B5EF4-FFF2-40B4-BE49-F238E27FC236}">
                  <a16:creationId xmlns:a16="http://schemas.microsoft.com/office/drawing/2014/main" id="{7B7B241E-5C0B-7A3A-8BF3-3FA1C85523B1}"/>
                </a:ext>
              </a:extLst>
            </p:cNvPr>
            <p:cNvPicPr/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4803998"/>
              <a:ext cx="921643" cy="160784"/>
            </a:xfrm>
            <a:prstGeom prst="rect">
              <a:avLst/>
            </a:prstGeom>
          </p:spPr>
        </p:pic>
        <p:pic>
          <p:nvPicPr>
            <p:cNvPr id="18" name="image6.jpeg" descr="2016-08-11_09-00-28">
              <a:extLst>
                <a:ext uri="{FF2B5EF4-FFF2-40B4-BE49-F238E27FC236}">
                  <a16:creationId xmlns:a16="http://schemas.microsoft.com/office/drawing/2014/main" id="{707AA950-BB41-7138-FBC3-D41AD30E8AE4}"/>
                </a:ext>
              </a:extLst>
            </p:cNvPr>
            <p:cNvPicPr/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9752" y="4659982"/>
              <a:ext cx="488826" cy="389384"/>
            </a:xfrm>
            <a:prstGeom prst="rect">
              <a:avLst/>
            </a:prstGeom>
          </p:spPr>
        </p:pic>
        <p:pic>
          <p:nvPicPr>
            <p:cNvPr id="19" name="image3.jpeg">
              <a:extLst>
                <a:ext uri="{FF2B5EF4-FFF2-40B4-BE49-F238E27FC236}">
                  <a16:creationId xmlns:a16="http://schemas.microsoft.com/office/drawing/2014/main" id="{E5555423-BAC2-0E58-59A5-CE9E0B029478}"/>
                </a:ext>
              </a:extLst>
            </p:cNvPr>
            <p:cNvPicPr/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5816" y="4659982"/>
              <a:ext cx="494159" cy="389384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0EACCDE-A8A6-4610-6165-CB9B833B4AD9}"/>
              </a:ext>
            </a:extLst>
          </p:cNvPr>
          <p:cNvSpPr txBox="1"/>
          <p:nvPr/>
        </p:nvSpPr>
        <p:spPr>
          <a:xfrm>
            <a:off x="8737780" y="4764727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16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C52458A3-CEEC-A1E6-85FB-931DB2D5A4A8}"/>
              </a:ext>
            </a:extLst>
          </p:cNvPr>
          <p:cNvCxnSpPr>
            <a:cxnSpLocks/>
          </p:cNvCxnSpPr>
          <p:nvPr/>
        </p:nvCxnSpPr>
        <p:spPr>
          <a:xfrm>
            <a:off x="4499992" y="3723878"/>
            <a:ext cx="388546" cy="0"/>
          </a:xfrm>
          <a:prstGeom prst="line">
            <a:avLst/>
          </a:prstGeom>
          <a:ln w="15875">
            <a:solidFill>
              <a:srgbClr val="007A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74B83D5F-4550-BEAC-FE63-4F20972C5305}"/>
              </a:ext>
            </a:extLst>
          </p:cNvPr>
          <p:cNvCxnSpPr>
            <a:cxnSpLocks/>
          </p:cNvCxnSpPr>
          <p:nvPr/>
        </p:nvCxnSpPr>
        <p:spPr>
          <a:xfrm>
            <a:off x="4499992" y="3391677"/>
            <a:ext cx="388546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C:\Users\Public\Desktop\УНИД 2.0\Выставки\ДОРОГА 2022\ДОКЛАД\Эмблема новая.png">
            <a:extLst>
              <a:ext uri="{FF2B5EF4-FFF2-40B4-BE49-F238E27FC236}">
                <a16:creationId xmlns:a16="http://schemas.microsoft.com/office/drawing/2014/main" id="{A6E50702-10A2-6A10-0EBF-8935A623F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3528" y="123478"/>
            <a:ext cx="695275" cy="69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79354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Подзаголовок 2"/>
          <p:cNvSpPr txBox="1">
            <a:spLocks/>
          </p:cNvSpPr>
          <p:nvPr/>
        </p:nvSpPr>
        <p:spPr bwMode="auto">
          <a:xfrm>
            <a:off x="3412728" y="4682033"/>
            <a:ext cx="5731272" cy="46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>
              <a:spcBef>
                <a:spcPts val="750"/>
              </a:spcBef>
              <a:buClr>
                <a:srgbClr val="4F81BD"/>
              </a:buClr>
              <a:buSzPct val="80000"/>
            </a:pP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X</a:t>
            </a:r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II</a:t>
            </a: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</a:r>
            <a:endParaRPr lang="ru-RU" altLang="ru-RU" sz="1050" i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59982"/>
            <a:ext cx="611560" cy="355476"/>
          </a:xfrm>
          <a:prstGeom prst="rect">
            <a:avLst/>
          </a:prstGeom>
        </p:spPr>
      </p:pic>
      <p:pic>
        <p:nvPicPr>
          <p:cNvPr id="9" name="image4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659982"/>
            <a:ext cx="437009" cy="345951"/>
          </a:xfrm>
          <a:prstGeom prst="rect">
            <a:avLst/>
          </a:prstGeom>
        </p:spPr>
      </p:pic>
      <p:pic>
        <p:nvPicPr>
          <p:cNvPr id="10" name="image2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803998"/>
            <a:ext cx="921643" cy="160784"/>
          </a:xfrm>
          <a:prstGeom prst="rect">
            <a:avLst/>
          </a:prstGeom>
        </p:spPr>
      </p:pic>
      <p:pic>
        <p:nvPicPr>
          <p:cNvPr id="11" name="image6.jpeg" descr="2016-08-11_09-00-28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659982"/>
            <a:ext cx="488826" cy="389384"/>
          </a:xfrm>
          <a:prstGeom prst="rect">
            <a:avLst/>
          </a:prstGeom>
        </p:spPr>
      </p:pic>
      <p:pic>
        <p:nvPicPr>
          <p:cNvPr id="12" name="image3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659982"/>
            <a:ext cx="494159" cy="389384"/>
          </a:xfrm>
          <a:prstGeom prst="rect">
            <a:avLst/>
          </a:prstGeom>
        </p:spPr>
      </p:pic>
      <p:pic>
        <p:nvPicPr>
          <p:cNvPr id="13" name="Picture 2" descr="C:\Users\Public\Desktop\УНИД 2.0\Выставки\ДОРОГА 2022\ДОКЛАД\Эмблема новая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123478"/>
            <a:ext cx="695275" cy="69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1547664" y="92836"/>
            <a:ext cx="6102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spc="56" dirty="0">
                <a:solidFill>
                  <a:schemeClr val="tx2"/>
                </a:solidFill>
              </a:rPr>
              <a:t>НАУЧНО-ОБРАЗОВАТЕЛЬНЫЕ ЦЕНТРЫ КГАСУ</a:t>
            </a:r>
            <a:endParaRPr lang="ru-RU" dirty="0">
              <a:solidFill>
                <a:schemeClr val="tx2"/>
              </a:solidFill>
            </a:endParaRPr>
          </a:p>
        </p:txBody>
      </p:sp>
      <p:pic>
        <p:nvPicPr>
          <p:cNvPr id="1027" name="Picture 3" descr="C:\Users\konovalov\Desktop\ПРЕЗЕНТАЦИИ\МАДИ 30.01.25\исправленная_КАРТА_С_НОЦ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75656" y="411510"/>
            <a:ext cx="6048672" cy="4275749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6F1106-916F-7026-CE16-43B057B1C57D}"/>
              </a:ext>
            </a:extLst>
          </p:cNvPr>
          <p:cNvSpPr txBox="1"/>
          <p:nvPr/>
        </p:nvSpPr>
        <p:spPr>
          <a:xfrm>
            <a:off x="8699648" y="4740347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Подзаголовок 2"/>
          <p:cNvSpPr txBox="1">
            <a:spLocks/>
          </p:cNvSpPr>
          <p:nvPr/>
        </p:nvSpPr>
        <p:spPr bwMode="auto">
          <a:xfrm>
            <a:off x="3412728" y="4682033"/>
            <a:ext cx="5731272" cy="46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>
              <a:spcBef>
                <a:spcPts val="750"/>
              </a:spcBef>
              <a:buClr>
                <a:srgbClr val="4F81BD"/>
              </a:buClr>
              <a:buSzPct val="80000"/>
            </a:pP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X</a:t>
            </a:r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II</a:t>
            </a: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</a:r>
            <a:endParaRPr lang="ru-RU" altLang="ru-RU" sz="1050" i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59982"/>
            <a:ext cx="611560" cy="355476"/>
          </a:xfrm>
          <a:prstGeom prst="rect">
            <a:avLst/>
          </a:prstGeom>
        </p:spPr>
      </p:pic>
      <p:pic>
        <p:nvPicPr>
          <p:cNvPr id="9" name="image4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659982"/>
            <a:ext cx="437009" cy="345951"/>
          </a:xfrm>
          <a:prstGeom prst="rect">
            <a:avLst/>
          </a:prstGeom>
        </p:spPr>
      </p:pic>
      <p:pic>
        <p:nvPicPr>
          <p:cNvPr id="10" name="image2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803998"/>
            <a:ext cx="921643" cy="160784"/>
          </a:xfrm>
          <a:prstGeom prst="rect">
            <a:avLst/>
          </a:prstGeom>
        </p:spPr>
      </p:pic>
      <p:pic>
        <p:nvPicPr>
          <p:cNvPr id="11" name="image6.jpeg" descr="2016-08-11_09-00-28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659982"/>
            <a:ext cx="488826" cy="389384"/>
          </a:xfrm>
          <a:prstGeom prst="rect">
            <a:avLst/>
          </a:prstGeom>
        </p:spPr>
      </p:pic>
      <p:pic>
        <p:nvPicPr>
          <p:cNvPr id="12" name="image3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659982"/>
            <a:ext cx="494159" cy="389384"/>
          </a:xfrm>
          <a:prstGeom prst="rect">
            <a:avLst/>
          </a:prstGeom>
        </p:spPr>
      </p:pic>
      <p:pic>
        <p:nvPicPr>
          <p:cNvPr id="14" name="Picture 2" descr="C:\Users\Public\Desktop\УНИД 2.0\Выставки\ДОРОГА 2022\ДОКЛАД\Эмблема новая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45614"/>
            <a:ext cx="589435" cy="587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Заголовок 4">
            <a:extLst>
              <a:ext uri="{FF2B5EF4-FFF2-40B4-BE49-F238E27FC236}">
                <a16:creationId xmlns:a16="http://schemas.microsoft.com/office/drawing/2014/main" id="{7852744E-8A51-7FE4-2EF2-98848548B78E}"/>
              </a:ext>
            </a:extLst>
          </p:cNvPr>
          <p:cNvSpPr txBox="1">
            <a:spLocks/>
          </p:cNvSpPr>
          <p:nvPr/>
        </p:nvSpPr>
        <p:spPr>
          <a:xfrm>
            <a:off x="1005413" y="-8090"/>
            <a:ext cx="7337008" cy="6094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56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НАУЧНО-ОБРАЗОВАТЕЛЬНЫЙ ЦЕНТР «ДОЛГОВЕЧНОСТЬ»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40" y="655625"/>
            <a:ext cx="2784310" cy="18554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786" y="651471"/>
            <a:ext cx="2798772" cy="18554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287" y="651470"/>
            <a:ext cx="2790545" cy="185963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40" y="2548955"/>
            <a:ext cx="2784310" cy="208823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039" y="2543275"/>
            <a:ext cx="2791074" cy="209330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188" y="2550416"/>
            <a:ext cx="2811855" cy="21088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DDEDE4-1FDF-B5DF-B846-572269CCAFBF}"/>
              </a:ext>
            </a:extLst>
          </p:cNvPr>
          <p:cNvSpPr txBox="1"/>
          <p:nvPr/>
        </p:nvSpPr>
        <p:spPr>
          <a:xfrm>
            <a:off x="8728001" y="4764727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0783071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ctrTitle"/>
          </p:nvPr>
        </p:nvSpPr>
        <p:spPr>
          <a:xfrm>
            <a:off x="0" y="987574"/>
            <a:ext cx="9144000" cy="1152128"/>
          </a:xfrm>
        </p:spPr>
        <p:txBody>
          <a:bodyPr>
            <a:noAutofit/>
          </a:bodyPr>
          <a:lstStyle/>
          <a:p>
            <a:r>
              <a:rPr lang="ru-RU" sz="1800" b="1" dirty="0"/>
              <a:t>Строительство и мониторинг состояния дорожных одежд </a:t>
            </a:r>
            <a:br>
              <a:rPr lang="ru-RU" sz="1800" b="1" dirty="0"/>
            </a:br>
            <a:r>
              <a:rPr lang="ru-RU" sz="1800" b="1" dirty="0"/>
              <a:t>с основаниями из комплексно-модифицированных</a:t>
            </a:r>
            <a:br>
              <a:rPr lang="ru-RU" sz="1800" b="1" dirty="0"/>
            </a:br>
            <a:r>
              <a:rPr lang="ru-RU" sz="1800" b="1" dirty="0"/>
              <a:t> укрепленных грунтов</a:t>
            </a:r>
            <a:endParaRPr lang="ru-RU" altLang="ru-RU" sz="1800" b="1" dirty="0">
              <a:solidFill>
                <a:schemeClr val="tx2">
                  <a:lumMod val="75000"/>
                </a:schemeClr>
              </a:solidFill>
              <a:latin typeface="+mn-lt"/>
              <a:cs typeface="Arial" pitchFamily="34" charset="0"/>
            </a:endParaRPr>
          </a:p>
        </p:txBody>
      </p:sp>
      <p:sp>
        <p:nvSpPr>
          <p:cNvPr id="1331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3507854"/>
            <a:ext cx="6399907" cy="864096"/>
          </a:xfrm>
        </p:spPr>
        <p:txBody>
          <a:bodyPr>
            <a:noAutofit/>
          </a:bodyPr>
          <a:lstStyle/>
          <a:p>
            <a:pPr algn="l" eaLnBrk="1" hangingPunct="1">
              <a:spcBef>
                <a:spcPct val="0"/>
              </a:spcBef>
            </a:pPr>
            <a:r>
              <a:rPr lang="ru-RU" altLang="ru-RU" sz="1600" dirty="0">
                <a:solidFill>
                  <a:schemeClr val="tx2">
                    <a:lumMod val="75000"/>
                  </a:schemeClr>
                </a:solidFill>
              </a:rPr>
              <a:t>Проректор по научно-исследовательской деятельности</a:t>
            </a:r>
          </a:p>
          <a:p>
            <a:pPr algn="l">
              <a:spcBef>
                <a:spcPct val="0"/>
              </a:spcBef>
            </a:pPr>
            <a:r>
              <a:rPr lang="ru-RU" altLang="ru-RU" sz="1600" dirty="0">
                <a:solidFill>
                  <a:schemeClr val="tx2">
                    <a:lumMod val="75000"/>
                  </a:schemeClr>
                </a:solidFill>
              </a:rPr>
              <a:t>Заведующий кафедрой автомобильных дорог, мостов и тоннелей</a:t>
            </a:r>
          </a:p>
          <a:p>
            <a:pPr algn="l" eaLnBrk="1" hangingPunct="1">
              <a:spcBef>
                <a:spcPct val="0"/>
              </a:spcBef>
            </a:pPr>
            <a:r>
              <a:rPr lang="ru-RU" altLang="ru-RU" sz="1600" dirty="0">
                <a:solidFill>
                  <a:schemeClr val="tx2">
                    <a:lumMod val="75000"/>
                  </a:schemeClr>
                </a:solidFill>
              </a:rPr>
              <a:t>Вдовин Евгений Анатольевич </a:t>
            </a:r>
          </a:p>
        </p:txBody>
      </p:sp>
      <p:sp>
        <p:nvSpPr>
          <p:cNvPr id="13316" name="Подзаголовок 2"/>
          <p:cNvSpPr txBox="1">
            <a:spLocks/>
          </p:cNvSpPr>
          <p:nvPr/>
        </p:nvSpPr>
        <p:spPr bwMode="auto">
          <a:xfrm>
            <a:off x="3412728" y="4682033"/>
            <a:ext cx="5731272" cy="461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80" tIns="34290" rIns="68580" bIns="34290"/>
          <a:lstStyle/>
          <a:p>
            <a:pPr algn="ctr">
              <a:spcBef>
                <a:spcPts val="750"/>
              </a:spcBef>
              <a:buClr>
                <a:srgbClr val="4F81BD"/>
              </a:buClr>
              <a:buSzPct val="80000"/>
            </a:pP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X</a:t>
            </a:r>
            <a:r>
              <a:rPr lang="en-US" sz="1050" dirty="0">
                <a:solidFill>
                  <a:schemeClr val="tx2">
                    <a:lumMod val="75000"/>
                  </a:schemeClr>
                </a:solidFill>
              </a:rPr>
              <a:t>II</a:t>
            </a:r>
            <a:r>
              <a:rPr lang="ru-RU" sz="1050" dirty="0">
                <a:solidFill>
                  <a:schemeClr val="tx2">
                    <a:lumMod val="75000"/>
                  </a:schemeClr>
                </a:solidFill>
              </a:rPr>
              <a:t> Международная научно-практическая конференция «Инновационные технологии: пути повышения межремонтных сроков службы автомобильных дорог» </a:t>
            </a:r>
            <a:endParaRPr lang="ru-RU" altLang="ru-RU" sz="1050" i="1" dirty="0">
              <a:solidFill>
                <a:schemeClr val="tx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1797" y="235744"/>
            <a:ext cx="7452122" cy="30003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defRPr/>
            </a:pPr>
            <a:r>
              <a:rPr lang="ru-RU" sz="1500" b="1" spc="75" dirty="0">
                <a:solidFill>
                  <a:schemeClr val="tx2">
                    <a:lumMod val="75000"/>
                  </a:schemeClr>
                </a:solidFill>
              </a:rPr>
              <a:t>КАЗАНСКИЙ ГОСУДАРСТВЕННЫЙ АРХИТЕКТУРНО-СТРОИТЕЛЬНЫЙ УНИВЕРСИТЕТ</a:t>
            </a:r>
          </a:p>
        </p:txBody>
      </p:sp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59982"/>
            <a:ext cx="611560" cy="355476"/>
          </a:xfrm>
          <a:prstGeom prst="rect">
            <a:avLst/>
          </a:prstGeom>
        </p:spPr>
      </p:pic>
      <p:pic>
        <p:nvPicPr>
          <p:cNvPr id="9" name="image4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659982"/>
            <a:ext cx="437009" cy="345951"/>
          </a:xfrm>
          <a:prstGeom prst="rect">
            <a:avLst/>
          </a:prstGeom>
        </p:spPr>
      </p:pic>
      <p:pic>
        <p:nvPicPr>
          <p:cNvPr id="10" name="image2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803998"/>
            <a:ext cx="921643" cy="160784"/>
          </a:xfrm>
          <a:prstGeom prst="rect">
            <a:avLst/>
          </a:prstGeom>
        </p:spPr>
      </p:pic>
      <p:pic>
        <p:nvPicPr>
          <p:cNvPr id="11" name="image6.jpeg" descr="2016-08-11_09-00-28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4659982"/>
            <a:ext cx="488826" cy="389384"/>
          </a:xfrm>
          <a:prstGeom prst="rect">
            <a:avLst/>
          </a:prstGeom>
        </p:spPr>
      </p:pic>
      <p:pic>
        <p:nvPicPr>
          <p:cNvPr id="12" name="image3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4659982"/>
            <a:ext cx="494159" cy="389384"/>
          </a:xfrm>
          <a:prstGeom prst="rect">
            <a:avLst/>
          </a:prstGeom>
        </p:spPr>
      </p:pic>
      <p:pic>
        <p:nvPicPr>
          <p:cNvPr id="13" name="Picture 2" descr="C:\Users\Public\Desktop\УНИД 2.0\Выставки\ДОРОГА 2022\ДОКЛАД\Эмблема новая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512" y="195486"/>
            <a:ext cx="767283" cy="764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0" y="235572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2"/>
                </a:solidFill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1698</Words>
  <Application>Microsoft Macintosh PowerPoint</Application>
  <PresentationFormat>Экран (16:9)</PresentationFormat>
  <Paragraphs>443</Paragraphs>
  <Slides>19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Century Gothic</vt:lpstr>
      <vt:lpstr>Times New Roman</vt:lpstr>
      <vt:lpstr>Тема Office</vt:lpstr>
      <vt:lpstr>Строительство и мониторинг состояния дорожных одежд  с основаниями из комплексно-модифицированных  укрепленных грунтов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Строительство и мониторинг состояния дорожных одежд  с основаниями из комплексно-модифицированных  укрепленных грунтов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ДОРОЖНО-СТРОИТЕЛЬНЫЕ МАТЕРИАЛЫ  НА ОСНОВЕ ОБРАБОТАННЫХ И МОДИФИЦИРОВАННЫХ ГРУНТОВ,   ГОРНЫХ ПОРОД И ОТХОДОВ ПРОМЫШЛЕННОСТИ РЕСПУБЛИКИ ТАТАРСТАН</dc:title>
  <dc:creator>Коновалов Никита Витальевич</dc:creator>
  <cp:lastModifiedBy>Juliya</cp:lastModifiedBy>
  <cp:revision>194</cp:revision>
  <dcterms:created xsi:type="dcterms:W3CDTF">2022-09-26T12:37:36Z</dcterms:created>
  <dcterms:modified xsi:type="dcterms:W3CDTF">2026-01-26T13:10:28Z</dcterms:modified>
</cp:coreProperties>
</file>