
<file path=[Content_Types].xml><?xml version="1.0" encoding="utf-8"?>
<Types xmlns="http://schemas.openxmlformats.org/package/2006/content-types">
  <Default Extension="png" ContentType="image/png"/>
  <Default Extension="mov" ContentType="video/quicktime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9" r:id="rId11"/>
    <p:sldId id="265" r:id="rId12"/>
    <p:sldId id="267" r:id="rId13"/>
    <p:sldId id="268" r:id="rId14"/>
    <p:sldId id="270" r:id="rId15"/>
  </p:sldIdLst>
  <p:sldSz cx="12192000" cy="6858000"/>
  <p:notesSz cx="6858000" cy="9144000"/>
  <p:defaultTextStyle>
    <a:defPPr>
      <a:defRPr lang="ru-C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BA1E"/>
    <a:srgbClr val="B7D7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75" autoAdjust="0"/>
    <p:restoredTop sz="94654"/>
  </p:normalViewPr>
  <p:slideViewPr>
    <p:cSldViewPr snapToGrid="0">
      <p:cViewPr varScale="1">
        <p:scale>
          <a:sx n="86" d="100"/>
          <a:sy n="86" d="100"/>
        </p:scale>
        <p:origin x="9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CY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F56292-B244-074B-852C-D7ECD294E6E3}" type="datetimeFigureOut">
              <a:rPr lang="ru-CY" smtClean="0"/>
              <a:t>07/09/2025</a:t>
            </a:fld>
            <a:endParaRPr lang="ru-CY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CY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CY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CY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20E38C-221C-2F47-8F77-2DD553C82D0F}" type="slidenum">
              <a:rPr lang="ru-CY" smtClean="0"/>
              <a:t>‹#›</a:t>
            </a:fld>
            <a:endParaRPr lang="ru-CY"/>
          </a:p>
        </p:txBody>
      </p:sp>
    </p:spTree>
    <p:extLst>
      <p:ext uri="{BB962C8B-B14F-4D97-AF65-F5344CB8AC3E}">
        <p14:creationId xmlns:p14="http://schemas.microsoft.com/office/powerpoint/2010/main" val="11371366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CY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0E38C-221C-2F47-8F77-2DD553C82D0F}" type="slidenum">
              <a:rPr lang="ru-CY" smtClean="0"/>
              <a:t>7</a:t>
            </a:fld>
            <a:endParaRPr lang="ru-CY"/>
          </a:p>
        </p:txBody>
      </p:sp>
    </p:spTree>
    <p:extLst>
      <p:ext uri="{BB962C8B-B14F-4D97-AF65-F5344CB8AC3E}">
        <p14:creationId xmlns:p14="http://schemas.microsoft.com/office/powerpoint/2010/main" val="11067506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20E38C-221C-2F47-8F77-2DD553C82D0F}" type="slidenum">
              <a:rPr lang="ru-CY" smtClean="0"/>
              <a:t>12</a:t>
            </a:fld>
            <a:endParaRPr lang="ru-CY"/>
          </a:p>
        </p:txBody>
      </p:sp>
    </p:spTree>
    <p:extLst>
      <p:ext uri="{BB962C8B-B14F-4D97-AF65-F5344CB8AC3E}">
        <p14:creationId xmlns:p14="http://schemas.microsoft.com/office/powerpoint/2010/main" val="11618871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20E38C-221C-2F47-8F77-2DD553C82D0F}" type="slidenum">
              <a:rPr lang="ru-CY" smtClean="0"/>
              <a:t>13</a:t>
            </a:fld>
            <a:endParaRPr lang="ru-CY"/>
          </a:p>
        </p:txBody>
      </p:sp>
    </p:spTree>
    <p:extLst>
      <p:ext uri="{BB962C8B-B14F-4D97-AF65-F5344CB8AC3E}">
        <p14:creationId xmlns:p14="http://schemas.microsoft.com/office/powerpoint/2010/main" val="3870953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7F7E9A-9ED1-001B-CD33-C33E05A453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CY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C5A6454-CF24-9F5A-0AB2-8AD0CE2C34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CY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38B0C05-EE03-6E3B-02B2-0CBB819F1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72B56-F5E0-CB4A-B493-966CD6AF89FF}" type="datetimeFigureOut">
              <a:rPr lang="ru-CY" smtClean="0"/>
              <a:t>07/09/2025</a:t>
            </a:fld>
            <a:endParaRPr lang="ru-C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3AD604E-99B0-E19C-E6CC-B7F172626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C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850A5C-CD67-DABE-C725-B3361FC3B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6A291-6609-BC40-9157-FA85DD3B3A2B}" type="slidenum">
              <a:rPr lang="ru-CY" smtClean="0"/>
              <a:t>‹#›</a:t>
            </a:fld>
            <a:endParaRPr lang="ru-CY"/>
          </a:p>
        </p:txBody>
      </p:sp>
    </p:spTree>
    <p:extLst>
      <p:ext uri="{BB962C8B-B14F-4D97-AF65-F5344CB8AC3E}">
        <p14:creationId xmlns:p14="http://schemas.microsoft.com/office/powerpoint/2010/main" val="3176693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742A5D-FB3D-A34B-BCE9-56B9E178A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CY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A4694F9-8C34-F3AE-0B23-EAB07CEAA0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CY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164EF53-43D8-C4F6-9EB2-878E7BA7B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72B56-F5E0-CB4A-B493-966CD6AF89FF}" type="datetimeFigureOut">
              <a:rPr lang="ru-CY" smtClean="0"/>
              <a:t>07/09/2025</a:t>
            </a:fld>
            <a:endParaRPr lang="ru-C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146E3C9-CCF3-2B9C-D253-1DEBFB6DE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C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B3EA78-5866-4251-E9F3-4FB41F035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6A291-6609-BC40-9157-FA85DD3B3A2B}" type="slidenum">
              <a:rPr lang="ru-CY" smtClean="0"/>
              <a:t>‹#›</a:t>
            </a:fld>
            <a:endParaRPr lang="ru-CY"/>
          </a:p>
        </p:txBody>
      </p:sp>
    </p:spTree>
    <p:extLst>
      <p:ext uri="{BB962C8B-B14F-4D97-AF65-F5344CB8AC3E}">
        <p14:creationId xmlns:p14="http://schemas.microsoft.com/office/powerpoint/2010/main" val="2343876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62250D-48C5-F3A0-3F9C-0C4C07B61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CY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AF8D710-0F1C-6859-5EE3-A798EBC39B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E50E3A-C913-BB04-3B70-7E4A724D8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72B56-F5E0-CB4A-B493-966CD6AF89FF}" type="datetimeFigureOut">
              <a:rPr lang="ru-CY" smtClean="0"/>
              <a:t>07/09/2025</a:t>
            </a:fld>
            <a:endParaRPr lang="ru-C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614050A-61CE-B3AE-7E98-AA4D32807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C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4FCF007-87FD-5D68-8140-8985B60B5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6A291-6609-BC40-9157-FA85DD3B3A2B}" type="slidenum">
              <a:rPr lang="ru-CY" smtClean="0"/>
              <a:t>‹#›</a:t>
            </a:fld>
            <a:endParaRPr lang="ru-CY"/>
          </a:p>
        </p:txBody>
      </p:sp>
    </p:spTree>
    <p:extLst>
      <p:ext uri="{BB962C8B-B14F-4D97-AF65-F5344CB8AC3E}">
        <p14:creationId xmlns:p14="http://schemas.microsoft.com/office/powerpoint/2010/main" val="3087166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64182C-80A6-7500-7D75-5F02726FE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CY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FA80C8-930B-517B-2602-E4F7809373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CY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4790681-B2F8-4847-FB3F-3D0D6338D2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CY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1FBC4EB-0A1B-D8AA-7B99-665534297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72B56-F5E0-CB4A-B493-966CD6AF89FF}" type="datetimeFigureOut">
              <a:rPr lang="ru-CY" smtClean="0"/>
              <a:t>07/09/2025</a:t>
            </a:fld>
            <a:endParaRPr lang="ru-CY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7CCDC6E-A3B1-AD4B-8ED0-A066722ED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CY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D621053-B4E9-44D3-FACC-5FEDA64AD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6A291-6609-BC40-9157-FA85DD3B3A2B}" type="slidenum">
              <a:rPr lang="ru-CY" smtClean="0"/>
              <a:t>‹#›</a:t>
            </a:fld>
            <a:endParaRPr lang="ru-CY"/>
          </a:p>
        </p:txBody>
      </p:sp>
    </p:spTree>
    <p:extLst>
      <p:ext uri="{BB962C8B-B14F-4D97-AF65-F5344CB8AC3E}">
        <p14:creationId xmlns:p14="http://schemas.microsoft.com/office/powerpoint/2010/main" val="2474367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12B076-7A2B-410F-482B-9D09732B5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CY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D6BF00-C917-4858-8536-5EA90DC137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3BE0BBB-D4F2-45AE-A949-76BF207A63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CY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ADD4AA9-4803-F11F-BDF1-CEE2828A6C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CE03C60-A740-07D0-CB35-15F1980A16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CY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80E6362-0240-87FD-AF33-FC69FAC89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72B56-F5E0-CB4A-B493-966CD6AF89FF}" type="datetimeFigureOut">
              <a:rPr lang="ru-CY" smtClean="0"/>
              <a:t>07/09/2025</a:t>
            </a:fld>
            <a:endParaRPr lang="ru-CY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A84633E-2735-3F49-F444-A3308EC86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CY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CB4EFD2-3EAF-6BDA-2859-9315D99C2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6A291-6609-BC40-9157-FA85DD3B3A2B}" type="slidenum">
              <a:rPr lang="ru-CY" smtClean="0"/>
              <a:t>‹#›</a:t>
            </a:fld>
            <a:endParaRPr lang="ru-CY"/>
          </a:p>
        </p:txBody>
      </p:sp>
    </p:spTree>
    <p:extLst>
      <p:ext uri="{BB962C8B-B14F-4D97-AF65-F5344CB8AC3E}">
        <p14:creationId xmlns:p14="http://schemas.microsoft.com/office/powerpoint/2010/main" val="4223962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4E64D4-8F5B-F6FF-B2A6-5E7D6C248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CY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5DB5C02-6750-1AE8-DB17-1AF74CD87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72B56-F5E0-CB4A-B493-966CD6AF89FF}" type="datetimeFigureOut">
              <a:rPr lang="ru-CY" smtClean="0"/>
              <a:t>07/09/2025</a:t>
            </a:fld>
            <a:endParaRPr lang="ru-CY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DB98D44-1A63-7754-02FF-D818B707F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CY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94E6643-BD83-E484-6D98-A88A311BD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6A291-6609-BC40-9157-FA85DD3B3A2B}" type="slidenum">
              <a:rPr lang="ru-CY" smtClean="0"/>
              <a:t>‹#›</a:t>
            </a:fld>
            <a:endParaRPr lang="ru-CY"/>
          </a:p>
        </p:txBody>
      </p:sp>
    </p:spTree>
    <p:extLst>
      <p:ext uri="{BB962C8B-B14F-4D97-AF65-F5344CB8AC3E}">
        <p14:creationId xmlns:p14="http://schemas.microsoft.com/office/powerpoint/2010/main" val="824703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DC554CE-F282-E8A8-569D-F0D2BFDC3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72B56-F5E0-CB4A-B493-966CD6AF89FF}" type="datetimeFigureOut">
              <a:rPr lang="ru-CY" smtClean="0"/>
              <a:t>07/09/2025</a:t>
            </a:fld>
            <a:endParaRPr lang="ru-CY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2EFC7DA-C94D-5A28-1AFB-477599D25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CY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0944361-D16C-30D0-061D-178CE6A3F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6A291-6609-BC40-9157-FA85DD3B3A2B}" type="slidenum">
              <a:rPr lang="ru-CY" smtClean="0"/>
              <a:t>‹#›</a:t>
            </a:fld>
            <a:endParaRPr lang="ru-CY"/>
          </a:p>
        </p:txBody>
      </p:sp>
    </p:spTree>
    <p:extLst>
      <p:ext uri="{BB962C8B-B14F-4D97-AF65-F5344CB8AC3E}">
        <p14:creationId xmlns:p14="http://schemas.microsoft.com/office/powerpoint/2010/main" val="279395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7A93B8-D9F3-CCBB-37B9-1BA2ADAFA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CY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0DAF2A7-25C8-2C16-4F2F-71DCA9B1CA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CY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DD28A70-C758-0620-2A27-2C435CAC7A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90197FD-EA03-C304-51DA-6EF2A5CF1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72B56-F5E0-CB4A-B493-966CD6AF89FF}" type="datetimeFigureOut">
              <a:rPr lang="ru-CY" smtClean="0"/>
              <a:t>07/09/2025</a:t>
            </a:fld>
            <a:endParaRPr lang="ru-CY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C59E5E-0581-3ACC-E2EC-9770D1AA8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CY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E3E075B-074B-DF4C-B45D-C663C3FEC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6A291-6609-BC40-9157-FA85DD3B3A2B}" type="slidenum">
              <a:rPr lang="ru-CY" smtClean="0"/>
              <a:t>‹#›</a:t>
            </a:fld>
            <a:endParaRPr lang="ru-CY"/>
          </a:p>
        </p:txBody>
      </p:sp>
    </p:spTree>
    <p:extLst>
      <p:ext uri="{BB962C8B-B14F-4D97-AF65-F5344CB8AC3E}">
        <p14:creationId xmlns:p14="http://schemas.microsoft.com/office/powerpoint/2010/main" val="1766075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E575DB-A823-8F75-6FEA-3F6E672998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CY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04DF6FF-A4CD-4A06-E714-C1533F5414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CY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9B2D5C7-B64B-AC2F-5889-2F36B4809F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9364E59-3E16-7E44-F3CD-B35593CB7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72B56-F5E0-CB4A-B493-966CD6AF89FF}" type="datetimeFigureOut">
              <a:rPr lang="ru-CY" smtClean="0"/>
              <a:t>07/09/2025</a:t>
            </a:fld>
            <a:endParaRPr lang="ru-CY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61A34C7-656E-0B6A-1B35-2B6382E5C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CY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B8BBDAC-186D-85B0-5483-AC82E9AB1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6A291-6609-BC40-9157-FA85DD3B3A2B}" type="slidenum">
              <a:rPr lang="ru-CY" smtClean="0"/>
              <a:t>‹#›</a:t>
            </a:fld>
            <a:endParaRPr lang="ru-CY"/>
          </a:p>
        </p:txBody>
      </p:sp>
    </p:spTree>
    <p:extLst>
      <p:ext uri="{BB962C8B-B14F-4D97-AF65-F5344CB8AC3E}">
        <p14:creationId xmlns:p14="http://schemas.microsoft.com/office/powerpoint/2010/main" val="27219988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1D2625-6A36-3680-5AE4-62E0788A0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CY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59EC7AA-5F12-FA2B-38CD-EF102F961B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CY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540AA13-4BFB-088D-4AE5-749A3D7DA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72B56-F5E0-CB4A-B493-966CD6AF89FF}" type="datetimeFigureOut">
              <a:rPr lang="ru-CY" smtClean="0"/>
              <a:t>07/09/2025</a:t>
            </a:fld>
            <a:endParaRPr lang="ru-C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78A94A-104C-EB77-BD23-51D1F0112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C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34CC347-0031-CA03-02DD-0D99C40EB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6A291-6609-BC40-9157-FA85DD3B3A2B}" type="slidenum">
              <a:rPr lang="ru-CY" smtClean="0"/>
              <a:t>‹#›</a:t>
            </a:fld>
            <a:endParaRPr lang="ru-CY"/>
          </a:p>
        </p:txBody>
      </p:sp>
    </p:spTree>
    <p:extLst>
      <p:ext uri="{BB962C8B-B14F-4D97-AF65-F5344CB8AC3E}">
        <p14:creationId xmlns:p14="http://schemas.microsoft.com/office/powerpoint/2010/main" val="3005041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320B252-7787-2E2C-710F-E10D3AF918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CY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85C9A96-3428-93CB-80B4-2C444CAD19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CY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688ADF-E72F-99E3-ED65-75FC7FBA2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72B56-F5E0-CB4A-B493-966CD6AF89FF}" type="datetimeFigureOut">
              <a:rPr lang="ru-CY" smtClean="0"/>
              <a:t>07/09/2025</a:t>
            </a:fld>
            <a:endParaRPr lang="ru-C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2A1E41D-6706-F7FD-4597-EE4795380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C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0F2CC4B-7361-68F5-69E5-DB2798D10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6A291-6609-BC40-9157-FA85DD3B3A2B}" type="slidenum">
              <a:rPr lang="ru-CY" smtClean="0"/>
              <a:t>‹#›</a:t>
            </a:fld>
            <a:endParaRPr lang="ru-CY"/>
          </a:p>
        </p:txBody>
      </p:sp>
    </p:spTree>
    <p:extLst>
      <p:ext uri="{BB962C8B-B14F-4D97-AF65-F5344CB8AC3E}">
        <p14:creationId xmlns:p14="http://schemas.microsoft.com/office/powerpoint/2010/main" val="320595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601EB8-1B99-2CCB-76A7-20F14EFED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CY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98DBF67-CF2F-C178-6326-5279D5B861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CY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4F995A-DEE7-47A8-3C59-9A1EB0A3DB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8072B56-F5E0-CB4A-B493-966CD6AF89FF}" type="datetimeFigureOut">
              <a:rPr lang="ru-CY" smtClean="0"/>
              <a:t>07/09/2025</a:t>
            </a:fld>
            <a:endParaRPr lang="ru-C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02E96C8-C819-E811-D4B0-98AF87BC83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C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7F7A022-8D21-4F1F-7D83-22DF602EE7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36A291-6609-BC40-9157-FA85DD3B3A2B}" type="slidenum">
              <a:rPr lang="ru-CY" smtClean="0"/>
              <a:t>‹#›</a:t>
            </a:fld>
            <a:endParaRPr lang="ru-CY"/>
          </a:p>
        </p:txBody>
      </p:sp>
    </p:spTree>
    <p:extLst>
      <p:ext uri="{BB962C8B-B14F-4D97-AF65-F5344CB8AC3E}">
        <p14:creationId xmlns:p14="http://schemas.microsoft.com/office/powerpoint/2010/main" val="1823010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C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t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небо, снимок экрана, линия, Параллельн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E0BEDDF-0B8B-6833-03B1-FF15AE00BC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394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Изображение выглядит как текст, транспортное средство, Наземный транспорт, неб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7BB7F9A-49D4-5FC7-85B7-01756560BB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919069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Изображение выглядит как текст, снимок экрана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457CF41-4E45-3A58-2E3E-8C16938D2F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217751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Изображение выглядит как текст, снимок экрана, письмо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B69E4C3-A366-2C18-C30E-5E3210D714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973222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Изображение выглядит как текст, визитная карточка, снимок экра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C775BBA-27DF-CCDB-C932-FF542BFF55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4651754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 descr="Изображение выглядит как текст, снимок экрана, зарисовка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72A1165-4B3C-1825-757F-AE25794AD0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7257015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3" name="Объект 12" descr="Изображение выглядит как текст, снимок экран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101CEF6-1081-D973-BB80-C997EE3A3B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27678" y="0"/>
            <a:ext cx="12216631" cy="6871855"/>
          </a:xfrm>
        </p:spPr>
      </p:pic>
      <p:pic>
        <p:nvPicPr>
          <p:cNvPr id="14" name="2025-01-27 18.26.30.mov">
            <a:hlinkClick r:id="" action="ppaction://media"/>
            <a:extLst>
              <a:ext uri="{FF2B5EF4-FFF2-40B4-BE49-F238E27FC236}">
                <a16:creationId xmlns:a16="http://schemas.microsoft.com/office/drawing/2014/main" id="{0DCFF436-8C86-A1F3-6532-A3DAD45AC8A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02552" y="2071742"/>
            <a:ext cx="4047086" cy="397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895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0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Изображение выглядит как текст, снимок экрана, диаграмма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59CF33D-F6E8-8E87-8BFB-317C7C5AD1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7070097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Изображение выглядит как текст, снимок экрана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A872939-B787-784D-9E0F-F00CBD0C1B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8968159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26" t="17823" r="488" b="74763"/>
          <a:stretch/>
        </p:blipFill>
        <p:spPr>
          <a:xfrm>
            <a:off x="0" y="6273403"/>
            <a:ext cx="8283681" cy="579863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6704239" y="4627289"/>
            <a:ext cx="5487761" cy="1200329"/>
          </a:xfrm>
          <a:prstGeom prst="rect">
            <a:avLst/>
          </a:prstGeom>
          <a:solidFill>
            <a:srgbClr val="84BA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11975" t="32924" r="30366" b="16765"/>
          <a:stretch/>
        </p:blipFill>
        <p:spPr>
          <a:xfrm>
            <a:off x="301082" y="1359962"/>
            <a:ext cx="6270515" cy="307773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082" y="245327"/>
            <a:ext cx="114969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84BA1E"/>
                </a:solidFill>
                <a:latin typeface="Bahnschrift" panose="020B0502040204020203" pitchFamily="34" charset="0"/>
              </a:rPr>
              <a:t>Т</a:t>
            </a:r>
            <a:r>
              <a:rPr lang="ru-RU" sz="2400" b="1" dirty="0" smtClean="0">
                <a:solidFill>
                  <a:srgbClr val="84BA1E"/>
                </a:solidFill>
                <a:latin typeface="Bahnschrift" panose="020B0502040204020203" pitchFamily="34" charset="0"/>
              </a:rPr>
              <a:t>расса </a:t>
            </a:r>
            <a:r>
              <a:rPr lang="ru-RU" sz="2400" b="1" dirty="0">
                <a:solidFill>
                  <a:srgbClr val="84BA1E"/>
                </a:solidFill>
                <a:latin typeface="Bahnschrift" panose="020B0502040204020203" pitchFamily="34" charset="0"/>
              </a:rPr>
              <a:t>A6 в Верхнем </a:t>
            </a:r>
            <a:r>
              <a:rPr lang="ru-RU" sz="2400" b="1" dirty="0" smtClean="0">
                <a:solidFill>
                  <a:srgbClr val="84BA1E"/>
                </a:solidFill>
                <a:latin typeface="Bahnschrift" panose="020B0502040204020203" pitchFamily="34" charset="0"/>
              </a:rPr>
              <a:t>Пфальце (Германия) </a:t>
            </a:r>
            <a:r>
              <a:rPr lang="ru-RU" sz="2400" b="1" dirty="0">
                <a:solidFill>
                  <a:srgbClr val="84BA1E"/>
                </a:solidFill>
                <a:latin typeface="Bahnschrift" panose="020B0502040204020203" pitchFamily="34" charset="0"/>
              </a:rPr>
              <a:t>станет </a:t>
            </a:r>
            <a:r>
              <a:rPr lang="ru-RU" sz="2400" b="1" dirty="0" smtClean="0">
                <a:solidFill>
                  <a:srgbClr val="84BA1E"/>
                </a:solidFill>
                <a:latin typeface="Bahnschrift" panose="020B0502040204020203" pitchFamily="34" charset="0"/>
              </a:rPr>
              <a:t>мировой </a:t>
            </a:r>
            <a:r>
              <a:rPr lang="ru-RU" sz="2400" b="1" dirty="0">
                <a:solidFill>
                  <a:srgbClr val="84BA1E"/>
                </a:solidFill>
                <a:latin typeface="Bahnschrift" panose="020B0502040204020203" pitchFamily="34" charset="0"/>
              </a:rPr>
              <a:t>премьерой в секторе </a:t>
            </a:r>
            <a:r>
              <a:rPr lang="ru-RU" sz="2400" b="1" dirty="0" smtClean="0">
                <a:solidFill>
                  <a:srgbClr val="84BA1E"/>
                </a:solidFill>
                <a:latin typeface="Bahnschrift" panose="020B0502040204020203" pitchFamily="34" charset="0"/>
              </a:rPr>
              <a:t>междугородних, подзаряжаемых дорог до 2027 года.</a:t>
            </a:r>
            <a:endParaRPr lang="ru-RU" sz="2400" b="1" dirty="0">
              <a:solidFill>
                <a:srgbClr val="84BA1E"/>
              </a:solidFill>
              <a:latin typeface="Bahnschrift" panose="020B0502040204020203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17112" y="1498446"/>
            <a:ext cx="4824761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242424"/>
                </a:solidFill>
                <a:latin typeface="Bahnschrift" panose="020B0502040204020203" pitchFamily="34" charset="0"/>
              </a:rPr>
              <a:t>Индуктивная автомагистраль реализуется консорциумом университетов, компаний и государственных учреждений, в том числе Институтом FAPS при Университете Фридриха Александра </a:t>
            </a:r>
            <a:r>
              <a:rPr lang="ru-RU" sz="1600" dirty="0" err="1">
                <a:solidFill>
                  <a:srgbClr val="242424"/>
                </a:solidFill>
                <a:latin typeface="Bahnschrift" panose="020B0502040204020203" pitchFamily="34" charset="0"/>
              </a:rPr>
              <a:t>Эрлангена</a:t>
            </a:r>
            <a:r>
              <a:rPr lang="ru-RU" sz="1600" dirty="0">
                <a:solidFill>
                  <a:srgbClr val="242424"/>
                </a:solidFill>
                <a:latin typeface="Bahnschrift" panose="020B0502040204020203" pitchFamily="34" charset="0"/>
              </a:rPr>
              <a:t>-Нюрнберга (FAU), Институтом ELSYS при Нюрнбергском университете прикладных наук и несколькими технологическими компаниями. Проект финансируется, в частности, Федеральным министерством экономики и </a:t>
            </a:r>
            <a:r>
              <a:rPr lang="ru-RU" sz="1600" dirty="0" err="1">
                <a:solidFill>
                  <a:srgbClr val="242424"/>
                </a:solidFill>
                <a:latin typeface="Bahnschrift" panose="020B0502040204020203" pitchFamily="34" charset="0"/>
              </a:rPr>
              <a:t>Deutsche</a:t>
            </a:r>
            <a:r>
              <a:rPr lang="ru-RU" sz="1600" dirty="0">
                <a:solidFill>
                  <a:srgbClr val="242424"/>
                </a:solidFill>
                <a:latin typeface="Bahnschrift" panose="020B0502040204020203" pitchFamily="34" charset="0"/>
              </a:rPr>
              <a:t> </a:t>
            </a:r>
            <a:r>
              <a:rPr lang="ru-RU" sz="1600" dirty="0" err="1">
                <a:solidFill>
                  <a:srgbClr val="242424"/>
                </a:solidFill>
                <a:latin typeface="Bahnschrift" panose="020B0502040204020203" pitchFamily="34" charset="0"/>
              </a:rPr>
              <a:t>Autobahn</a:t>
            </a:r>
            <a:r>
              <a:rPr lang="ru-RU" sz="1600" dirty="0">
                <a:solidFill>
                  <a:srgbClr val="242424"/>
                </a:solidFill>
                <a:latin typeface="Bahnschrift" panose="020B0502040204020203" pitchFamily="34" charset="0"/>
              </a:rPr>
              <a:t> </a:t>
            </a:r>
            <a:r>
              <a:rPr lang="ru-RU" sz="1600" dirty="0" err="1">
                <a:solidFill>
                  <a:srgbClr val="242424"/>
                </a:solidFill>
                <a:latin typeface="Bahnschrift" panose="020B0502040204020203" pitchFamily="34" charset="0"/>
              </a:rPr>
              <a:t>GmbH</a:t>
            </a:r>
            <a:r>
              <a:rPr lang="ru-RU" sz="1600" dirty="0">
                <a:solidFill>
                  <a:srgbClr val="242424"/>
                </a:solidFill>
                <a:latin typeface="Bahnschrift" panose="020B0502040204020203" pitchFamily="34" charset="0"/>
              </a:rPr>
              <a:t>.</a:t>
            </a:r>
            <a:endParaRPr lang="ru-RU" sz="1600" b="0" i="0" dirty="0">
              <a:solidFill>
                <a:srgbClr val="242424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817112" y="4627289"/>
            <a:ext cx="514814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242424"/>
                </a:solidFill>
                <a:latin typeface="Bahnschrift" panose="020B0502040204020203" pitchFamily="34" charset="0"/>
              </a:rPr>
              <a:t>Если </a:t>
            </a:r>
            <a:r>
              <a:rPr lang="ru-RU" dirty="0">
                <a:solidFill>
                  <a:srgbClr val="242424"/>
                </a:solidFill>
                <a:latin typeface="Bahnschrift" panose="020B0502040204020203" pitchFamily="34" charset="0"/>
              </a:rPr>
              <a:t>система хорошо </a:t>
            </a:r>
            <a:r>
              <a:rPr lang="ru-RU" dirty="0" smtClean="0">
                <a:solidFill>
                  <a:srgbClr val="242424"/>
                </a:solidFill>
                <a:latin typeface="Bahnschrift" panose="020B0502040204020203" pitchFamily="34" charset="0"/>
              </a:rPr>
              <a:t>зарекомендует </a:t>
            </a:r>
            <a:r>
              <a:rPr lang="ru-RU" dirty="0">
                <a:solidFill>
                  <a:srgbClr val="242424"/>
                </a:solidFill>
                <a:latin typeface="Bahnschrift" panose="020B0502040204020203" pitchFamily="34" charset="0"/>
              </a:rPr>
              <a:t>себя на автомагистрали, она может внести решающий вклад в расширение такой зарядной инфраструктуры по всей стране.</a:t>
            </a:r>
            <a:endParaRPr lang="ru-RU" dirty="0">
              <a:latin typeface="Bahnschrift" panose="020B0502040204020203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314268" y="6378669"/>
            <a:ext cx="4937634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121212"/>
                </a:solidFill>
                <a:latin typeface="Bahnschrift" panose="020B0502040204020203" pitchFamily="34" charset="0"/>
              </a:rPr>
              <a:t>Профессор д-р </a:t>
            </a:r>
            <a:r>
              <a:rPr lang="ru-RU" dirty="0" err="1">
                <a:solidFill>
                  <a:srgbClr val="121212"/>
                </a:solidFill>
                <a:latin typeface="Bahnschrift" panose="020B0502040204020203" pitchFamily="34" charset="0"/>
              </a:rPr>
              <a:t>Флориан</a:t>
            </a:r>
            <a:r>
              <a:rPr lang="ru-RU" dirty="0">
                <a:solidFill>
                  <a:srgbClr val="121212"/>
                </a:solidFill>
                <a:latin typeface="Bahnschrift" panose="020B0502040204020203" pitchFamily="34" charset="0"/>
              </a:rPr>
              <a:t> </a:t>
            </a:r>
            <a:r>
              <a:rPr lang="ru-RU" dirty="0" err="1">
                <a:solidFill>
                  <a:srgbClr val="121212"/>
                </a:solidFill>
                <a:latin typeface="Bahnschrift" panose="020B0502040204020203" pitchFamily="34" charset="0"/>
              </a:rPr>
              <a:t>Риш</a:t>
            </a:r>
            <a:r>
              <a:rPr lang="ru-RU" dirty="0">
                <a:solidFill>
                  <a:srgbClr val="121212"/>
                </a:solidFill>
                <a:latin typeface="Bahnschrift" panose="020B0502040204020203" pitchFamily="34" charset="0"/>
              </a:rPr>
              <a:t>, </a:t>
            </a:r>
            <a:r>
              <a:rPr lang="ru-RU" dirty="0" smtClean="0">
                <a:solidFill>
                  <a:srgbClr val="121212"/>
                </a:solidFill>
                <a:latin typeface="Bahnschrift" panose="020B0502040204020203" pitchFamily="34" charset="0"/>
              </a:rPr>
              <a:t>институт FAU</a:t>
            </a:r>
            <a:endParaRPr lang="ru-RU" dirty="0">
              <a:latin typeface="Bahnschrift" panose="020B0502040204020203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88339" y="4477834"/>
            <a:ext cx="6096000" cy="160043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dirty="0">
                <a:solidFill>
                  <a:srgbClr val="121212"/>
                </a:solidFill>
                <a:latin typeface="Bahnschrift" panose="020B0502040204020203" pitchFamily="34" charset="0"/>
              </a:rPr>
              <a:t>В совместном проекте E|MPOWER, системы </a:t>
            </a:r>
            <a:r>
              <a:rPr lang="ru-RU" sz="1400" dirty="0" smtClean="0">
                <a:solidFill>
                  <a:srgbClr val="121212"/>
                </a:solidFill>
                <a:latin typeface="Bahnschrift" panose="020B0502040204020203" pitchFamily="34" charset="0"/>
              </a:rPr>
              <a:t>катушек </a:t>
            </a:r>
            <a:r>
              <a:rPr lang="ru-RU" sz="1400" dirty="0">
                <a:solidFill>
                  <a:srgbClr val="121212"/>
                </a:solidFill>
                <a:latin typeface="Bahnschrift" panose="020B0502040204020203" pitchFamily="34" charset="0"/>
              </a:rPr>
              <a:t>интегрированы в дорожное покрытие для </a:t>
            </a:r>
            <a:r>
              <a:rPr lang="ru-RU" sz="1400" dirty="0" smtClean="0">
                <a:solidFill>
                  <a:srgbClr val="121212"/>
                </a:solidFill>
                <a:latin typeface="Bahnschrift" panose="020B0502040204020203" pitchFamily="34" charset="0"/>
              </a:rPr>
              <a:t>бесконтактной подзарядки </a:t>
            </a:r>
            <a:r>
              <a:rPr lang="ru-RU" sz="1400" dirty="0">
                <a:solidFill>
                  <a:srgbClr val="121212"/>
                </a:solidFill>
                <a:latin typeface="Bahnschrift" panose="020B0502040204020203" pitchFamily="34" charset="0"/>
              </a:rPr>
              <a:t>грузовиков </a:t>
            </a:r>
            <a:r>
              <a:rPr lang="ru-RU" sz="1400" dirty="0" smtClean="0">
                <a:solidFill>
                  <a:srgbClr val="121212"/>
                </a:solidFill>
                <a:latin typeface="Bahnschrift" panose="020B0502040204020203" pitchFamily="34" charset="0"/>
              </a:rPr>
              <a:t>электроэнергией </a:t>
            </a:r>
            <a:r>
              <a:rPr lang="ru-RU" sz="1400" dirty="0">
                <a:solidFill>
                  <a:srgbClr val="121212"/>
                </a:solidFill>
                <a:latin typeface="Bahnschrift" panose="020B0502040204020203" pitchFamily="34" charset="0"/>
              </a:rPr>
              <a:t>во время движения (</a:t>
            </a:r>
            <a:r>
              <a:rPr lang="ru-RU" sz="1400" dirty="0" err="1">
                <a:solidFill>
                  <a:srgbClr val="121212"/>
                </a:solidFill>
                <a:latin typeface="Bahnschrift" panose="020B0502040204020203" pitchFamily="34" charset="0"/>
              </a:rPr>
              <a:t>Electric</a:t>
            </a:r>
            <a:r>
              <a:rPr lang="ru-RU" sz="1400" dirty="0">
                <a:solidFill>
                  <a:srgbClr val="121212"/>
                </a:solidFill>
                <a:latin typeface="Bahnschrift" panose="020B0502040204020203" pitchFamily="34" charset="0"/>
              </a:rPr>
              <a:t> </a:t>
            </a:r>
            <a:r>
              <a:rPr lang="ru-RU" sz="1400" dirty="0" err="1">
                <a:solidFill>
                  <a:srgbClr val="121212"/>
                </a:solidFill>
                <a:latin typeface="Bahnschrift" panose="020B0502040204020203" pitchFamily="34" charset="0"/>
              </a:rPr>
              <a:t>Road</a:t>
            </a:r>
            <a:r>
              <a:rPr lang="ru-RU" sz="1400" dirty="0">
                <a:solidFill>
                  <a:srgbClr val="121212"/>
                </a:solidFill>
                <a:latin typeface="Bahnschrift" panose="020B0502040204020203" pitchFamily="34" charset="0"/>
              </a:rPr>
              <a:t> </a:t>
            </a:r>
            <a:r>
              <a:rPr lang="ru-RU" sz="1400" dirty="0" err="1">
                <a:solidFill>
                  <a:srgbClr val="121212"/>
                </a:solidFill>
                <a:latin typeface="Bahnschrift" panose="020B0502040204020203" pitchFamily="34" charset="0"/>
              </a:rPr>
              <a:t>Systems</a:t>
            </a:r>
            <a:r>
              <a:rPr lang="ru-RU" sz="1400" dirty="0">
                <a:solidFill>
                  <a:srgbClr val="121212"/>
                </a:solidFill>
                <a:latin typeface="Bahnschrift" panose="020B0502040204020203" pitchFamily="34" charset="0"/>
              </a:rPr>
              <a:t>). На автомагистрали A6 в северной Баварии будет продемонстрирована эффективность трансмиссии и износостойкость системы. Цель состоит в том, чтобы свести к минимуму емкость аккумуляторов для устойчивой логистики.</a:t>
            </a:r>
            <a:endParaRPr lang="ru-RU" sz="1400" dirty="0">
              <a:latin typeface="Bahnschrift" panose="020B0502040204020203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4"/>
          <a:srcRect l="6366" t="16260" r="70377" b="75927"/>
          <a:stretch/>
        </p:blipFill>
        <p:spPr>
          <a:xfrm>
            <a:off x="8517578" y="6078272"/>
            <a:ext cx="3544324" cy="669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5036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Изображение выглядит как текст, снимок экрана, визитная карточка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2047952-708B-1755-5FD4-84C9633EB7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-17930" y="-125506"/>
            <a:ext cx="12478869" cy="7019364"/>
          </a:xfrm>
        </p:spPr>
      </p:pic>
      <p:pic>
        <p:nvPicPr>
          <p:cNvPr id="7" name="2025-01-27 18.31.52.mov">
            <a:hlinkClick r:id="" action="ppaction://media"/>
            <a:extLst>
              <a:ext uri="{FF2B5EF4-FFF2-40B4-BE49-F238E27FC236}">
                <a16:creationId xmlns:a16="http://schemas.microsoft.com/office/drawing/2014/main" id="{9C53A74A-AECB-BECA-52F4-04937FBA3DA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21539" y="1922368"/>
            <a:ext cx="8328212" cy="4684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051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26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57"/>
          <a:stretch/>
        </p:blipFill>
        <p:spPr>
          <a:xfrm>
            <a:off x="-1" y="0"/>
            <a:ext cx="12192001" cy="6611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7892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4" descr="Изображение выглядит как текст, снимок экрана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A872939-B787-784D-9E0F-F00CBD0C1B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66" r="92591"/>
          <a:stretch/>
        </p:blipFill>
        <p:spPr>
          <a:xfrm>
            <a:off x="0" y="0"/>
            <a:ext cx="297921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489" y="0"/>
            <a:ext cx="7655749" cy="339245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051" y="0"/>
            <a:ext cx="3466109" cy="339245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20"/>
          <a:stretch/>
        </p:blipFill>
        <p:spPr>
          <a:xfrm>
            <a:off x="8249051" y="3463864"/>
            <a:ext cx="3459729" cy="339413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490" y="3465546"/>
            <a:ext cx="7655748" cy="3392454"/>
          </a:xfrm>
          <a:prstGeom prst="rect">
            <a:avLst/>
          </a:prstGeom>
        </p:spPr>
      </p:pic>
      <p:pic>
        <p:nvPicPr>
          <p:cNvPr id="7" name="Объект 4" descr="Изображение выглядит как текст, снимок экрана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A872939-B787-784D-9E0F-F00CBD0C1B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66" r="92591"/>
          <a:stretch/>
        </p:blipFill>
        <p:spPr>
          <a:xfrm>
            <a:off x="11902068" y="0"/>
            <a:ext cx="2979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6374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04" y="1204331"/>
            <a:ext cx="5880411" cy="441030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2013" y="1204331"/>
            <a:ext cx="5880411" cy="441030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26" t="17823" r="488" b="74763"/>
          <a:stretch/>
        </p:blipFill>
        <p:spPr>
          <a:xfrm>
            <a:off x="0" y="6273403"/>
            <a:ext cx="12192000" cy="57986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26" t="17823" r="488" b="74763"/>
          <a:stretch/>
        </p:blipFill>
        <p:spPr>
          <a:xfrm>
            <a:off x="0" y="0"/>
            <a:ext cx="12192000" cy="579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3381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156</Words>
  <Application>Microsoft Office PowerPoint</Application>
  <PresentationFormat>Широкоэкранный</PresentationFormat>
  <Paragraphs>8</Paragraphs>
  <Slides>14</Slides>
  <Notes>3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Aptos</vt:lpstr>
      <vt:lpstr>Aptos Display</vt:lpstr>
      <vt:lpstr>Arial</vt:lpstr>
      <vt:lpstr>Bahnschrift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mariwik90@gmail.com</dc:creator>
  <cp:lastModifiedBy>Джедай</cp:lastModifiedBy>
  <cp:revision>10</cp:revision>
  <dcterms:created xsi:type="dcterms:W3CDTF">2025-01-27T13:18:16Z</dcterms:created>
  <dcterms:modified xsi:type="dcterms:W3CDTF">2025-07-09T12:54:08Z</dcterms:modified>
</cp:coreProperties>
</file>