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980" r:id="rId1"/>
    <p:sldMasterId id="2147483974" r:id="rId2"/>
  </p:sldMasterIdLst>
  <p:notesMasterIdLst>
    <p:notesMasterId r:id="rId25"/>
  </p:notesMasterIdLst>
  <p:sldIdLst>
    <p:sldId id="415" r:id="rId3"/>
    <p:sldId id="257" r:id="rId4"/>
    <p:sldId id="1839" r:id="rId5"/>
    <p:sldId id="336" r:id="rId6"/>
    <p:sldId id="1809" r:id="rId7"/>
    <p:sldId id="1836" r:id="rId8"/>
    <p:sldId id="1810" r:id="rId9"/>
    <p:sldId id="1815" r:id="rId10"/>
    <p:sldId id="1816" r:id="rId11"/>
    <p:sldId id="1819" r:id="rId12"/>
    <p:sldId id="1820" r:id="rId13"/>
    <p:sldId id="1823" r:id="rId14"/>
    <p:sldId id="1825" r:id="rId15"/>
    <p:sldId id="262" r:id="rId16"/>
    <p:sldId id="264" r:id="rId17"/>
    <p:sldId id="438" r:id="rId18"/>
    <p:sldId id="267" r:id="rId19"/>
    <p:sldId id="430" r:id="rId20"/>
    <p:sldId id="433" r:id="rId21"/>
    <p:sldId id="1786" r:id="rId22"/>
    <p:sldId id="435" r:id="rId23"/>
    <p:sldId id="1838" r:id="rId24"/>
  </p:sldIdLst>
  <p:sldSz cx="12192000" cy="6858000"/>
  <p:notesSz cx="9926638" cy="6797675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PT Sans" panose="020B0503020203020204" pitchFamily="34" charset="0"/>
      <p:regular r:id="rId30"/>
      <p:bold r:id="rId31"/>
      <p:italic r:id="rId32"/>
      <p:boldItalic r:id="rId33"/>
    </p:embeddedFont>
    <p:embeddedFont>
      <p:font typeface="Raleway" pitchFamily="2" charset="0"/>
      <p:regular r:id="rId34"/>
      <p:bold r:id="rId35"/>
      <p:italic r:id="rId36"/>
      <p:boldItalic r:id="rId37"/>
    </p:embeddedFont>
    <p:embeddedFont>
      <p:font typeface="Verdana" panose="020B0604030504040204" pitchFamily="34" charset="0"/>
      <p:regular r:id="rId38"/>
      <p:bold r:id="rId39"/>
      <p:italic r:id="rId40"/>
      <p:boldItalic r:id="rId41"/>
    </p:embeddedFont>
  </p:embeddedFontLst>
  <p:defaultTextStyle>
    <a:defPPr>
      <a:defRPr lang="ru-RU"/>
    </a:defPPr>
    <a:lvl1pPr marL="0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1pPr>
    <a:lvl2pPr marL="512161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2pPr>
    <a:lvl3pPr marL="1024323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3pPr>
    <a:lvl4pPr marL="1536484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4pPr>
    <a:lvl5pPr marL="2048646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5pPr>
    <a:lvl6pPr marL="2560805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6pPr>
    <a:lvl7pPr marL="3072968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7pPr>
    <a:lvl8pPr marL="3585128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8pPr>
    <a:lvl9pPr marL="4097290" algn="l" defTabSz="1024323" rtl="0" eaLnBrk="1" latinLnBrk="0" hangingPunct="1">
      <a:defRPr sz="20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27" userDrawn="1">
          <p15:clr>
            <a:srgbClr val="A4A3A4"/>
          </p15:clr>
        </p15:guide>
        <p15:guide id="2" pos="2438" userDrawn="1">
          <p15:clr>
            <a:srgbClr val="A4A3A4"/>
          </p15:clr>
        </p15:guide>
        <p15:guide id="3" orient="horz" pos="2878" userDrawn="1">
          <p15:clr>
            <a:srgbClr val="A4A3A4"/>
          </p15:clr>
        </p15:guide>
        <p15:guide id="4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latunov Alexandr" initials="PA" lastIdx="1" clrIdx="0">
    <p:extLst>
      <p:ext uri="{19B8F6BF-5375-455C-9EA6-DF929625EA0E}">
        <p15:presenceInfo xmlns:p15="http://schemas.microsoft.com/office/powerpoint/2012/main" userId="S-1-5-21-578429825-1942577684-262303683-696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B7B"/>
    <a:srgbClr val="0A7134"/>
    <a:srgbClr val="0A411E"/>
    <a:srgbClr val="00B050"/>
    <a:srgbClr val="F7FAFB"/>
    <a:srgbClr val="3275AB"/>
    <a:srgbClr val="767678"/>
    <a:srgbClr val="C00000"/>
    <a:srgbClr val="FF8225"/>
    <a:srgbClr val="CACD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FD4443E-F989-4FC4-A0C8-D5A2AF1F390B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0" autoAdjust="0"/>
  </p:normalViewPr>
  <p:slideViewPr>
    <p:cSldViewPr>
      <p:cViewPr>
        <p:scale>
          <a:sx n="73" d="100"/>
          <a:sy n="73" d="100"/>
        </p:scale>
        <p:origin x="752" y="1040"/>
      </p:cViewPr>
      <p:guideLst>
        <p:guide orient="horz" pos="3227"/>
        <p:guide pos="2438"/>
        <p:guide orient="horz" pos="2878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commentAuthors" Target="comment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80263" tIns="40132" rIns="80263" bIns="40132" rtlCol="0"/>
          <a:lstStyle>
            <a:lvl1pPr algn="l">
              <a:defRPr sz="11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09" y="0"/>
            <a:ext cx="4301543" cy="339884"/>
          </a:xfrm>
          <a:prstGeom prst="rect">
            <a:avLst/>
          </a:prstGeom>
        </p:spPr>
        <p:txBody>
          <a:bodyPr vert="horz" lIns="80263" tIns="40132" rIns="80263" bIns="40132" rtlCol="0"/>
          <a:lstStyle>
            <a:lvl1pPr algn="r">
              <a:defRPr sz="1100"/>
            </a:lvl1pPr>
          </a:lstStyle>
          <a:p>
            <a:fld id="{395330EA-B26E-4572-80C3-04BB91E9F52B}" type="datetimeFigureOut">
              <a:rPr lang="ru-RU" smtClean="0"/>
              <a:pPr/>
              <a:t>26.01.2026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11175"/>
            <a:ext cx="45291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63" tIns="40132" rIns="80263" bIns="4013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80263" tIns="40132" rIns="80263" bIns="4013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80263" tIns="40132" rIns="80263" bIns="40132" rtlCol="0" anchor="b"/>
          <a:lstStyle>
            <a:lvl1pPr algn="l">
              <a:defRPr sz="11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09" y="6456218"/>
            <a:ext cx="4301543" cy="339884"/>
          </a:xfrm>
          <a:prstGeom prst="rect">
            <a:avLst/>
          </a:prstGeom>
        </p:spPr>
        <p:txBody>
          <a:bodyPr vert="horz" lIns="80263" tIns="40132" rIns="80263" bIns="40132" rtlCol="0" anchor="b"/>
          <a:lstStyle>
            <a:lvl1pPr algn="r">
              <a:defRPr sz="1100"/>
            </a:lvl1pPr>
          </a:lstStyle>
          <a:p>
            <a:fld id="{D8A0E314-D149-492F-825F-89B0D8865C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916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1pPr>
    <a:lvl2pPr marL="475219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2pPr>
    <a:lvl3pPr marL="950438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3pPr>
    <a:lvl4pPr marL="1425657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4pPr>
    <a:lvl5pPr marL="1900875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5pPr>
    <a:lvl6pPr marL="2376095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6pPr>
    <a:lvl7pPr marL="2851311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7pPr>
    <a:lvl8pPr marL="3326530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8pPr>
    <a:lvl9pPr marL="3801750" algn="l" defTabSz="950438" rtl="0" eaLnBrk="1" latinLnBrk="0" hangingPunct="1">
      <a:defRPr sz="123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D86FA-A29F-324C-B838-D84F27ECF6F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096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DD86FA-A29F-324C-B838-D84F27ECF6FD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755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CDF9345-EEF7-4831-865F-E98DA329D5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" b="3087"/>
          <a:stretch/>
        </p:blipFill>
        <p:spPr>
          <a:xfrm>
            <a:off x="300039" y="2184"/>
            <a:ext cx="11891962" cy="6555355"/>
          </a:xfrm>
          <a:prstGeom prst="rect">
            <a:avLst/>
          </a:prstGeom>
        </p:spPr>
      </p:pic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A5C0FCC-CAE3-4A7C-A41A-E5CE0B95AA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6278" y="424743"/>
            <a:ext cx="621125" cy="153888"/>
          </a:xfrm>
          <a:prstGeom prst="rect">
            <a:avLst/>
          </a:prstGeom>
        </p:spPr>
        <p:txBody>
          <a:bodyPr anchor="ctr"/>
          <a:lstStyle>
            <a:lvl1pPr>
              <a:defRPr sz="974" b="1">
                <a:solidFill>
                  <a:srgbClr val="253B7B"/>
                </a:solidFill>
              </a:defRPr>
            </a:lvl1pPr>
          </a:lstStyle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‹#›</a:t>
            </a:fld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6C03691-265B-4CBB-A279-6B1031D06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8922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E58948B-4EB2-4EF2-B6E4-331641ABC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8E86-40DE-4315-BDAB-777857046ED9}" type="datetime1">
              <a:rPr lang="ru-RU" smtClean="0"/>
              <a:t>26.01.2026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97990E-1189-49FD-99A9-3E49F050D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84632" y="0"/>
            <a:ext cx="473224" cy="241002"/>
          </a:xfrm>
        </p:spPr>
        <p:txBody>
          <a:bodyPr/>
          <a:lstStyle>
            <a:lvl1pPr algn="r">
              <a:defRPr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/>
              <a:t>/ 70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779F8EE-C0A7-47A9-891A-BBF977144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00" y="0"/>
            <a:ext cx="433264" cy="241002"/>
          </a:xfrm>
        </p:spPr>
        <p:txBody>
          <a:bodyPr/>
          <a:lstStyle>
            <a:lvl1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91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69D28-5D21-9916-83ED-5DAB813CC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C35EB8-CC4E-F964-EC49-3C0881674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380671-73E0-5665-8766-2A70B190A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D053-DC58-0346-A471-6EB08CBEFF41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0F5332-B1BE-EDB1-A77B-BF266CC16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9BB7FC-9691-0DE1-80CB-1F01B40A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B50D-9AA3-844D-9B70-C0AF38572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315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E0D65-396A-D66D-9C50-7E59D888D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9E3580-DB87-2965-85B8-C8375D519D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2A2BBD-9146-CB91-ED39-60EF54DD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D053-DC58-0346-A471-6EB08CBEFF41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F707AD-A21E-5AD3-6736-1769A0C78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26624A-D3F2-AA4F-028C-B6D38CE8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B50D-9AA3-844D-9B70-C0AF38572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761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27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79ADDF-EDDE-4010-8935-9B2C3AFA94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288000"/>
            <a:ext cx="2555603" cy="69083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D15F133-CA78-46AD-8E3F-5931A282B281}"/>
              </a:ext>
            </a:extLst>
          </p:cNvPr>
          <p:cNvSpPr/>
          <p:nvPr userDrawn="1"/>
        </p:nvSpPr>
        <p:spPr>
          <a:xfrm>
            <a:off x="215130" y="-4"/>
            <a:ext cx="153348" cy="827755"/>
          </a:xfrm>
          <a:prstGeom prst="rect">
            <a:avLst/>
          </a:prstGeom>
          <a:solidFill>
            <a:srgbClr val="697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C772DBE-B28B-4894-95D3-7F4DA61C7308}"/>
              </a:ext>
            </a:extLst>
          </p:cNvPr>
          <p:cNvSpPr/>
          <p:nvPr userDrawn="1"/>
        </p:nvSpPr>
        <p:spPr>
          <a:xfrm rot="10800000">
            <a:off x="8533333" y="404888"/>
            <a:ext cx="3657143" cy="6453112"/>
          </a:xfrm>
          <a:prstGeom prst="rect">
            <a:avLst/>
          </a:prstGeom>
          <a:solidFill>
            <a:srgbClr val="15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41064E-33A3-498E-BE17-04D3E2E822FA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686" y="0"/>
            <a:ext cx="3250793" cy="6858000"/>
          </a:xfrm>
          <a:prstGeom prst="rect">
            <a:avLst/>
          </a:prstGeom>
        </p:spPr>
      </p:pic>
      <p:sp>
        <p:nvSpPr>
          <p:cNvPr id="9" name="Текст 26">
            <a:extLst>
              <a:ext uri="{FF2B5EF4-FFF2-40B4-BE49-F238E27FC236}">
                <a16:creationId xmlns:a16="http://schemas.microsoft.com/office/drawing/2014/main" id="{A5B0AEF0-831E-4EA8-947F-B45E93470E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8000" y="2448000"/>
            <a:ext cx="7584803" cy="4878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lvl1pPr marL="0" indent="0">
              <a:buFontTx/>
              <a:buNone/>
              <a:defRPr lang="ru-RU" sz="3898" b="1" spc="0" dirty="0" smtClean="0">
                <a:solidFill>
                  <a:srgbClr val="253B7B"/>
                </a:solidFill>
              </a:defRPr>
            </a:lvl1pPr>
            <a:lvl2pPr>
              <a:defRPr lang="ru-RU" sz="1595" dirty="0" smtClean="0"/>
            </a:lvl2pPr>
            <a:lvl3pPr>
              <a:defRPr lang="ru-RU" sz="1595" dirty="0" smtClean="0"/>
            </a:lvl3pPr>
            <a:lvl4pPr>
              <a:defRPr lang="ru-RU" dirty="0" smtClean="0"/>
            </a:lvl4pPr>
            <a:lvl5pPr>
              <a:defRPr lang="ru-RU" dirty="0"/>
            </a:lvl5pPr>
          </a:lstStyle>
          <a:p>
            <a:pPr marL="0" lvl="0">
              <a:lnSpc>
                <a:spcPct val="80000"/>
              </a:lnSpc>
            </a:pPr>
            <a:r>
              <a:rPr lang="ru-RU" dirty="0"/>
              <a:t>Название презентации</a:t>
            </a:r>
          </a:p>
        </p:txBody>
      </p:sp>
      <p:sp>
        <p:nvSpPr>
          <p:cNvPr id="10" name="Текст 26">
            <a:extLst>
              <a:ext uri="{FF2B5EF4-FFF2-40B4-BE49-F238E27FC236}">
                <a16:creationId xmlns:a16="http://schemas.microsoft.com/office/drawing/2014/main" id="{02D8ABC8-9DDE-41B6-A52B-5F8CDD2A29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5796000"/>
            <a:ext cx="4760086" cy="227173"/>
          </a:xfrm>
          <a:prstGeom prst="rect">
            <a:avLst/>
          </a:prstGeom>
        </p:spPr>
        <p:txBody>
          <a:bodyPr wrap="square" lIns="0" tIns="0" rIns="0" bIns="36000" anchor="t">
            <a:spAutoFit/>
          </a:bodyPr>
          <a:lstStyle>
            <a:lvl1pPr>
              <a:defRPr kumimoji="0" lang="ru-RU" sz="1240" i="0" u="none" strike="noStrike" cap="none" spc="0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Инициалы спикера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C10B94B-0324-425B-B873-ED9FC45695B2}"/>
              </a:ext>
            </a:extLst>
          </p:cNvPr>
          <p:cNvCxnSpPr>
            <a:cxnSpLocks/>
          </p:cNvCxnSpPr>
          <p:nvPr userDrawn="1"/>
        </p:nvCxnSpPr>
        <p:spPr>
          <a:xfrm>
            <a:off x="648000" y="6120000"/>
            <a:ext cx="1440000" cy="0"/>
          </a:xfrm>
          <a:prstGeom prst="line">
            <a:avLst/>
          </a:prstGeom>
          <a:ln w="25400">
            <a:solidFill>
              <a:srgbClr val="253B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874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095DAA-D893-40AD-B21C-62CA69D244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9" y="0"/>
            <a:ext cx="11916000" cy="331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030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74C0571-BD05-499D-A891-9DB2315AF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BAF52-5B26-4672-BB9B-E88120663A02}" type="datetime1">
              <a:rPr lang="ru-RU" smtClean="0"/>
              <a:t>26.01.2026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EC611C0-E50B-411C-ABB5-663E19172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18776" y="0"/>
            <a:ext cx="473224" cy="241002"/>
          </a:xfrm>
        </p:spPr>
        <p:txBody>
          <a:bodyPr/>
          <a:lstStyle>
            <a:lvl1pPr>
              <a:defRPr sz="14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/ 39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BAE96C3-2EDE-4F62-9F72-E7FFCDBB0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9832" y="0"/>
            <a:ext cx="438944" cy="241002"/>
          </a:xfrm>
        </p:spPr>
        <p:txBody>
          <a:bodyPr/>
          <a:lstStyle>
            <a:lvl1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47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8FE021-22AE-40CB-B6AA-0769777BCCB5}"/>
              </a:ext>
            </a:extLst>
          </p:cNvPr>
          <p:cNvSpPr>
            <a:spLocks/>
          </p:cNvSpPr>
          <p:nvPr/>
        </p:nvSpPr>
        <p:spPr>
          <a:xfrm>
            <a:off x="1" y="6557535"/>
            <a:ext cx="12192000" cy="300466"/>
          </a:xfrm>
          <a:prstGeom prst="rect">
            <a:avLst/>
          </a:prstGeom>
          <a:solidFill>
            <a:srgbClr val="E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7314B-8661-4939-A353-66491E7C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288000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9D45593-BFC6-41B1-AE1A-2BAFECA698AB}"/>
              </a:ext>
            </a:extLst>
          </p:cNvPr>
          <p:cNvCxnSpPr>
            <a:cxnSpLocks/>
          </p:cNvCxnSpPr>
          <p:nvPr/>
        </p:nvCxnSpPr>
        <p:spPr>
          <a:xfrm>
            <a:off x="11527839" y="396905"/>
            <a:ext cx="0" cy="20955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335ED17-254C-4CB5-8A97-0FD1E031702A}"/>
              </a:ext>
            </a:extLst>
          </p:cNvPr>
          <p:cNvSpPr/>
          <p:nvPr/>
        </p:nvSpPr>
        <p:spPr>
          <a:xfrm rot="10800000">
            <a:off x="3" y="5"/>
            <a:ext cx="300038" cy="3004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47A3E8E-1D2F-4C92-9AE0-AFD87B8E0378}"/>
              </a:ext>
            </a:extLst>
          </p:cNvPr>
          <p:cNvCxnSpPr>
            <a:cxnSpLocks/>
          </p:cNvCxnSpPr>
          <p:nvPr/>
        </p:nvCxnSpPr>
        <p:spPr>
          <a:xfrm>
            <a:off x="11527839" y="396905"/>
            <a:ext cx="0" cy="209554"/>
          </a:xfrm>
          <a:prstGeom prst="line">
            <a:avLst/>
          </a:prstGeom>
          <a:ln w="12700">
            <a:solidFill>
              <a:srgbClr val="697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18F01AF-BD1E-4DF9-AEAD-BCBA78133029}"/>
              </a:ext>
            </a:extLst>
          </p:cNvPr>
          <p:cNvSpPr/>
          <p:nvPr/>
        </p:nvSpPr>
        <p:spPr>
          <a:xfrm rot="10800000">
            <a:off x="3" y="5"/>
            <a:ext cx="300038" cy="3004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C7F4B14-85EF-400E-BC03-95A95E2646BE}"/>
              </a:ext>
            </a:extLst>
          </p:cNvPr>
          <p:cNvSpPr/>
          <p:nvPr/>
        </p:nvSpPr>
        <p:spPr>
          <a:xfrm rot="10800000">
            <a:off x="3" y="-1"/>
            <a:ext cx="300038" cy="6858001"/>
          </a:xfrm>
          <a:prstGeom prst="rect">
            <a:avLst/>
          </a:prstGeom>
          <a:solidFill>
            <a:srgbClr val="15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16" name="Номер слайда 3">
            <a:extLst>
              <a:ext uri="{FF2B5EF4-FFF2-40B4-BE49-F238E27FC236}">
                <a16:creationId xmlns:a16="http://schemas.microsoft.com/office/drawing/2014/main" id="{5ECD9AAB-AF41-4235-9DAF-09B9B048AE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6278" y="424743"/>
            <a:ext cx="621125" cy="153888"/>
          </a:xfrm>
          <a:prstGeom prst="rect">
            <a:avLst/>
          </a:prstGeom>
        </p:spPr>
        <p:txBody>
          <a:bodyPr anchor="ctr"/>
          <a:lstStyle>
            <a:lvl1pPr>
              <a:defRPr sz="974" b="1">
                <a:solidFill>
                  <a:srgbClr val="253B7B"/>
                </a:solidFill>
              </a:defRPr>
            </a:lvl1pPr>
          </a:lstStyle>
          <a:p>
            <a:pPr marL="23569">
              <a:spcBef>
                <a:spcPts val="204"/>
              </a:spcBef>
            </a:pPr>
            <a:fld id="{81D60167-4931-47E6-BA6A-407CBD079E47}" type="slidenum">
              <a:rPr lang="ru-RU" smtClean="0"/>
              <a:pPr marL="23569">
                <a:spcBef>
                  <a:spcPts val="204"/>
                </a:spcBef>
              </a:pPr>
              <a:t>‹#›</a:t>
            </a:fld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4C7CF61-12F8-4FEE-9126-666DB2FE461D}"/>
              </a:ext>
            </a:extLst>
          </p:cNvPr>
          <p:cNvSpPr/>
          <p:nvPr/>
        </p:nvSpPr>
        <p:spPr>
          <a:xfrm>
            <a:off x="215130" y="-4"/>
            <a:ext cx="153348" cy="827755"/>
          </a:xfrm>
          <a:prstGeom prst="rect">
            <a:avLst/>
          </a:prstGeom>
          <a:solidFill>
            <a:srgbClr val="697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FC23CB-486D-482F-8BDA-C85D7F56039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300472"/>
            <a:ext cx="1221005" cy="3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16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8" r:id="rId2"/>
    <p:sldLayoutId id="2147483989" r:id="rId3"/>
    <p:sldLayoutId id="2147483990" r:id="rId4"/>
    <p:sldLayoutId id="2147483991" r:id="rId5"/>
  </p:sldLayoutIdLst>
  <p:hf hdr="0" ftr="0" dt="0"/>
  <p:txStyles>
    <p:titleStyle>
      <a:lvl1pPr algn="l" defTabSz="810104" rtl="0" eaLnBrk="1" latinLnBrk="0" hangingPunct="1">
        <a:lnSpc>
          <a:spcPct val="100000"/>
        </a:lnSpc>
        <a:spcBef>
          <a:spcPct val="0"/>
        </a:spcBef>
        <a:buNone/>
        <a:defRPr sz="2000" b="1" kern="1200" cap="all" baseline="0">
          <a:solidFill>
            <a:srgbClr val="253B7B"/>
          </a:solidFill>
          <a:latin typeface="+mj-lt"/>
          <a:ea typeface="+mj-ea"/>
          <a:cs typeface="+mj-cs"/>
        </a:defRPr>
      </a:lvl1pPr>
    </p:titleStyle>
    <p:bodyStyle>
      <a:lvl1pPr marL="202526" indent="-202526" algn="l" defTabSz="810104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2482" kern="1200">
          <a:solidFill>
            <a:schemeClr val="tx1"/>
          </a:solidFill>
          <a:latin typeface="+mn-lt"/>
          <a:ea typeface="+mn-ea"/>
          <a:cs typeface="+mn-cs"/>
        </a:defRPr>
      </a:lvl1pPr>
      <a:lvl2pPr marL="607577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12629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417680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4pPr>
      <a:lvl5pPr marL="1822732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5pPr>
      <a:lvl6pPr marL="2227783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6pPr>
      <a:lvl7pPr marL="2632835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7pPr>
      <a:lvl8pPr marL="3037886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8pPr>
      <a:lvl9pPr marL="3442938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1pPr>
      <a:lvl2pPr marL="405051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2pPr>
      <a:lvl3pPr marL="810104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3pPr>
      <a:lvl4pPr marL="1215154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6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5pPr>
      <a:lvl6pPr marL="2025257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6pPr>
      <a:lvl7pPr marL="243031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7pPr>
      <a:lvl8pPr marL="283536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8pPr>
      <a:lvl9pPr marL="3240412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pos="597" userDrawn="1">
          <p15:clr>
            <a:srgbClr val="F26B43"/>
          </p15:clr>
        </p15:guide>
        <p15:guide id="16" pos="8669" userDrawn="1">
          <p15:clr>
            <a:srgbClr val="F26B43"/>
          </p15:clr>
        </p15:guide>
        <p15:guide id="17" pos="455" userDrawn="1">
          <p15:clr>
            <a:srgbClr val="F26B43"/>
          </p15:clr>
        </p15:guide>
        <p15:guide id="18" pos="2298" userDrawn="1">
          <p15:clr>
            <a:srgbClr val="F26B43"/>
          </p15:clr>
        </p15:guide>
        <p15:guide id="19" pos="2427" userDrawn="1">
          <p15:clr>
            <a:srgbClr val="F26B43"/>
          </p15:clr>
        </p15:guide>
        <p15:guide id="20" pos="4269" userDrawn="1">
          <p15:clr>
            <a:srgbClr val="F26B43"/>
          </p15:clr>
        </p15:guide>
        <p15:guide id="21" pos="4398" userDrawn="1">
          <p15:clr>
            <a:srgbClr val="F26B43"/>
          </p15:clr>
        </p15:guide>
        <p15:guide id="22" pos="6240" userDrawn="1">
          <p15:clr>
            <a:srgbClr val="F26B43"/>
          </p15:clr>
        </p15:guide>
        <p15:guide id="23" pos="6370" userDrawn="1">
          <p15:clr>
            <a:srgbClr val="F26B43"/>
          </p15:clr>
        </p15:guide>
        <p15:guide id="24" pos="8213" userDrawn="1">
          <p15:clr>
            <a:srgbClr val="F26B43"/>
          </p15:clr>
        </p15:guide>
        <p15:guide id="25" orient="horz" userDrawn="1">
          <p15:clr>
            <a:srgbClr val="F26B43"/>
          </p15:clr>
        </p15:guide>
        <p15:guide id="26" orient="horz" pos="4840" userDrawn="1">
          <p15:clr>
            <a:srgbClr val="F26B43"/>
          </p15:clr>
        </p15:guide>
        <p15:guide id="27" orient="horz" pos="641" userDrawn="1">
          <p15:clr>
            <a:srgbClr val="F26B43"/>
          </p15:clr>
        </p15:guide>
        <p15:guide id="28" orient="horz" pos="451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8FE021-22AE-40CB-B6AA-0769777BCCB5}"/>
              </a:ext>
            </a:extLst>
          </p:cNvPr>
          <p:cNvSpPr>
            <a:spLocks/>
          </p:cNvSpPr>
          <p:nvPr/>
        </p:nvSpPr>
        <p:spPr>
          <a:xfrm>
            <a:off x="1" y="6557535"/>
            <a:ext cx="12192000" cy="300466"/>
          </a:xfrm>
          <a:prstGeom prst="rect">
            <a:avLst/>
          </a:prstGeom>
          <a:solidFill>
            <a:srgbClr val="E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EDA8B613-9812-4901-9EA3-D58D81AAAE1D}"/>
              </a:ext>
            </a:extLst>
          </p:cNvPr>
          <p:cNvSpPr/>
          <p:nvPr userDrawn="1"/>
        </p:nvSpPr>
        <p:spPr>
          <a:xfrm rot="10800000">
            <a:off x="1" y="3"/>
            <a:ext cx="300037" cy="6858001"/>
          </a:xfrm>
          <a:prstGeom prst="rect">
            <a:avLst/>
          </a:prstGeom>
          <a:solidFill>
            <a:srgbClr val="15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95" dirty="0"/>
          </a:p>
        </p:txBody>
      </p:sp>
    </p:spTree>
    <p:extLst>
      <p:ext uri="{BB962C8B-B14F-4D97-AF65-F5344CB8AC3E}">
        <p14:creationId xmlns:p14="http://schemas.microsoft.com/office/powerpoint/2010/main" val="260377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75" r:id="rId2"/>
    <p:sldLayoutId id="2147483987" r:id="rId3"/>
  </p:sldLayoutIdLst>
  <p:hf hdr="0" ftr="0" dt="0"/>
  <p:txStyles>
    <p:titleStyle>
      <a:lvl1pPr algn="l" defTabSz="810104" rtl="0" eaLnBrk="1" latinLnBrk="0" hangingPunct="1">
        <a:lnSpc>
          <a:spcPct val="100000"/>
        </a:lnSpc>
        <a:spcBef>
          <a:spcPct val="0"/>
        </a:spcBef>
        <a:buNone/>
        <a:defRPr sz="2126" b="1" kern="1200" cap="all" baseline="0">
          <a:solidFill>
            <a:schemeClr val="accent5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02526" indent="-202526" algn="l" defTabSz="810104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2482" kern="1200">
          <a:solidFill>
            <a:schemeClr val="tx1"/>
          </a:solidFill>
          <a:latin typeface="+mn-lt"/>
          <a:ea typeface="+mn-ea"/>
          <a:cs typeface="+mn-cs"/>
        </a:defRPr>
      </a:lvl1pPr>
      <a:lvl2pPr marL="607577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12629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417680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4pPr>
      <a:lvl5pPr marL="1822732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5pPr>
      <a:lvl6pPr marL="2227783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6pPr>
      <a:lvl7pPr marL="2632835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7pPr>
      <a:lvl8pPr marL="3037886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8pPr>
      <a:lvl9pPr marL="3442938" indent="-202526" algn="l" defTabSz="810104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1pPr>
      <a:lvl2pPr marL="405051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2pPr>
      <a:lvl3pPr marL="810104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3pPr>
      <a:lvl4pPr marL="1215154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6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5pPr>
      <a:lvl6pPr marL="2025257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6pPr>
      <a:lvl7pPr marL="243031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7pPr>
      <a:lvl8pPr marL="2835360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8pPr>
      <a:lvl9pPr marL="3240412" algn="l" defTabSz="810104" rtl="0" eaLnBrk="1" latinLnBrk="0" hangingPunct="1">
        <a:defRPr sz="15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pos="597" userDrawn="1">
          <p15:clr>
            <a:srgbClr val="F26B43"/>
          </p15:clr>
        </p15:guide>
        <p15:guide id="16" pos="8669" userDrawn="1">
          <p15:clr>
            <a:srgbClr val="F26B43"/>
          </p15:clr>
        </p15:guide>
        <p15:guide id="17" pos="455" userDrawn="1">
          <p15:clr>
            <a:srgbClr val="F26B43"/>
          </p15:clr>
        </p15:guide>
        <p15:guide id="18" pos="2298" userDrawn="1">
          <p15:clr>
            <a:srgbClr val="F26B43"/>
          </p15:clr>
        </p15:guide>
        <p15:guide id="19" pos="2427" userDrawn="1">
          <p15:clr>
            <a:srgbClr val="F26B43"/>
          </p15:clr>
        </p15:guide>
        <p15:guide id="20" pos="4269" userDrawn="1">
          <p15:clr>
            <a:srgbClr val="F26B43"/>
          </p15:clr>
        </p15:guide>
        <p15:guide id="21" pos="4398" userDrawn="1">
          <p15:clr>
            <a:srgbClr val="F26B43"/>
          </p15:clr>
        </p15:guide>
        <p15:guide id="22" pos="6240" userDrawn="1">
          <p15:clr>
            <a:srgbClr val="F26B43"/>
          </p15:clr>
        </p15:guide>
        <p15:guide id="23" pos="6370" userDrawn="1">
          <p15:clr>
            <a:srgbClr val="F26B43"/>
          </p15:clr>
        </p15:guide>
        <p15:guide id="24" pos="8213" userDrawn="1">
          <p15:clr>
            <a:srgbClr val="F26B43"/>
          </p15:clr>
        </p15:guide>
        <p15:guide id="25" orient="horz" userDrawn="1">
          <p15:clr>
            <a:srgbClr val="F26B43"/>
          </p15:clr>
        </p15:guide>
        <p15:guide id="26" orient="horz" pos="4840" userDrawn="1">
          <p15:clr>
            <a:srgbClr val="F26B43"/>
          </p15:clr>
        </p15:guide>
        <p15:guide id="27" orient="horz" pos="641" userDrawn="1">
          <p15:clr>
            <a:srgbClr val="F26B43"/>
          </p15:clr>
        </p15:guide>
        <p15:guide id="28" orient="horz" pos="451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8.emf"/><Relationship Id="rId7" Type="http://schemas.openxmlformats.org/officeDocument/2006/relationships/image" Target="../media/image31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emf"/><Relationship Id="rId5" Type="http://schemas.openxmlformats.org/officeDocument/2006/relationships/image" Target="file:////Users/aleksejignatev/Library/Group%20Containers/UBF8T346G9.ms/WebArchiveCopyPasteTempFiles/com.microsoft.Word/page2image53653904" TargetMode="External"/><Relationship Id="rId4" Type="http://schemas.openxmlformats.org/officeDocument/2006/relationships/image" Target="../media/image29.png"/><Relationship Id="rId9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6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microsoft.com/office/2007/relationships/hdphoto" Target="../media/hdphoto6.wdp"/><Relationship Id="rId3" Type="http://schemas.openxmlformats.org/officeDocument/2006/relationships/image" Target="../media/image44.png"/><Relationship Id="rId7" Type="http://schemas.openxmlformats.org/officeDocument/2006/relationships/image" Target="../media/image47.jpeg"/><Relationship Id="rId12" Type="http://schemas.openxmlformats.org/officeDocument/2006/relationships/image" Target="../media/image50.png"/><Relationship Id="rId2" Type="http://schemas.openxmlformats.org/officeDocument/2006/relationships/image" Target="../media/image6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11" Type="http://schemas.microsoft.com/office/2007/relationships/hdphoto" Target="../media/hdphoto5.wdp"/><Relationship Id="rId5" Type="http://schemas.openxmlformats.org/officeDocument/2006/relationships/image" Target="../media/image45.jpeg"/><Relationship Id="rId15" Type="http://schemas.openxmlformats.org/officeDocument/2006/relationships/image" Target="../media/image52.png"/><Relationship Id="rId10" Type="http://schemas.openxmlformats.org/officeDocument/2006/relationships/image" Target="../media/image49.png"/><Relationship Id="rId4" Type="http://schemas.microsoft.com/office/2007/relationships/hdphoto" Target="../media/hdphoto3.wdp"/><Relationship Id="rId9" Type="http://schemas.microsoft.com/office/2007/relationships/hdphoto" Target="../media/hdphoto4.wdp"/><Relationship Id="rId1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6D4492-968F-4C16-88CA-39FD18F41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1237DB-1758-A3CF-EC43-3CD698934F4C}"/>
              </a:ext>
            </a:extLst>
          </p:cNvPr>
          <p:cNvSpPr txBox="1"/>
          <p:nvPr/>
        </p:nvSpPr>
        <p:spPr>
          <a:xfrm>
            <a:off x="5479357" y="4679359"/>
            <a:ext cx="63239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effectLst/>
              </a:rPr>
              <a:t>Игнатьев Алексей Александрович, </a:t>
            </a:r>
            <a:r>
              <a:rPr lang="ru-RU" sz="1600" b="1" dirty="0"/>
              <a:t>Доктор технических наук</a:t>
            </a:r>
            <a:br>
              <a:rPr lang="ru-RU" sz="1600" b="1" dirty="0"/>
            </a:br>
            <a:r>
              <a:rPr lang="ru-RU" sz="1600" b="1" dirty="0"/>
              <a:t>Заведующий кафедрой геодезии и геоинформатики МАДИ</a:t>
            </a:r>
            <a:endParaRPr lang="ru-RU" sz="1600" b="1" dirty="0"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A6C4FD-588C-3867-EC34-B8F99FDDDE8C}"/>
              </a:ext>
            </a:extLst>
          </p:cNvPr>
          <p:cNvSpPr txBox="1"/>
          <p:nvPr/>
        </p:nvSpPr>
        <p:spPr>
          <a:xfrm>
            <a:off x="5030857" y="6369878"/>
            <a:ext cx="22483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effectLst/>
              </a:rPr>
              <a:t>г. Москва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16020F-BCC6-C262-3CFE-EC320C2FF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589A3C-FFD7-9D96-9B60-32EEE7928DEE}"/>
              </a:ext>
            </a:extLst>
          </p:cNvPr>
          <p:cNvSpPr txBox="1"/>
          <p:nvPr/>
        </p:nvSpPr>
        <p:spPr>
          <a:xfrm>
            <a:off x="152400" y="1713647"/>
            <a:ext cx="1188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«Инновационные материалы для повышения межремонтных сроков службы автомобильных дорог»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5D72F7-AB71-BF07-80EC-5DC35C4B1D6F}"/>
              </a:ext>
            </a:extLst>
          </p:cNvPr>
          <p:cNvSpPr txBox="1"/>
          <p:nvPr/>
        </p:nvSpPr>
        <p:spPr>
          <a:xfrm>
            <a:off x="386853" y="3036318"/>
            <a:ext cx="11416417" cy="1332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" dirty="0">
                <a:latin typeface="Raleway"/>
              </a:rPr>
              <a:t>XII </a:t>
            </a:r>
            <a:r>
              <a:rPr lang="ru-RU" dirty="0">
                <a:latin typeface="Raleway"/>
              </a:rPr>
              <a:t>Международная научно-практическая конференция</a:t>
            </a:r>
          </a:p>
          <a:p>
            <a:pPr lvl="0" algn="ctr">
              <a:defRPr/>
            </a:pPr>
            <a:r>
              <a:rPr lang="ru-RU" dirty="0">
                <a:latin typeface="Raleway"/>
              </a:rPr>
              <a:t>«Инновационные технологии: пути повышения межремонтных сроков</a:t>
            </a:r>
          </a:p>
          <a:p>
            <a:pPr lvl="0" algn="ctr">
              <a:defRPr/>
            </a:pPr>
            <a:r>
              <a:rPr lang="ru-RU" dirty="0">
                <a:latin typeface="Raleway"/>
              </a:rPr>
              <a:t>службы автомобильных дорог»</a:t>
            </a:r>
          </a:p>
          <a:p>
            <a:pPr lvl="0" algn="ctr"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28 января 2026 г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B446B0-AB4A-E955-34F3-5B1204DD3E09}"/>
              </a:ext>
            </a:extLst>
          </p:cNvPr>
          <p:cNvSpPr txBox="1"/>
          <p:nvPr/>
        </p:nvSpPr>
        <p:spPr>
          <a:xfrm>
            <a:off x="4811926" y="5357336"/>
            <a:ext cx="6991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latin typeface="Raleway"/>
              </a:rPr>
              <a:t>Академик РАТ, Член-корреспондент РИА </a:t>
            </a:r>
            <a:br>
              <a:rPr lang="ru-RU" sz="1400" dirty="0">
                <a:latin typeface="Raleway"/>
              </a:rPr>
            </a:br>
            <a:r>
              <a:rPr lang="en-US" sz="1400" dirty="0">
                <a:latin typeface="Raleway"/>
              </a:rPr>
              <a:t>a.ignatyev@madi.ru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+7 (910) 963-73-34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3337C9-7595-6B6F-AFCD-9A8188BB23EE}"/>
              </a:ext>
            </a:extLst>
          </p:cNvPr>
          <p:cNvSpPr txBox="1"/>
          <p:nvPr/>
        </p:nvSpPr>
        <p:spPr>
          <a:xfrm>
            <a:off x="914400" y="392198"/>
            <a:ext cx="1188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800" dirty="0">
                <a:latin typeface="Raleway"/>
              </a:rPr>
              <a:t>84-я Международная научно-методическая и научно-исследовательская конференция МАДИ </a:t>
            </a:r>
            <a:br>
              <a:rPr lang="ru-RU" sz="1800" dirty="0">
                <a:latin typeface="Raleway"/>
              </a:rPr>
            </a:br>
            <a:r>
              <a:rPr lang="ru-RU" sz="1800" dirty="0">
                <a:latin typeface="Raleway"/>
              </a:rPr>
              <a:t>Подсекция кафедры строительство и эксплуатации автомобильных дорог</a:t>
            </a:r>
          </a:p>
          <a:p>
            <a:pPr lvl="0" algn="ctr">
              <a:defRPr/>
            </a:pPr>
            <a:endParaRPr lang="ru-RU" sz="1800" dirty="0">
              <a:latin typeface="Raleway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B698146-1E6A-160C-31EB-51411DFDD582}"/>
              </a:ext>
            </a:extLst>
          </p:cNvPr>
          <p:cNvSpPr/>
          <p:nvPr/>
        </p:nvSpPr>
        <p:spPr>
          <a:xfrm>
            <a:off x="1657" y="6088559"/>
            <a:ext cx="457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/>
              <a:t>WoS</a:t>
            </a:r>
            <a:r>
              <a:rPr lang="en-US" sz="1100" b="1" dirty="0"/>
              <a:t> </a:t>
            </a:r>
            <a:r>
              <a:rPr lang="en-US" sz="1100" b="1" dirty="0" err="1"/>
              <a:t>ResearcherID</a:t>
            </a:r>
            <a:r>
              <a:rPr lang="en-US" sz="1100" b="1" dirty="0"/>
              <a:t> </a:t>
            </a:r>
            <a:r>
              <a:rPr lang="en-US" sz="1100" dirty="0"/>
              <a:t>- AAZ-2908-2021</a:t>
            </a:r>
          </a:p>
          <a:p>
            <a:r>
              <a:rPr lang="en-US" sz="1100" b="1" dirty="0"/>
              <a:t>Scopus </a:t>
            </a:r>
            <a:r>
              <a:rPr lang="en-US" sz="1100" b="1" dirty="0" err="1"/>
              <a:t>AuthorID</a:t>
            </a:r>
            <a:r>
              <a:rPr lang="en-US" sz="1100" b="1" dirty="0"/>
              <a:t> </a:t>
            </a:r>
            <a:r>
              <a:rPr lang="en-US" sz="1100" dirty="0"/>
              <a:t>- 57223088598</a:t>
            </a:r>
          </a:p>
          <a:p>
            <a:r>
              <a:rPr lang="en-US" sz="1100" b="1" dirty="0"/>
              <a:t>ORCID</a:t>
            </a:r>
            <a:r>
              <a:rPr lang="en-US" sz="1100" dirty="0"/>
              <a:t> -0000-0003-1425-5330</a:t>
            </a:r>
          </a:p>
          <a:p>
            <a:r>
              <a:rPr lang="en-US" sz="1100" b="1" dirty="0"/>
              <a:t>ResearchGate</a:t>
            </a:r>
            <a:r>
              <a:rPr lang="ru-RU" sz="1100" dirty="0"/>
              <a:t> </a:t>
            </a:r>
            <a:r>
              <a:rPr lang="en-US" sz="1100" dirty="0"/>
              <a:t>- </a:t>
            </a:r>
            <a:r>
              <a:rPr lang="en-US" sz="1100" dirty="0">
                <a:solidFill>
                  <a:srgbClr val="0070C0"/>
                </a:solidFill>
              </a:rPr>
              <a:t>https://www.researchgate.net/profile/Aleksey-Ignatyev</a:t>
            </a:r>
            <a:endParaRPr lang="ru-RU" sz="1100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7DD96A-1AEF-FB4D-4B73-51E7CB6F5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3" y="0"/>
            <a:ext cx="1395730" cy="139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172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999E96-BC30-24F4-12B4-E04192045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381000" y="263172"/>
            <a:ext cx="10777728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810104">
              <a:lnSpc>
                <a:spcPts val="4320"/>
              </a:lnSpc>
              <a:spcBef>
                <a:spcPct val="0"/>
              </a:spcBef>
            </a:pPr>
            <a:r>
              <a:rPr lang="ru-RU" sz="2000" b="1" cap="all" dirty="0" err="1">
                <a:solidFill>
                  <a:srgbClr val="253B7B"/>
                </a:solidFill>
                <a:latin typeface="+mj-lt"/>
                <a:ea typeface="+mj-ea"/>
                <a:cs typeface="+mj-cs"/>
              </a:rPr>
              <a:t>Многощебенистые</a:t>
            </a:r>
            <a:r>
              <a:rPr lang="ru-RU" sz="2000" b="1" cap="all" dirty="0">
                <a:solidFill>
                  <a:srgbClr val="253B7B"/>
                </a:solidFill>
                <a:latin typeface="+mj-lt"/>
                <a:ea typeface="+mj-ea"/>
                <a:cs typeface="+mj-cs"/>
              </a:rPr>
              <a:t> смеси в Российской Федерации</a:t>
            </a:r>
            <a:endParaRPr lang="en-US" sz="2000" b="1" cap="all" dirty="0">
              <a:solidFill>
                <a:srgbClr val="253B7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81000" y="1079659"/>
            <a:ext cx="7621410" cy="3728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3240"/>
              </a:lnSpc>
              <a:buSzPct val="100000"/>
            </a:pP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Superpave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смеси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—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пока еще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инновационный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материал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для РФ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с повышенной прочностью и долговечностью (1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–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15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лет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ru-RU" sz="2000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ts val="3240"/>
              </a:lnSpc>
              <a:buSzPct val="100000"/>
            </a:pPr>
            <a:endParaRPr lang="en-US" sz="2000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ts val="3240"/>
              </a:lnSpc>
              <a:buSzPct val="100000"/>
            </a:pP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Молодой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возраст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покрытий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—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первые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участки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были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построены в 2014–2016 гг., 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дефекты пока не носят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массов</a:t>
            </a:r>
            <a:r>
              <a:rPr lang="ru-RU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ый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характер</a:t>
            </a:r>
          </a:p>
          <a:p>
            <a:pPr algn="just">
              <a:lnSpc>
                <a:spcPts val="3240"/>
              </a:lnSpc>
              <a:buSzPct val="100000"/>
            </a:pPr>
            <a:endParaRPr lang="en-US" sz="2000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ts val="3240"/>
              </a:lnSpc>
              <a:buSzPct val="100000"/>
            </a:pP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Неизбежн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ость ремонта 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—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повреждения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локальные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дефекты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 ближайшее время по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требуют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срочного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и качественного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устранения</a:t>
            </a:r>
            <a:endParaRPr lang="ru-RU" sz="2000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ts val="3240"/>
              </a:lnSpc>
              <a:buSzPct val="100000"/>
            </a:pPr>
            <a:endParaRPr lang="en-US" sz="2000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ts val="3240"/>
              </a:lnSpc>
              <a:buSzPct val="100000"/>
            </a:pP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Перед эксплуатирующими организациями встанет п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арадокс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выбора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материала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— 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либо дорогие литые смеси,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либо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ненадежные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традиционные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холодные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смеси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 Горячие смеси имеют ограниченный период укладки </a:t>
            </a:r>
            <a:endParaRPr lang="en-US" sz="2000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42D3FD-64D9-BD01-8611-D36BC6B4AA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00" t="20536" r="24389" b="9821"/>
          <a:stretch/>
        </p:blipFill>
        <p:spPr>
          <a:xfrm>
            <a:off x="8457494" y="809272"/>
            <a:ext cx="3276600" cy="5651533"/>
          </a:xfrm>
          <a:prstGeom prst="rect">
            <a:avLst/>
          </a:prstGeom>
        </p:spPr>
      </p:pic>
      <p:sp>
        <p:nvSpPr>
          <p:cNvPr id="8" name="Номер слайда 9">
            <a:extLst>
              <a:ext uri="{FF2B5EF4-FFF2-40B4-BE49-F238E27FC236}">
                <a16:creationId xmlns:a16="http://schemas.microsoft.com/office/drawing/2014/main" id="{A7609398-2081-04D4-97B5-47A76CC2DC8C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2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499EAE-48BA-D63D-5495-25E1508A2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84266" y="381000"/>
            <a:ext cx="10777728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defTabSz="810104">
              <a:spcBef>
                <a:spcPct val="0"/>
              </a:spcBef>
            </a:pPr>
            <a:r>
              <a:rPr lang="en-US" sz="2000" b="1" cap="all" dirty="0">
                <a:solidFill>
                  <a:srgbClr val="253B7B"/>
                </a:solidFill>
                <a:latin typeface="+mj-lt"/>
                <a:ea typeface="+mj-ea"/>
                <a:cs typeface="+mj-cs"/>
              </a:rPr>
              <a:t>Проблема подбора </a:t>
            </a:r>
            <a:r>
              <a:rPr lang="en-US" sz="2000" b="1" cap="all" dirty="0" err="1">
                <a:solidFill>
                  <a:srgbClr val="253B7B"/>
                </a:solidFill>
                <a:latin typeface="+mj-lt"/>
                <a:ea typeface="+mj-ea"/>
                <a:cs typeface="+mj-cs"/>
              </a:rPr>
              <a:t>ремонтного</a:t>
            </a:r>
            <a:r>
              <a:rPr lang="en-US" sz="2000" b="1" cap="all" dirty="0">
                <a:solidFill>
                  <a:srgbClr val="253B7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1" cap="all" dirty="0" err="1">
                <a:solidFill>
                  <a:srgbClr val="253B7B"/>
                </a:solidFill>
                <a:latin typeface="+mj-lt"/>
                <a:ea typeface="+mj-ea"/>
                <a:cs typeface="+mj-cs"/>
              </a:rPr>
              <a:t>материала</a:t>
            </a:r>
            <a:r>
              <a:rPr lang="ru-RU" sz="2000" b="1" cap="all" dirty="0">
                <a:solidFill>
                  <a:srgbClr val="253B7B"/>
                </a:solidFill>
                <a:latin typeface="+mj-lt"/>
                <a:ea typeface="+mj-ea"/>
                <a:cs typeface="+mj-cs"/>
              </a:rPr>
              <a:t> под </a:t>
            </a:r>
            <a:r>
              <a:rPr lang="en-US" sz="2000" b="1" cap="all" dirty="0" err="1">
                <a:solidFill>
                  <a:srgbClr val="253B7B"/>
                </a:solidFill>
                <a:latin typeface="+mj-lt"/>
                <a:ea typeface="+mj-ea"/>
                <a:cs typeface="+mj-cs"/>
              </a:rPr>
              <a:t>superpave</a:t>
            </a:r>
            <a:endParaRPr lang="en-US" sz="2000" b="1" cap="all" dirty="0">
              <a:solidFill>
                <a:srgbClr val="253B7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40657" y="874741"/>
            <a:ext cx="1199015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ct val="150000"/>
              </a:lnSpc>
              <a:spcBef>
                <a:spcPts val="1000"/>
              </a:spcBef>
            </a:pP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При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ремонте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современных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многощебенист</a:t>
            </a:r>
            <a:r>
              <a:rPr lang="ru-RU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ых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покрыти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й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можно выделить 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фундаментальн</a:t>
            </a:r>
            <a:r>
              <a:rPr lang="ru-RU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ые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проблем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ы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</p:txBody>
      </p:sp>
      <p:sp>
        <p:nvSpPr>
          <p:cNvPr id="4" name="Text 2"/>
          <p:cNvSpPr/>
          <p:nvPr/>
        </p:nvSpPr>
        <p:spPr>
          <a:xfrm>
            <a:off x="584266" y="1594105"/>
            <a:ext cx="11302934" cy="25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-457189" algn="just">
              <a:lnSpc>
                <a:spcPct val="150000"/>
              </a:lnSpc>
              <a:spcBef>
                <a:spcPts val="1000"/>
              </a:spcBef>
              <a:buSzPct val="100000"/>
              <a:buChar char="•"/>
            </a:pP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Исходное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покрытие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содержит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SBS-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модификаторы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и повышенное содержание каменного материала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Битум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был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специально подобран по шкале PG  (например, PG 70–22) с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учетом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климат</a:t>
            </a:r>
            <a:r>
              <a:rPr lang="ru-RU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ических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особенностей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региона</a:t>
            </a:r>
            <a:endParaRPr lang="en-US" sz="2000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457189" algn="just">
              <a:lnSpc>
                <a:spcPct val="150000"/>
              </a:lnSpc>
              <a:spcBef>
                <a:spcPts val="1000"/>
              </a:spcBef>
              <a:buSzPct val="100000"/>
              <a:buChar char="•"/>
            </a:pP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Совместимость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нового материала с состаренным битумом 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исходного покрытия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не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исследована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должным образом</a:t>
            </a:r>
            <a:endParaRPr lang="en-US" sz="2000" b="1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457189" algn="just">
              <a:lnSpc>
                <a:spcPct val="150000"/>
              </a:lnSpc>
              <a:spcBef>
                <a:spcPts val="1000"/>
              </a:spcBef>
              <a:buSzPct val="100000"/>
              <a:buChar char="•"/>
            </a:pP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Различие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модификации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Новый материал может иметь другой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тип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вяжущего и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модификаторов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что создает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риск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преждевременного разрушения</a:t>
            </a:r>
            <a:endParaRPr lang="en-US" sz="2000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457189" algn="just">
              <a:lnSpc>
                <a:spcPct val="150000"/>
              </a:lnSpc>
              <a:spcBef>
                <a:spcPts val="1000"/>
              </a:spcBef>
              <a:buSzPct val="100000"/>
              <a:buChar char="•"/>
            </a:pP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Битум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после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10–12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лет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эксплуатации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имеет 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явные признаки старения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2000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indent="-457189" algn="just">
              <a:lnSpc>
                <a:spcPct val="150000"/>
              </a:lnSpc>
              <a:spcBef>
                <a:spcPts val="1000"/>
              </a:spcBef>
              <a:buSzPct val="100000"/>
              <a:buChar char="•"/>
            </a:pP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Уточнение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нормативных</a:t>
            </a:r>
            <a:r>
              <a:rPr lang="en-US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требований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 Текущие с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тандарты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не включают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специальны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е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требовани</a:t>
            </a:r>
            <a:r>
              <a:rPr lang="ru-RU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я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к материалам для </a:t>
            </a:r>
            <a:r>
              <a:rPr lang="en-US" sz="20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ремонта</a:t>
            </a:r>
            <a:r>
              <a:rPr lang="en-US" sz="20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Superpave</a:t>
            </a:r>
          </a:p>
        </p:txBody>
      </p:sp>
      <p:sp>
        <p:nvSpPr>
          <p:cNvPr id="6" name="Номер слайда 9">
            <a:extLst>
              <a:ext uri="{FF2B5EF4-FFF2-40B4-BE49-F238E27FC236}">
                <a16:creationId xmlns:a16="http://schemas.microsoft.com/office/drawing/2014/main" id="{A9DE6249-7DEB-6CF3-64B6-45FDCE1A54E4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3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7877ED-E55E-7890-4DC4-11C8028BB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F84EC2-94BF-11DC-E790-E31AC7EDCEDD}"/>
              </a:ext>
            </a:extLst>
          </p:cNvPr>
          <p:cNvSpPr/>
          <p:nvPr/>
        </p:nvSpPr>
        <p:spPr>
          <a:xfrm>
            <a:off x="263878" y="606920"/>
            <a:ext cx="11658600" cy="6813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175" algn="just">
              <a:lnSpc>
                <a:spcPct val="150000"/>
              </a:lnSpc>
              <a:spcAft>
                <a:spcPts val="1200"/>
              </a:spcAft>
            </a:pPr>
            <a:r>
              <a:rPr lang="en-US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1)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Наиболее распространенным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методом ремонта дорожных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покрытий нежесткого типа является ремонт с использованием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горячих асфальтобетонных смесей</a:t>
            </a:r>
            <a:endParaRPr lang="ru-RU" sz="2000" dirty="0">
              <a:solidFill>
                <a:srgbClr val="253B7B"/>
              </a:solidFill>
              <a:cs typeface="Times New Roman" panose="02020603050405020304" pitchFamily="18" charset="0"/>
            </a:endParaRPr>
          </a:p>
          <a:p>
            <a:pPr indent="3175" algn="just">
              <a:lnSpc>
                <a:spcPct val="150000"/>
              </a:lnSpc>
              <a:spcAft>
                <a:spcPts val="1200"/>
              </a:spcAft>
            </a:pPr>
            <a:r>
              <a:rPr lang="en-US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2)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При этом,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соблюдение технологии ремонта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обеспечивает последующую надежную эксплуатацию покрытия</a:t>
            </a:r>
          </a:p>
          <a:p>
            <a:pPr indent="3175" algn="just">
              <a:lnSpc>
                <a:spcPct val="150000"/>
              </a:lnSpc>
              <a:spcAft>
                <a:spcPts val="1200"/>
              </a:spcAft>
            </a:pPr>
            <a:r>
              <a:rPr lang="en-US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3)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Для обеспечения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безопасности движения транспортных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средств,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независимо от погодных условий и времени года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, возникает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необходимость выполнять работы по ямочному ремонту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покрытия и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при низких температурах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окружающего воздуха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	</a:t>
            </a:r>
          </a:p>
          <a:p>
            <a:pPr indent="3175" algn="just">
              <a:lnSpc>
                <a:spcPct val="150000"/>
              </a:lnSpc>
              <a:spcAft>
                <a:spcPts val="1200"/>
              </a:spcAft>
            </a:pPr>
            <a:r>
              <a:rPr lang="en-US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4)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Практика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 производства ремонтных работ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по устранению выбоин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на дорожных покрытиях нежесткого типа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показывает, что нарушение технологии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 ремонтных работ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способствует значительному снижению срока службы отремонтированной поверхности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дорожного покрытия</a:t>
            </a:r>
          </a:p>
          <a:p>
            <a:pPr indent="3175" algn="just">
              <a:lnSpc>
                <a:spcPct val="150000"/>
              </a:lnSpc>
              <a:spcAft>
                <a:spcPts val="1200"/>
              </a:spcAft>
            </a:pPr>
            <a:r>
              <a:rPr lang="en-US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5)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Это приводит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к дополнительным затратам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на обеспечение требуемой безопасности движения транспортных средств</a:t>
            </a:r>
          </a:p>
          <a:p>
            <a:pPr indent="3175" algn="just">
              <a:lnSpc>
                <a:spcPct val="150000"/>
              </a:lnSpc>
              <a:spcAft>
                <a:spcPts val="1200"/>
              </a:spcAft>
            </a:pP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	</a:t>
            </a:r>
            <a:endParaRPr lang="ru-RU" sz="2000" dirty="0">
              <a:solidFill>
                <a:srgbClr val="253B7B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BA6E3C5-E297-6DA6-112E-699BF0CD4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7420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Выполнение ремонтных работ на асфальтобетонном покрытии</a:t>
            </a:r>
          </a:p>
        </p:txBody>
      </p:sp>
      <p:sp>
        <p:nvSpPr>
          <p:cNvPr id="14" name="Номер слайда 9">
            <a:extLst>
              <a:ext uri="{FF2B5EF4-FFF2-40B4-BE49-F238E27FC236}">
                <a16:creationId xmlns:a16="http://schemas.microsoft.com/office/drawing/2014/main" id="{FF02E3E7-4661-B4CB-4079-1EFA4A140EE4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4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3864068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D497E53-E1C7-D2AF-8BDD-16EC60FD7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4800" y="850807"/>
            <a:ext cx="11582400" cy="580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175" algn="just">
              <a:spcAft>
                <a:spcPts val="1200"/>
              </a:spcAft>
            </a:pP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Ямочный ремонт,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выполненный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без тщательной подготовки места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 к производству работ и соблюдения требований технологии к выполнению ремонтных работ,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снижает срок службы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отремонтированной поверхности покрытия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в 2 – 4 раза</a:t>
            </a:r>
          </a:p>
          <a:p>
            <a:pPr indent="3175" algn="just">
              <a:spcAft>
                <a:spcPts val="1200"/>
              </a:spcAft>
            </a:pP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Ремонтные работы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 дорожных покрытий нежесткого типа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относятся к сезонным работам</a:t>
            </a:r>
          </a:p>
          <a:p>
            <a:pPr indent="3175" algn="just">
              <a:spcAft>
                <a:spcPts val="1200"/>
              </a:spcAft>
            </a:pPr>
            <a:r>
              <a:rPr lang="ru-RU" sz="2400" b="1" dirty="0">
                <a:solidFill>
                  <a:srgbClr val="0A7134"/>
                </a:solidFill>
                <a:cs typeface="Times New Roman" panose="02020603050405020304" pitchFamily="18" charset="0"/>
              </a:rPr>
              <a:t>Актуальной задачей </a:t>
            </a:r>
            <a:r>
              <a:rPr lang="ru-RU" sz="2400" dirty="0">
                <a:solidFill>
                  <a:srgbClr val="0A7134"/>
                </a:solidFill>
                <a:cs typeface="Times New Roman" panose="02020603050405020304" pitchFamily="18" charset="0"/>
              </a:rPr>
              <a:t>в настоящее время </a:t>
            </a:r>
            <a:r>
              <a:rPr lang="ru-RU" sz="2400" b="1" dirty="0">
                <a:solidFill>
                  <a:srgbClr val="0A7134"/>
                </a:solidFill>
                <a:cs typeface="Times New Roman" panose="02020603050405020304" pitchFamily="18" charset="0"/>
              </a:rPr>
              <a:t>является разработка </a:t>
            </a:r>
            <a:r>
              <a:rPr lang="ru-RU" sz="2400" dirty="0">
                <a:solidFill>
                  <a:srgbClr val="0A7134"/>
                </a:solidFill>
                <a:cs typeface="Times New Roman" panose="02020603050405020304" pitchFamily="18" charset="0"/>
              </a:rPr>
              <a:t>такой </a:t>
            </a:r>
            <a:r>
              <a:rPr lang="ru-RU" sz="2400" b="1" dirty="0">
                <a:solidFill>
                  <a:srgbClr val="0A7134"/>
                </a:solidFill>
                <a:cs typeface="Times New Roman" panose="02020603050405020304" pitchFamily="18" charset="0"/>
              </a:rPr>
              <a:t>технологии ремонта </a:t>
            </a:r>
            <a:r>
              <a:rPr lang="ru-RU" sz="2400" b="1" dirty="0" err="1">
                <a:solidFill>
                  <a:srgbClr val="0A7134"/>
                </a:solidFill>
                <a:cs typeface="Times New Roman" panose="02020603050405020304" pitchFamily="18" charset="0"/>
              </a:rPr>
              <a:t>многощебенистых</a:t>
            </a:r>
            <a:r>
              <a:rPr lang="ru-RU" sz="2400" b="1" dirty="0">
                <a:solidFill>
                  <a:srgbClr val="0A7134"/>
                </a:solidFill>
                <a:cs typeface="Times New Roman" panose="02020603050405020304" pitchFamily="18" charset="0"/>
              </a:rPr>
              <a:t> асфальтобетонных</a:t>
            </a:r>
            <a:r>
              <a:rPr lang="ru-RU" sz="2400" dirty="0">
                <a:solidFill>
                  <a:srgbClr val="0A7134"/>
                </a:solidFill>
                <a:cs typeface="Times New Roman" panose="02020603050405020304" pitchFamily="18" charset="0"/>
              </a:rPr>
              <a:t> дорожных </a:t>
            </a:r>
            <a:r>
              <a:rPr lang="ru-RU" sz="2400" b="1" dirty="0">
                <a:solidFill>
                  <a:srgbClr val="0A7134"/>
                </a:solidFill>
                <a:cs typeface="Times New Roman" panose="02020603050405020304" pitchFamily="18" charset="0"/>
              </a:rPr>
              <a:t>покрытий</a:t>
            </a:r>
            <a:r>
              <a:rPr lang="ru-RU" sz="2400" dirty="0">
                <a:solidFill>
                  <a:srgbClr val="0A7134"/>
                </a:solidFill>
                <a:cs typeface="Times New Roman" panose="02020603050405020304" pitchFamily="18" charset="0"/>
              </a:rPr>
              <a:t>, которая позволяет </a:t>
            </a:r>
            <a:r>
              <a:rPr lang="ru-RU" sz="2400" b="1" dirty="0">
                <a:solidFill>
                  <a:srgbClr val="0A7134"/>
                </a:solidFill>
                <a:cs typeface="Times New Roman" panose="02020603050405020304" pitchFamily="18" charset="0"/>
              </a:rPr>
              <a:t>проводить эти работы в любое время </a:t>
            </a:r>
            <a:r>
              <a:rPr lang="ru-RU" sz="2400" dirty="0">
                <a:solidFill>
                  <a:srgbClr val="0A7134"/>
                </a:solidFill>
                <a:cs typeface="Times New Roman" panose="02020603050405020304" pitchFamily="18" charset="0"/>
              </a:rPr>
              <a:t>года </a:t>
            </a:r>
            <a:r>
              <a:rPr lang="ru-RU" sz="2400" b="1" dirty="0">
                <a:solidFill>
                  <a:srgbClr val="0A7134"/>
                </a:solidFill>
                <a:cs typeface="Times New Roman" panose="02020603050405020304" pitchFamily="18" charset="0"/>
              </a:rPr>
              <a:t>с обеспечением требуемого срока </a:t>
            </a:r>
            <a:r>
              <a:rPr lang="ru-RU" sz="2400" dirty="0">
                <a:solidFill>
                  <a:srgbClr val="0A7134"/>
                </a:solidFill>
                <a:cs typeface="Times New Roman" panose="02020603050405020304" pitchFamily="18" charset="0"/>
              </a:rPr>
              <a:t>службы и качества</a:t>
            </a:r>
          </a:p>
          <a:p>
            <a:pPr indent="3175" algn="just">
              <a:spcAft>
                <a:spcPts val="600"/>
              </a:spcAft>
            </a:pP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Из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применяемых технологий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ремонта дорожных покрытий нежесткого типа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наибольшее распространение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 получили: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технологии с применением горячих асфальтобетонных смесей, 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литого асфальтобетона, 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струйно-инъекционного метода, 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холодного асфальтобетона с использованием битумных эмульсий и модифицированных битумов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заливка  трещин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DCB5B68-0717-3C2E-811F-16871E06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650" y="271515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Анализ технологий для ремонта покрытия автомобильных дорог </a:t>
            </a:r>
          </a:p>
        </p:txBody>
      </p:sp>
      <p:sp>
        <p:nvSpPr>
          <p:cNvPr id="11" name="Номер слайда 9">
            <a:extLst>
              <a:ext uri="{FF2B5EF4-FFF2-40B4-BE49-F238E27FC236}">
                <a16:creationId xmlns:a16="http://schemas.microsoft.com/office/drawing/2014/main" id="{18535BB8-AE6C-8964-AD44-64865D0F59F5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5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335547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7877ED-E55E-7890-4DC4-11C8028BB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B31D1A-2BB8-238A-BFA2-C5C5CDC61520}"/>
              </a:ext>
            </a:extLst>
          </p:cNvPr>
          <p:cNvSpPr/>
          <p:nvPr/>
        </p:nvSpPr>
        <p:spPr>
          <a:xfrm>
            <a:off x="533400" y="4648153"/>
            <a:ext cx="1139630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175" algn="just">
              <a:spcAft>
                <a:spcPts val="1200"/>
              </a:spcAft>
            </a:pP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Для влажных покрытий эффективным решением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является применение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литого асфальтобетона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для производства ремонтных работ. Укладку можно осуществлять в течение всего года.</a:t>
            </a:r>
          </a:p>
          <a:p>
            <a:pPr indent="3175" algn="just">
              <a:spcAft>
                <a:spcPts val="1200"/>
              </a:spcAft>
            </a:pP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К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достоинствам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 этого метода следует отнести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высокую долговечность ремонтируемого участка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, отсутствие водонасыщения и набухания асфальта,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не требуется техника для уплотнения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уложенной смеси.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1808C95-24CA-22A2-510F-DF2C5F146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0854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Выполнение ремонтных работ на асфальтобетонном покрытии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9FE9A9-0766-F3DB-8EA7-A9954AB44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762000"/>
            <a:ext cx="8582025" cy="336232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04BC45D-9ECD-7B31-0A46-BE69788AA00D}"/>
              </a:ext>
            </a:extLst>
          </p:cNvPr>
          <p:cNvSpPr/>
          <p:nvPr/>
        </p:nvSpPr>
        <p:spPr>
          <a:xfrm>
            <a:off x="1604975" y="4131230"/>
            <a:ext cx="9408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dirty="0">
                <a:solidFill>
                  <a:srgbClr val="253B7B"/>
                </a:solidFill>
                <a:cs typeface="Times New Roman" panose="02020603050405020304" pitchFamily="18" charset="0"/>
              </a:rPr>
              <a:t>Объем производства </a:t>
            </a:r>
            <a:r>
              <a:rPr lang="ru-RU" sz="1800" dirty="0" err="1">
                <a:solidFill>
                  <a:srgbClr val="253B7B"/>
                </a:solidFill>
                <a:cs typeface="Times New Roman" panose="02020603050405020304" pitchFamily="18" charset="0"/>
              </a:rPr>
              <a:t>а.б</a:t>
            </a:r>
            <a:r>
              <a:rPr lang="ru-RU" sz="1800" dirty="0">
                <a:solidFill>
                  <a:srgbClr val="253B7B"/>
                </a:solidFill>
                <a:cs typeface="Times New Roman" panose="02020603050405020304" pitchFamily="18" charset="0"/>
              </a:rPr>
              <a:t>. смесей в течение года в Северо-Западном Федеральном Округе* </a:t>
            </a:r>
            <a:endParaRPr lang="ru-RU" sz="18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89A9A2F-A250-821F-D2CE-157ABCF8E9DF}"/>
              </a:ext>
            </a:extLst>
          </p:cNvPr>
          <p:cNvSpPr/>
          <p:nvPr/>
        </p:nvSpPr>
        <p:spPr>
          <a:xfrm>
            <a:off x="490893" y="6464539"/>
            <a:ext cx="1163293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1A1A1A"/>
                </a:solidFill>
                <a:latin typeface="YS Text"/>
              </a:rPr>
              <a:t>* Зубков А.Ф., </a:t>
            </a:r>
            <a:r>
              <a:rPr lang="ru-RU" sz="1050" dirty="0" err="1">
                <a:solidFill>
                  <a:srgbClr val="1A1A1A"/>
                </a:solidFill>
                <a:latin typeface="YS Text"/>
              </a:rPr>
              <a:t>Однолько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 В.Г., Евсеев Е.Ю.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Технология ремонта дорожных покрытий автомобильных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дорог с применением горячих асфальтобетонных смесей. – М.: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Издательский дом «Спектр», 2013 – 180 с.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ISBN 978-5-4442-0043-8</a:t>
            </a:r>
            <a:endParaRPr lang="ru-RU" sz="1050" b="0" i="0" dirty="0">
              <a:solidFill>
                <a:srgbClr val="1A1A1A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1254183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5705C4-8DF4-60D2-6881-9D13EAC67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1000" y="762000"/>
            <a:ext cx="114927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175" algn="just">
              <a:spcAft>
                <a:spcPts val="1200"/>
              </a:spcAft>
            </a:pP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На основе проведенного анализа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разных применяемых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технологий ремонта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дорожных покрытий и их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экономических показателей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по пятибалльной шкале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построен график эффективности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разных технологий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в течение года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357D40-83EC-431E-A18C-E43583848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676400"/>
            <a:ext cx="5995987" cy="398866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4FCEF2F-766C-4D29-8A86-C91A5E900612}"/>
              </a:ext>
            </a:extLst>
          </p:cNvPr>
          <p:cNvSpPr/>
          <p:nvPr/>
        </p:nvSpPr>
        <p:spPr>
          <a:xfrm>
            <a:off x="1295400" y="5656133"/>
            <a:ext cx="99960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253B7B"/>
                </a:solidFill>
                <a:cs typeface="Times New Roman" panose="02020603050405020304" pitchFamily="18" charset="0"/>
              </a:rPr>
              <a:t>Сравнительная эффективность технологий для ремонта дорожных покрытий в течение года</a:t>
            </a:r>
            <a:r>
              <a:rPr lang="ru-RU" sz="1800" dirty="0">
                <a:solidFill>
                  <a:srgbClr val="253B7B"/>
                </a:solidFill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1800" dirty="0">
                <a:solidFill>
                  <a:srgbClr val="253B7B"/>
                </a:solidFill>
                <a:cs typeface="Times New Roman" panose="02020603050405020304" pitchFamily="18" charset="0"/>
              </a:rPr>
              <a:t>1 – горячий асфальтобетон; 2 – литой асфальтобетон;</a:t>
            </a:r>
          </a:p>
          <a:p>
            <a:pPr algn="ctr"/>
            <a:r>
              <a:rPr lang="ru-RU" sz="1800" dirty="0">
                <a:solidFill>
                  <a:srgbClr val="253B7B"/>
                </a:solidFill>
                <a:cs typeface="Times New Roman" panose="02020603050405020304" pitchFamily="18" charset="0"/>
              </a:rPr>
              <a:t>3 – локальная </a:t>
            </a:r>
            <a:r>
              <a:rPr lang="ru-RU" sz="1800" dirty="0" err="1">
                <a:solidFill>
                  <a:srgbClr val="253B7B"/>
                </a:solidFill>
                <a:cs typeface="Times New Roman" panose="02020603050405020304" pitchFamily="18" charset="0"/>
              </a:rPr>
              <a:t>терморегенерация</a:t>
            </a:r>
            <a:r>
              <a:rPr lang="ru-RU" sz="1800" dirty="0">
                <a:solidFill>
                  <a:srgbClr val="253B7B"/>
                </a:solidFill>
                <a:cs typeface="Times New Roman" panose="02020603050405020304" pitchFamily="18" charset="0"/>
              </a:rPr>
              <a:t>; 4 – струйно-инъекционный метод, заливка трещин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E919263-D4FD-7843-A0B0-50BAD9510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650" y="271515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Анализ технологий для ремонта покрытия автомобильных дорог </a:t>
            </a:r>
          </a:p>
        </p:txBody>
      </p:sp>
      <p:sp>
        <p:nvSpPr>
          <p:cNvPr id="13" name="Номер слайда 9">
            <a:extLst>
              <a:ext uri="{FF2B5EF4-FFF2-40B4-BE49-F238E27FC236}">
                <a16:creationId xmlns:a16="http://schemas.microsoft.com/office/drawing/2014/main" id="{B3C61C8B-8F11-D55E-B858-0B7A2CE02FF5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7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3711692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7688DE-F455-1DF1-B833-C482E6AA0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7678" y="839519"/>
            <a:ext cx="11811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175" algn="just">
              <a:spcAft>
                <a:spcPts val="1200"/>
              </a:spcAft>
            </a:pPr>
            <a:r>
              <a:rPr lang="ru-RU" sz="2000" b="1" dirty="0">
                <a:solidFill>
                  <a:srgbClr val="0A7134"/>
                </a:solidFill>
                <a:cs typeface="Times New Roman" panose="02020603050405020304" pitchFamily="18" charset="0"/>
              </a:rPr>
              <a:t>Для обеспечения однородности структуры покрытия </a:t>
            </a:r>
            <a:r>
              <a:rPr lang="ru-RU" sz="2000" dirty="0">
                <a:solidFill>
                  <a:srgbClr val="0A7134"/>
                </a:solidFill>
                <a:cs typeface="Times New Roman" panose="02020603050405020304" pitchFamily="18" charset="0"/>
              </a:rPr>
              <a:t>при восстановлении </a:t>
            </a:r>
            <a:r>
              <a:rPr lang="ru-RU" sz="2000" b="1" dirty="0" err="1">
                <a:solidFill>
                  <a:srgbClr val="0A7134"/>
                </a:solidFill>
                <a:cs typeface="Times New Roman" panose="02020603050405020304" pitchFamily="18" charset="0"/>
              </a:rPr>
              <a:t>необходиимо</a:t>
            </a:r>
            <a:r>
              <a:rPr lang="ru-RU" sz="2000" dirty="0">
                <a:solidFill>
                  <a:srgbClr val="0A7134"/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A7134"/>
                </a:solidFill>
                <a:cs typeface="Times New Roman" panose="02020603050405020304" pitchFamily="18" charset="0"/>
              </a:rPr>
              <a:t>использовать материал, свойства </a:t>
            </a:r>
            <a:r>
              <a:rPr lang="ru-RU" sz="2000" dirty="0">
                <a:solidFill>
                  <a:srgbClr val="0A7134"/>
                </a:solidFill>
                <a:cs typeface="Times New Roman" panose="02020603050405020304" pitchFamily="18" charset="0"/>
              </a:rPr>
              <a:t>которого </a:t>
            </a:r>
            <a:r>
              <a:rPr lang="ru-RU" sz="2000" b="1" dirty="0">
                <a:solidFill>
                  <a:srgbClr val="0A7134"/>
                </a:solidFill>
                <a:cs typeface="Times New Roman" panose="02020603050405020304" pitchFamily="18" charset="0"/>
              </a:rPr>
              <a:t>близки по прочности</a:t>
            </a:r>
            <a:r>
              <a:rPr lang="ru-RU" sz="2000" dirty="0">
                <a:solidFill>
                  <a:srgbClr val="0A7134"/>
                </a:solidFill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A7134"/>
                </a:solidFill>
                <a:cs typeface="Times New Roman" panose="02020603050405020304" pitchFamily="18" charset="0"/>
              </a:rPr>
              <a:t>деформативности</a:t>
            </a:r>
            <a:r>
              <a:rPr lang="ru-RU" sz="2000" dirty="0">
                <a:solidFill>
                  <a:srgbClr val="0A7134"/>
                </a:solidFill>
                <a:cs typeface="Times New Roman" panose="02020603050405020304" pitchFamily="18" charset="0"/>
              </a:rPr>
              <a:t> и шероховатости </a:t>
            </a:r>
            <a:r>
              <a:rPr lang="ru-RU" sz="2000" b="1" dirty="0">
                <a:solidFill>
                  <a:srgbClr val="0A7134"/>
                </a:solidFill>
                <a:cs typeface="Times New Roman" panose="02020603050405020304" pitchFamily="18" charset="0"/>
              </a:rPr>
              <a:t>составу материала, применяемому ранее </a:t>
            </a:r>
            <a:r>
              <a:rPr lang="ru-RU" sz="2000" dirty="0">
                <a:solidFill>
                  <a:srgbClr val="0A7134"/>
                </a:solidFill>
                <a:cs typeface="Times New Roman" panose="02020603050405020304" pitchFamily="18" charset="0"/>
              </a:rPr>
              <a:t>при строительстве дорожных покрытий автомобильных дорог</a:t>
            </a:r>
          </a:p>
          <a:p>
            <a:pPr indent="3175" algn="just">
              <a:spcAft>
                <a:spcPts val="1200"/>
              </a:spcAft>
            </a:pP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В основном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при ремонте для этих целей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применяют мелкозернистые и среднезернистые асфальтобетонные смеси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. Жесткие и прочные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крупнозернистые и </a:t>
            </a:r>
            <a:r>
              <a:rPr lang="ru-RU" sz="2000" b="1" dirty="0" err="1">
                <a:solidFill>
                  <a:srgbClr val="253B7B"/>
                </a:solidFill>
                <a:cs typeface="Times New Roman" panose="02020603050405020304" pitchFamily="18" charset="0"/>
              </a:rPr>
              <a:t>многощебенистые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смеси из-за своих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технологических характеристик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применять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очень проблематично и крайне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сложно добиться требуемого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качества устройства и уплотнения</a:t>
            </a:r>
          </a:p>
          <a:p>
            <a:pPr indent="3175" algn="just">
              <a:spcAft>
                <a:spcPts val="1200"/>
              </a:spcAft>
            </a:pPr>
            <a:endParaRPr lang="ru-RU" sz="2000" b="1" dirty="0">
              <a:solidFill>
                <a:srgbClr val="253B7B"/>
              </a:solidFill>
              <a:cs typeface="Times New Roman" panose="02020603050405020304" pitchFamily="18" charset="0"/>
            </a:endParaRPr>
          </a:p>
          <a:p>
            <a:pPr indent="3175" algn="just">
              <a:spcAft>
                <a:spcPts val="1200"/>
              </a:spcAft>
            </a:pPr>
            <a:endParaRPr lang="ru-RU" sz="2000" b="1" dirty="0">
              <a:solidFill>
                <a:srgbClr val="253B7B"/>
              </a:solidFill>
              <a:cs typeface="Times New Roman" panose="02020603050405020304" pitchFamily="18" charset="0"/>
            </a:endParaRPr>
          </a:p>
          <a:p>
            <a:pPr indent="3175" algn="just">
              <a:spcAft>
                <a:spcPts val="1200"/>
              </a:spcAft>
            </a:pPr>
            <a:endParaRPr lang="ru-RU" sz="2000" b="1" dirty="0">
              <a:solidFill>
                <a:srgbClr val="253B7B"/>
              </a:solidFill>
              <a:cs typeface="Times New Roman" panose="02020603050405020304" pitchFamily="18" charset="0"/>
            </a:endParaRPr>
          </a:p>
          <a:p>
            <a:pPr indent="3175" algn="just">
              <a:spcAft>
                <a:spcPts val="1200"/>
              </a:spcAft>
            </a:pPr>
            <a:endParaRPr lang="ru-RU" sz="2000" b="1" dirty="0">
              <a:solidFill>
                <a:srgbClr val="253B7B"/>
              </a:solidFill>
              <a:cs typeface="Times New Roman" panose="02020603050405020304" pitchFamily="18" charset="0"/>
            </a:endParaRPr>
          </a:p>
          <a:p>
            <a:pPr indent="3175" algn="just">
              <a:spcAft>
                <a:spcPts val="1200"/>
              </a:spcAft>
            </a:pPr>
            <a:endParaRPr lang="ru-RU" sz="2000" dirty="0">
              <a:solidFill>
                <a:srgbClr val="253B7B"/>
              </a:solidFill>
              <a:cs typeface="Times New Roman" panose="02020603050405020304" pitchFamily="18" charset="0"/>
            </a:endParaRPr>
          </a:p>
          <a:p>
            <a:pPr indent="3175" algn="just">
              <a:spcAft>
                <a:spcPts val="1200"/>
              </a:spcAft>
            </a:pP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В ряде европейских стран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(Германия, Голландия и др.)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нормативными документами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определено в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обязательном порядке </a:t>
            </a:r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при производстве </a:t>
            </a:r>
            <a:r>
              <a:rPr lang="ru-RU" sz="2000" b="1" dirty="0">
                <a:solidFill>
                  <a:srgbClr val="253B7B"/>
                </a:solidFill>
                <a:cs typeface="Times New Roman" panose="02020603050405020304" pitchFamily="18" charset="0"/>
              </a:rPr>
              <a:t>ремонтных работ применение теплоизолированных контейнеров (температура смеси должна быть не ниже 120 °С для ремонта)</a:t>
            </a:r>
          </a:p>
          <a:p>
            <a:pPr indent="3175" algn="just">
              <a:spcAft>
                <a:spcPts val="1200"/>
              </a:spcAft>
            </a:pPr>
            <a:endParaRPr lang="ru-RU" sz="2000" b="1" dirty="0">
              <a:solidFill>
                <a:srgbClr val="253B7B"/>
              </a:solidFill>
              <a:cs typeface="Times New Roman" panose="02020603050405020304" pitchFamily="18" charset="0"/>
            </a:endParaRPr>
          </a:p>
          <a:p>
            <a:pPr indent="3175" algn="just">
              <a:spcAft>
                <a:spcPts val="1200"/>
              </a:spcAft>
            </a:pPr>
            <a:endParaRPr lang="ru-RU" sz="2000" b="1" dirty="0">
              <a:solidFill>
                <a:srgbClr val="253B7B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CDF42D7-3867-40AF-BD31-CFA21F2F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650" y="271515"/>
            <a:ext cx="8818562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Анализ технологий для ремонта покрытия автомобильных дорог </a:t>
            </a:r>
          </a:p>
        </p:txBody>
      </p:sp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7BA11C65-2E60-4841-883A-C75DAD23A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328" y="3285028"/>
            <a:ext cx="3467491" cy="231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icture background">
            <a:extLst>
              <a:ext uri="{FF2B5EF4-FFF2-40B4-BE49-F238E27FC236}">
                <a16:creationId xmlns:a16="http://schemas.microsoft.com/office/drawing/2014/main" id="{269F54DC-7936-46F7-A45F-4CC4C2643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374" y="3293456"/>
            <a:ext cx="3083720" cy="231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Picture background">
            <a:extLst>
              <a:ext uri="{FF2B5EF4-FFF2-40B4-BE49-F238E27FC236}">
                <a16:creationId xmlns:a16="http://schemas.microsoft.com/office/drawing/2014/main" id="{A0B1DE3F-C202-41C2-A868-D748B39622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8"/>
          <a:stretch/>
        </p:blipFill>
        <p:spPr bwMode="auto">
          <a:xfrm>
            <a:off x="4724400" y="3276600"/>
            <a:ext cx="3282393" cy="232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279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35A610-0434-2ED4-BAF2-68826CA9E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CDF42D7-3867-40AF-BD31-CFA21F2F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892" y="228288"/>
            <a:ext cx="10668000" cy="6155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Влияние температуры на теплофизические характеристики горячих смесей </a:t>
            </a:r>
            <a:br>
              <a:rPr lang="ru-RU" dirty="0"/>
            </a:br>
            <a:r>
              <a:rPr lang="ru-RU" dirty="0"/>
              <a:t>(Коэффициент теплопроводности)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BB946E-2456-48C3-B379-E8EAACE0F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84" y="843841"/>
            <a:ext cx="11418515" cy="545684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DF41733-2BDF-4E80-8B71-462D4212BA7F}"/>
              </a:ext>
            </a:extLst>
          </p:cNvPr>
          <p:cNvSpPr/>
          <p:nvPr/>
        </p:nvSpPr>
        <p:spPr>
          <a:xfrm>
            <a:off x="490892" y="2985892"/>
            <a:ext cx="11167707" cy="538973"/>
          </a:xfrm>
          <a:prstGeom prst="rect">
            <a:avLst/>
          </a:prstGeom>
          <a:noFill/>
          <a:ln w="539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76D483E-DF77-42A5-9376-2F170743C847}"/>
              </a:ext>
            </a:extLst>
          </p:cNvPr>
          <p:cNvSpPr/>
          <p:nvPr/>
        </p:nvSpPr>
        <p:spPr>
          <a:xfrm>
            <a:off x="454020" y="5105400"/>
            <a:ext cx="11204579" cy="538972"/>
          </a:xfrm>
          <a:prstGeom prst="rect">
            <a:avLst/>
          </a:prstGeom>
          <a:noFill/>
          <a:ln w="539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1E5B375-7D30-48CC-9C73-29044235C2CC}"/>
              </a:ext>
            </a:extLst>
          </p:cNvPr>
          <p:cNvSpPr/>
          <p:nvPr/>
        </p:nvSpPr>
        <p:spPr>
          <a:xfrm>
            <a:off x="490893" y="6464539"/>
            <a:ext cx="1163293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1A1A1A"/>
                </a:solidFill>
                <a:latin typeface="YS Text"/>
              </a:rPr>
              <a:t>Зубков А.Ф., </a:t>
            </a:r>
            <a:r>
              <a:rPr lang="ru-RU" sz="1050" dirty="0" err="1">
                <a:solidFill>
                  <a:srgbClr val="1A1A1A"/>
                </a:solidFill>
                <a:latin typeface="YS Text"/>
              </a:rPr>
              <a:t>Однолько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 В.Г., Евсеев Е.Ю.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Технология ремонта дорожных покрытий автомобильных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дорог с применением горячих асфальтобетонных смесей. – М.: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Издательский дом «Спектр», 2013 – 180 с.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ISBN 978-5-4442-0043-8</a:t>
            </a:r>
            <a:endParaRPr lang="ru-RU" sz="1050" b="0" i="0" dirty="0">
              <a:solidFill>
                <a:srgbClr val="1A1A1A"/>
              </a:solidFill>
              <a:effectLst/>
              <a:latin typeface="YS Text"/>
            </a:endParaRPr>
          </a:p>
        </p:txBody>
      </p:sp>
      <p:sp>
        <p:nvSpPr>
          <p:cNvPr id="3" name="Номер слайда 9">
            <a:extLst>
              <a:ext uri="{FF2B5EF4-FFF2-40B4-BE49-F238E27FC236}">
                <a16:creationId xmlns:a16="http://schemas.microsoft.com/office/drawing/2014/main" id="{1EB8C7A4-E34E-9FF3-E0F5-A679A3686293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9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3230525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CAD7D8-BD4B-BC5E-A1C2-12C31FB12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6DDDDA-8134-4E6B-8283-7F1123533B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CDF42D7-3867-40AF-BD31-CFA21F2F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0854"/>
            <a:ext cx="10210800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Влияние температуры на теплофизические характеристики горячих смесей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BC2CB9-C34D-4EEC-81AF-00E4AD6B9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1066800"/>
            <a:ext cx="7707630" cy="5181600"/>
          </a:xfrm>
          <a:prstGeom prst="rect">
            <a:avLst/>
          </a:prstGeom>
        </p:spPr>
      </p:pic>
      <p:pic>
        <p:nvPicPr>
          <p:cNvPr id="11266" name="Picture 2" descr="Picture background">
            <a:extLst>
              <a:ext uri="{FF2B5EF4-FFF2-40B4-BE49-F238E27FC236}">
                <a16:creationId xmlns:a16="http://schemas.microsoft.com/office/drawing/2014/main" id="{62B52BC7-5F04-464A-8158-D950B7847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24444" r="10740" b="3950"/>
          <a:stretch/>
        </p:blipFill>
        <p:spPr bwMode="auto">
          <a:xfrm>
            <a:off x="8127183" y="2438400"/>
            <a:ext cx="3797303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D519D75C-6C27-4096-9446-CDC88C4D935F}"/>
              </a:ext>
            </a:extLst>
          </p:cNvPr>
          <p:cNvCxnSpPr/>
          <p:nvPr/>
        </p:nvCxnSpPr>
        <p:spPr>
          <a:xfrm flipH="1" flipV="1">
            <a:off x="9296400" y="2971800"/>
            <a:ext cx="673872" cy="76200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>
            <a:extLst>
              <a:ext uri="{FF2B5EF4-FFF2-40B4-BE49-F238E27FC236}">
                <a16:creationId xmlns:a16="http://schemas.microsoft.com/office/drawing/2014/main" id="{C875BAB4-73B0-4BA5-A819-D06EA7C2DF28}"/>
              </a:ext>
            </a:extLst>
          </p:cNvPr>
          <p:cNvSpPr/>
          <p:nvPr/>
        </p:nvSpPr>
        <p:spPr>
          <a:xfrm>
            <a:off x="9785736" y="3543300"/>
            <a:ext cx="369072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9C45C8FD-CD04-4696-9BA2-EA14EDD9850E}"/>
              </a:ext>
            </a:extLst>
          </p:cNvPr>
          <p:cNvCxnSpPr>
            <a:cxnSpLocks/>
          </p:cNvCxnSpPr>
          <p:nvPr/>
        </p:nvCxnSpPr>
        <p:spPr>
          <a:xfrm flipH="1">
            <a:off x="1066800" y="6019800"/>
            <a:ext cx="6666071" cy="0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>
            <a:extLst>
              <a:ext uri="{FF2B5EF4-FFF2-40B4-BE49-F238E27FC236}">
                <a16:creationId xmlns:a16="http://schemas.microsoft.com/office/drawing/2014/main" id="{28CD3DF0-2160-4437-A4AB-9E073E291415}"/>
              </a:ext>
            </a:extLst>
          </p:cNvPr>
          <p:cNvSpPr/>
          <p:nvPr/>
        </p:nvSpPr>
        <p:spPr>
          <a:xfrm>
            <a:off x="7548335" y="5823204"/>
            <a:ext cx="369072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DACF096-3BFF-4F98-ABA9-C4D34BC2BF04}"/>
              </a:ext>
            </a:extLst>
          </p:cNvPr>
          <p:cNvSpPr/>
          <p:nvPr/>
        </p:nvSpPr>
        <p:spPr>
          <a:xfrm>
            <a:off x="490893" y="6464539"/>
            <a:ext cx="1163293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solidFill>
                  <a:srgbClr val="1A1A1A"/>
                </a:solidFill>
                <a:latin typeface="YS Text"/>
              </a:rPr>
              <a:t>Зубков А.Ф., </a:t>
            </a:r>
            <a:r>
              <a:rPr lang="ru-RU" sz="1050" dirty="0" err="1">
                <a:solidFill>
                  <a:srgbClr val="1A1A1A"/>
                </a:solidFill>
                <a:latin typeface="YS Text"/>
              </a:rPr>
              <a:t>Однолько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 В.Г., Евсеев Е.Ю.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Технология ремонта дорожных покрытий автомобильных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дорог с применением горячих асфальтобетонных смесей. – М.: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Издательский дом «Спектр», 2013 – 180 с.</a:t>
            </a:r>
            <a:r>
              <a:rPr lang="en-US" sz="1050" dirty="0">
                <a:solidFill>
                  <a:srgbClr val="1A1A1A"/>
                </a:solidFill>
                <a:latin typeface="YS Text"/>
              </a:rPr>
              <a:t> </a:t>
            </a:r>
            <a:r>
              <a:rPr lang="ru-RU" sz="1050" dirty="0">
                <a:solidFill>
                  <a:srgbClr val="1A1A1A"/>
                </a:solidFill>
                <a:latin typeface="YS Text"/>
              </a:rPr>
              <a:t>ISBN 978-5-4442-0043-8</a:t>
            </a:r>
            <a:endParaRPr lang="ru-RU" sz="1050" b="0" i="0" dirty="0">
              <a:solidFill>
                <a:srgbClr val="1A1A1A"/>
              </a:solidFill>
              <a:effectLst/>
              <a:latin typeface="YS Text"/>
            </a:endParaRPr>
          </a:p>
        </p:txBody>
      </p:sp>
      <p:sp>
        <p:nvSpPr>
          <p:cNvPr id="5" name="Номер слайда 9">
            <a:extLst>
              <a:ext uri="{FF2B5EF4-FFF2-40B4-BE49-F238E27FC236}">
                <a16:creationId xmlns:a16="http://schemas.microsoft.com/office/drawing/2014/main" id="{D0A570A1-AEC5-1CF9-1224-F776EE2F7E95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10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2138339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E1DDAD-102D-687D-6763-54B1DC41C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CDF42D7-3867-40AF-BD31-CFA21F2F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0854"/>
            <a:ext cx="10363200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Влияние температуры на теплофизические характеристики горячих смесей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0FB007-F5C3-4C9E-802C-C9849180A0A0}"/>
              </a:ext>
            </a:extLst>
          </p:cNvPr>
          <p:cNvSpPr/>
          <p:nvPr/>
        </p:nvSpPr>
        <p:spPr>
          <a:xfrm>
            <a:off x="4506569" y="691323"/>
            <a:ext cx="7543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253B7B"/>
                </a:solidFill>
                <a:cs typeface="Times New Roman" panose="02020603050405020304" pitchFamily="18" charset="0"/>
              </a:rPr>
              <a:t>1 Установлено, что наиболее интенсивно </a:t>
            </a:r>
            <a:r>
              <a:rPr lang="ru-RU" sz="2400" b="1" dirty="0">
                <a:solidFill>
                  <a:srgbClr val="253B7B"/>
                </a:solidFill>
                <a:cs typeface="Times New Roman" panose="02020603050405020304" pitchFamily="18" charset="0"/>
              </a:rPr>
              <a:t>процесс охлаждения </a:t>
            </a:r>
            <a:r>
              <a:rPr lang="ru-RU" sz="2400" dirty="0">
                <a:solidFill>
                  <a:srgbClr val="253B7B"/>
                </a:solidFill>
                <a:cs typeface="Times New Roman" panose="02020603050405020304" pitchFamily="18" charset="0"/>
              </a:rPr>
              <a:t>происходит </a:t>
            </a:r>
            <a:r>
              <a:rPr lang="ru-RU" sz="2400" b="1" dirty="0">
                <a:solidFill>
                  <a:srgbClr val="253B7B"/>
                </a:solidFill>
                <a:cs typeface="Times New Roman" panose="02020603050405020304" pitchFamily="18" charset="0"/>
              </a:rPr>
              <a:t>вблизи прямого угла </a:t>
            </a:r>
            <a:r>
              <a:rPr lang="ru-RU" sz="2400" dirty="0">
                <a:solidFill>
                  <a:srgbClr val="253B7B"/>
                </a:solidFill>
                <a:cs typeface="Times New Roman" panose="02020603050405020304" pitchFamily="18" charset="0"/>
              </a:rPr>
              <a:t>выемки и характеризуется </a:t>
            </a:r>
            <a:r>
              <a:rPr lang="ru-RU" sz="2400" b="1" dirty="0">
                <a:solidFill>
                  <a:srgbClr val="253B7B"/>
                </a:solidFill>
                <a:cs typeface="Times New Roman" panose="02020603050405020304" pitchFamily="18" charset="0"/>
              </a:rPr>
              <a:t>максимальной зоной охлажденного</a:t>
            </a:r>
            <a:r>
              <a:rPr lang="ru-RU" sz="2400" dirty="0">
                <a:solidFill>
                  <a:srgbClr val="253B7B"/>
                </a:solidFill>
                <a:cs typeface="Times New Roman" panose="02020603050405020304" pitchFamily="18" charset="0"/>
              </a:rPr>
              <a:t> материала.</a:t>
            </a:r>
          </a:p>
          <a:p>
            <a:pPr algn="just"/>
            <a:r>
              <a:rPr lang="ru-RU" sz="2400" dirty="0">
                <a:solidFill>
                  <a:srgbClr val="253B7B"/>
                </a:solidFill>
                <a:cs typeface="Times New Roman" panose="02020603050405020304" pitchFamily="18" charset="0"/>
              </a:rPr>
              <a:t>2 Распределение </a:t>
            </a:r>
            <a:r>
              <a:rPr lang="ru-RU" sz="2400" b="1" dirty="0">
                <a:solidFill>
                  <a:srgbClr val="253B7B"/>
                </a:solidFill>
                <a:cs typeface="Times New Roman" panose="02020603050405020304" pitchFamily="18" charset="0"/>
              </a:rPr>
              <a:t>температуры</a:t>
            </a:r>
            <a:r>
              <a:rPr lang="ru-RU" sz="2400" dirty="0">
                <a:solidFill>
                  <a:srgbClr val="253B7B"/>
                </a:solidFill>
                <a:cs typeface="Times New Roman" panose="02020603050405020304" pitchFamily="18" charset="0"/>
              </a:rPr>
              <a:t> по объему уложенной горячей смеси </a:t>
            </a:r>
            <a:r>
              <a:rPr lang="ru-RU" sz="2400" b="1" dirty="0">
                <a:solidFill>
                  <a:srgbClr val="253B7B"/>
                </a:solidFill>
                <a:cs typeface="Times New Roman" panose="02020603050405020304" pitchFamily="18" charset="0"/>
              </a:rPr>
              <a:t>неравномерно</a:t>
            </a:r>
            <a:r>
              <a:rPr lang="ru-RU" sz="2400" dirty="0">
                <a:solidFill>
                  <a:srgbClr val="253B7B"/>
                </a:solidFill>
                <a:cs typeface="Times New Roman" panose="02020603050405020304" pitchFamily="18" charset="0"/>
              </a:rPr>
              <a:t>. На определенной площади горячей смеси, уложенной в выбоину, наблюдается резкое падение температуры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1AC76BE-388D-4A22-8D51-372195EE3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999" y="903018"/>
            <a:ext cx="3984093" cy="2678381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C875BAB4-73B0-4BA5-A819-D06EA7C2DF28}"/>
              </a:ext>
            </a:extLst>
          </p:cNvPr>
          <p:cNvSpPr/>
          <p:nvPr/>
        </p:nvSpPr>
        <p:spPr>
          <a:xfrm>
            <a:off x="3876838" y="1600200"/>
            <a:ext cx="369072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88335D4-DAA3-442D-B511-C984D2D05E11}"/>
              </a:ext>
            </a:extLst>
          </p:cNvPr>
          <p:cNvSpPr/>
          <p:nvPr/>
        </p:nvSpPr>
        <p:spPr>
          <a:xfrm>
            <a:off x="2907728" y="1584158"/>
            <a:ext cx="369072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60AD38E-855F-466D-9705-8D1E6D6D4709}"/>
              </a:ext>
            </a:extLst>
          </p:cNvPr>
          <p:cNvSpPr/>
          <p:nvPr/>
        </p:nvSpPr>
        <p:spPr>
          <a:xfrm>
            <a:off x="2188509" y="1219200"/>
            <a:ext cx="369072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4F839C7D-A8B2-45D1-B147-5718310121FA}"/>
              </a:ext>
            </a:extLst>
          </p:cNvPr>
          <p:cNvSpPr/>
          <p:nvPr/>
        </p:nvSpPr>
        <p:spPr>
          <a:xfrm>
            <a:off x="1459828" y="1853989"/>
            <a:ext cx="369072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18646E9-1834-4142-B250-850EE510D0C5}"/>
              </a:ext>
            </a:extLst>
          </p:cNvPr>
          <p:cNvSpPr/>
          <p:nvPr/>
        </p:nvSpPr>
        <p:spPr>
          <a:xfrm>
            <a:off x="228600" y="5984011"/>
            <a:ext cx="49321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53B7B"/>
                </a:solidFill>
                <a:cs typeface="Times New Roman" panose="02020603050405020304" pitchFamily="18" charset="0"/>
              </a:rPr>
              <a:t>Распределение температуры горячей смеси через</a:t>
            </a:r>
            <a:br>
              <a:rPr lang="ru-RU" sz="1600" b="1" dirty="0">
                <a:solidFill>
                  <a:srgbClr val="253B7B"/>
                </a:solidFill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253B7B"/>
                </a:solidFill>
                <a:cs typeface="Times New Roman" panose="02020603050405020304" pitchFamily="18" charset="0"/>
              </a:rPr>
              <a:t> 5 мин после укладки в выбоину дорожного покрытия при производстве ремонтных работ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D2D131-D4A5-4449-809C-E72A04DF1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926" y="3658095"/>
            <a:ext cx="3559309" cy="224922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BFCB549-43C9-4E56-853D-9E0B3186E071}"/>
              </a:ext>
            </a:extLst>
          </p:cNvPr>
          <p:cNvSpPr/>
          <p:nvPr/>
        </p:nvSpPr>
        <p:spPr>
          <a:xfrm>
            <a:off x="5353251" y="5715637"/>
            <a:ext cx="66863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53B7B"/>
                </a:solidFill>
                <a:cs typeface="Times New Roman" panose="02020603050405020304" pitchFamily="18" charset="0"/>
              </a:rPr>
              <a:t>Распределение температуры горячей асфальтобетонной смеси</a:t>
            </a:r>
          </a:p>
          <a:p>
            <a:pPr algn="ctr"/>
            <a:r>
              <a:rPr lang="ru-RU" sz="1600" b="1" dirty="0">
                <a:solidFill>
                  <a:srgbClr val="253B7B"/>
                </a:solidFill>
                <a:cs typeface="Times New Roman" panose="02020603050405020304" pitchFamily="18" charset="0"/>
              </a:rPr>
              <a:t>при укладке в выбоину дорожного покрытия:</a:t>
            </a:r>
          </a:p>
          <a:p>
            <a:pPr algn="ctr"/>
            <a:r>
              <a:rPr lang="ru-RU" sz="1600" dirty="0">
                <a:solidFill>
                  <a:srgbClr val="253B7B"/>
                </a:solidFill>
                <a:cs typeface="Times New Roman" panose="02020603050405020304" pitchFamily="18" charset="0"/>
              </a:rPr>
              <a:t>температура смеси при укладке – 150 °С; температура воздуха – 2 °С;</a:t>
            </a:r>
          </a:p>
          <a:p>
            <a:pPr algn="ctr"/>
            <a:r>
              <a:rPr lang="ru-RU" sz="1600" dirty="0">
                <a:solidFill>
                  <a:srgbClr val="253B7B"/>
                </a:solidFill>
                <a:cs typeface="Times New Roman" panose="02020603050405020304" pitchFamily="18" charset="0"/>
              </a:rPr>
              <a:t>время замера температуры – 5 мин после укладки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1A9D5C1-DF58-4B79-B9D0-B98FA57F7D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5038" y="3752422"/>
            <a:ext cx="7446863" cy="1792191"/>
          </a:xfrm>
          <a:prstGeom prst="rect">
            <a:avLst/>
          </a:prstGeom>
        </p:spPr>
      </p:pic>
      <p:sp>
        <p:nvSpPr>
          <p:cNvPr id="7" name="Номер слайда 9">
            <a:extLst>
              <a:ext uri="{FF2B5EF4-FFF2-40B4-BE49-F238E27FC236}">
                <a16:creationId xmlns:a16="http://schemas.microsoft.com/office/drawing/2014/main" id="{8360B018-99F3-7521-8F14-E5870ABD74FD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11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3536075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9CBA0E-B4FC-C35B-F89A-EA8B2CCA7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CDF42D7-3867-40AF-BD31-CFA21F2F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0854"/>
            <a:ext cx="10363200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Влияние температуры на теплофизические характеристики горячих смесей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944B3B9-9286-48EE-9C08-7F94B31B69B8}"/>
              </a:ext>
            </a:extLst>
          </p:cNvPr>
          <p:cNvSpPr/>
          <p:nvPr/>
        </p:nvSpPr>
        <p:spPr>
          <a:xfrm>
            <a:off x="1016003" y="1066800"/>
            <a:ext cx="11201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</a:rPr>
              <a:t>Влияние температуры воздуха на ширину зоны выбоины с пониженной температурой</a:t>
            </a:r>
            <a:endParaRPr lang="ru-RU" sz="2000" dirty="0">
              <a:latin typeface="+mj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547209-8A85-4E9D-B571-F74CABFFB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9" y="1561508"/>
            <a:ext cx="8029401" cy="1486509"/>
          </a:xfrm>
          <a:prstGeom prst="rect">
            <a:avLst/>
          </a:prstGeom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0733ED37-9659-4519-995A-E184AF061E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24444" r="10740" b="3950"/>
          <a:stretch/>
        </p:blipFill>
        <p:spPr bwMode="auto">
          <a:xfrm>
            <a:off x="387348" y="3561438"/>
            <a:ext cx="3797303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01DCCAEE-DCAD-4602-ACE7-6E40D684784E}"/>
              </a:ext>
            </a:extLst>
          </p:cNvPr>
          <p:cNvCxnSpPr>
            <a:cxnSpLocks/>
            <a:stCxn id="12" idx="2"/>
            <a:endCxn id="33" idx="0"/>
          </p:cNvCxnSpPr>
          <p:nvPr/>
        </p:nvCxnSpPr>
        <p:spPr>
          <a:xfrm flipV="1">
            <a:off x="2475002" y="5326920"/>
            <a:ext cx="745073" cy="6367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5D0558A-2F2F-4312-8D7B-E2B7AFAB25EA}"/>
              </a:ext>
            </a:extLst>
          </p:cNvPr>
          <p:cNvCxnSpPr>
            <a:cxnSpLocks/>
          </p:cNvCxnSpPr>
          <p:nvPr/>
        </p:nvCxnSpPr>
        <p:spPr>
          <a:xfrm flipV="1">
            <a:off x="1905000" y="4799523"/>
            <a:ext cx="2279651" cy="188611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A4AAA2D8-2979-4BE6-AB62-094641837766}"/>
              </a:ext>
            </a:extLst>
          </p:cNvPr>
          <p:cNvCxnSpPr>
            <a:cxnSpLocks/>
          </p:cNvCxnSpPr>
          <p:nvPr/>
        </p:nvCxnSpPr>
        <p:spPr>
          <a:xfrm flipH="1" flipV="1">
            <a:off x="387348" y="4648200"/>
            <a:ext cx="1517653" cy="20374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3E22F4B-4829-405E-AE0F-86E0143BBF82}"/>
              </a:ext>
            </a:extLst>
          </p:cNvPr>
          <p:cNvCxnSpPr>
            <a:cxnSpLocks/>
          </p:cNvCxnSpPr>
          <p:nvPr/>
        </p:nvCxnSpPr>
        <p:spPr>
          <a:xfrm flipH="1" flipV="1">
            <a:off x="2438400" y="3657600"/>
            <a:ext cx="1746252" cy="114192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331762E-FDE6-4AFF-8E06-0A6662C72A56}"/>
              </a:ext>
            </a:extLst>
          </p:cNvPr>
          <p:cNvCxnSpPr>
            <a:cxnSpLocks/>
          </p:cNvCxnSpPr>
          <p:nvPr/>
        </p:nvCxnSpPr>
        <p:spPr>
          <a:xfrm flipV="1">
            <a:off x="388811" y="3675947"/>
            <a:ext cx="2049589" cy="99113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17E069B5-9549-4750-9279-6285B1211925}"/>
              </a:ext>
            </a:extLst>
          </p:cNvPr>
          <p:cNvCxnSpPr>
            <a:cxnSpLocks/>
            <a:stCxn id="23" idx="0"/>
            <a:endCxn id="29" idx="2"/>
          </p:cNvCxnSpPr>
          <p:nvPr/>
        </p:nvCxnSpPr>
        <p:spPr>
          <a:xfrm flipV="1">
            <a:off x="1392464" y="4141236"/>
            <a:ext cx="503217" cy="2600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1D992926-79A9-4A9B-831A-5626803072B6}"/>
              </a:ext>
            </a:extLst>
          </p:cNvPr>
          <p:cNvCxnSpPr>
            <a:cxnSpLocks/>
            <a:stCxn id="29" idx="0"/>
            <a:endCxn id="33" idx="2"/>
          </p:cNvCxnSpPr>
          <p:nvPr/>
        </p:nvCxnSpPr>
        <p:spPr>
          <a:xfrm>
            <a:off x="2945588" y="4209471"/>
            <a:ext cx="300948" cy="21026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00BC664D-1B5A-4613-AF66-D842930C8CDC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1124902" y="5263448"/>
            <a:ext cx="469439" cy="54556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72CF4515-E9F1-4BDE-8FD0-E7E47430B799}"/>
              </a:ext>
            </a:extLst>
          </p:cNvPr>
          <p:cNvCxnSpPr>
            <a:cxnSpLocks/>
          </p:cNvCxnSpPr>
          <p:nvPr/>
        </p:nvCxnSpPr>
        <p:spPr>
          <a:xfrm>
            <a:off x="2819400" y="5478289"/>
            <a:ext cx="1219200" cy="1074911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12725847-304E-47C4-A8C8-33655970D6AF}"/>
              </a:ext>
            </a:extLst>
          </p:cNvPr>
          <p:cNvCxnSpPr>
            <a:cxnSpLocks/>
          </p:cNvCxnSpPr>
          <p:nvPr/>
        </p:nvCxnSpPr>
        <p:spPr>
          <a:xfrm flipH="1">
            <a:off x="2895600" y="5388730"/>
            <a:ext cx="13626" cy="32627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2140EE32-8B9F-4ACF-AAE9-716A4D3587B9}"/>
              </a:ext>
            </a:extLst>
          </p:cNvPr>
          <p:cNvCxnSpPr>
            <a:cxnSpLocks/>
          </p:cNvCxnSpPr>
          <p:nvPr/>
        </p:nvCxnSpPr>
        <p:spPr>
          <a:xfrm flipH="1">
            <a:off x="3076113" y="5566152"/>
            <a:ext cx="13626" cy="32627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9147281-9DEC-44E6-B145-821B38C7EE2E}"/>
              </a:ext>
            </a:extLst>
          </p:cNvPr>
          <p:cNvSpPr txBox="1"/>
          <p:nvPr/>
        </p:nvSpPr>
        <p:spPr>
          <a:xfrm>
            <a:off x="4090900" y="6032137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Ширина зоны резкого охлаждения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B61A504-F001-4F6F-9FE8-3A7EEE200936}"/>
              </a:ext>
            </a:extLst>
          </p:cNvPr>
          <p:cNvSpPr/>
          <p:nvPr/>
        </p:nvSpPr>
        <p:spPr>
          <a:xfrm>
            <a:off x="6496011" y="5666919"/>
            <a:ext cx="53825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253B7B"/>
                </a:solidFill>
                <a:cs typeface="Times New Roman" panose="02020603050405020304" pitchFamily="18" charset="0"/>
              </a:rPr>
              <a:t>зона понижения температуры </a:t>
            </a:r>
            <a:r>
              <a:rPr lang="ru-RU" sz="1600" dirty="0">
                <a:solidFill>
                  <a:srgbClr val="253B7B"/>
                </a:solidFill>
                <a:cs typeface="Times New Roman" panose="02020603050405020304" pitchFamily="18" charset="0"/>
              </a:rPr>
              <a:t>горячей смеси в зоне контакта с дорожным покрытием наблюдается даже </a:t>
            </a:r>
            <a:r>
              <a:rPr lang="ru-RU" sz="1600" b="1" dirty="0">
                <a:solidFill>
                  <a:srgbClr val="253B7B"/>
                </a:solidFill>
                <a:cs typeface="Times New Roman" panose="02020603050405020304" pitchFamily="18" charset="0"/>
              </a:rPr>
              <a:t>при температуре окружающего воздуха до +40 °С,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816F9FC3-2D41-401C-93F8-AD117062DD03}"/>
              </a:ext>
            </a:extLst>
          </p:cNvPr>
          <p:cNvSpPr/>
          <p:nvPr/>
        </p:nvSpPr>
        <p:spPr>
          <a:xfrm>
            <a:off x="4351538" y="4466590"/>
            <a:ext cx="7535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253B7B"/>
                </a:solidFill>
                <a:cs typeface="Times New Roman" panose="02020603050405020304" pitchFamily="18" charset="0"/>
              </a:rPr>
              <a:t>При производстве ремонтных работ с применением горячих асфальтобетонных смесей </a:t>
            </a:r>
            <a:r>
              <a:rPr lang="ru-RU" sz="1800" b="1" dirty="0">
                <a:solidFill>
                  <a:srgbClr val="253B7B"/>
                </a:solidFill>
                <a:cs typeface="Times New Roman" panose="02020603050405020304" pitchFamily="18" charset="0"/>
              </a:rPr>
              <a:t>на границе выбоины и уложенного ранее асфальтобетона</a:t>
            </a:r>
            <a:r>
              <a:rPr lang="ru-RU" sz="1800" dirty="0">
                <a:solidFill>
                  <a:srgbClr val="253B7B"/>
                </a:solidFill>
                <a:cs typeface="Times New Roman" panose="02020603050405020304" pitchFamily="18" charset="0"/>
              </a:rPr>
              <a:t> можно выделить участки которые </a:t>
            </a:r>
            <a:r>
              <a:rPr lang="ru-RU" sz="1800" b="1" dirty="0">
                <a:solidFill>
                  <a:srgbClr val="253B7B"/>
                </a:solidFill>
                <a:cs typeface="Times New Roman" panose="02020603050405020304" pitchFamily="18" charset="0"/>
              </a:rPr>
              <a:t>не позволяют достичь требуемого уплотнения </a:t>
            </a:r>
            <a:r>
              <a:rPr lang="ru-RU" sz="1800" dirty="0">
                <a:solidFill>
                  <a:srgbClr val="253B7B"/>
                </a:solidFill>
                <a:cs typeface="Times New Roman" panose="02020603050405020304" pitchFamily="18" charset="0"/>
              </a:rPr>
              <a:t>по всей поверхности выбоины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96942D9E-415D-4E3E-85F5-F3C4CA97F8D3}"/>
              </a:ext>
            </a:extLst>
          </p:cNvPr>
          <p:cNvSpPr/>
          <p:nvPr/>
        </p:nvSpPr>
        <p:spPr>
          <a:xfrm>
            <a:off x="4343399" y="3315386"/>
            <a:ext cx="74597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253B7B"/>
                </a:solidFill>
                <a:cs typeface="Times New Roman" panose="02020603050405020304" pitchFamily="18" charset="0"/>
              </a:rPr>
              <a:t>Результаты измерения ширины зоны с пониженной температурой смеси при укладке горячей смеси с температурой 160 °С и ее понижения до температуры 80 °С.</a:t>
            </a:r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23F6629D-BFEB-0CCF-1ACE-8760DA0C8BF5}"/>
              </a:ext>
            </a:extLst>
          </p:cNvPr>
          <p:cNvSpPr/>
          <p:nvPr/>
        </p:nvSpPr>
        <p:spPr>
          <a:xfrm>
            <a:off x="1594342" y="5809008"/>
            <a:ext cx="880660" cy="363191"/>
          </a:xfrm>
          <a:custGeom>
            <a:avLst/>
            <a:gdLst>
              <a:gd name="connsiteX0" fmla="*/ 0 w 973393"/>
              <a:gd name="connsiteY0" fmla="*/ 0 h 207799"/>
              <a:gd name="connsiteX1" fmla="*/ 427703 w 973393"/>
              <a:gd name="connsiteY1" fmla="*/ 206477 h 207799"/>
              <a:gd name="connsiteX2" fmla="*/ 973393 w 973393"/>
              <a:gd name="connsiteY2" fmla="*/ 88490 h 20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393" h="207799">
                <a:moveTo>
                  <a:pt x="0" y="0"/>
                </a:moveTo>
                <a:cubicBezTo>
                  <a:pt x="132735" y="95864"/>
                  <a:pt x="265471" y="191729"/>
                  <a:pt x="427703" y="206477"/>
                </a:cubicBezTo>
                <a:cubicBezTo>
                  <a:pt x="589935" y="221225"/>
                  <a:pt x="884903" y="108155"/>
                  <a:pt x="973393" y="88490"/>
                </a:cubicBezTo>
              </a:path>
            </a:pathLst>
          </a:cu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>
            <a:extLst>
              <a:ext uri="{FF2B5EF4-FFF2-40B4-BE49-F238E27FC236}">
                <a16:creationId xmlns:a16="http://schemas.microsoft.com/office/drawing/2014/main" id="{D35CD250-1CAE-503E-3925-318C6F4E7BB8}"/>
              </a:ext>
            </a:extLst>
          </p:cNvPr>
          <p:cNvSpPr/>
          <p:nvPr/>
        </p:nvSpPr>
        <p:spPr>
          <a:xfrm rot="5673288">
            <a:off x="685125" y="4588991"/>
            <a:ext cx="880660" cy="465553"/>
          </a:xfrm>
          <a:custGeom>
            <a:avLst/>
            <a:gdLst>
              <a:gd name="connsiteX0" fmla="*/ 0 w 973393"/>
              <a:gd name="connsiteY0" fmla="*/ 0 h 207799"/>
              <a:gd name="connsiteX1" fmla="*/ 427703 w 973393"/>
              <a:gd name="connsiteY1" fmla="*/ 206477 h 207799"/>
              <a:gd name="connsiteX2" fmla="*/ 973393 w 973393"/>
              <a:gd name="connsiteY2" fmla="*/ 88490 h 20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393" h="207799">
                <a:moveTo>
                  <a:pt x="0" y="0"/>
                </a:moveTo>
                <a:cubicBezTo>
                  <a:pt x="132735" y="95864"/>
                  <a:pt x="265471" y="191729"/>
                  <a:pt x="427703" y="206477"/>
                </a:cubicBezTo>
                <a:cubicBezTo>
                  <a:pt x="589935" y="221225"/>
                  <a:pt x="884903" y="108155"/>
                  <a:pt x="973393" y="88490"/>
                </a:cubicBezTo>
              </a:path>
            </a:pathLst>
          </a:cu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>
            <a:extLst>
              <a:ext uri="{FF2B5EF4-FFF2-40B4-BE49-F238E27FC236}">
                <a16:creationId xmlns:a16="http://schemas.microsoft.com/office/drawing/2014/main" id="{EA9E250C-5910-2174-F8F2-32155223B84B}"/>
              </a:ext>
            </a:extLst>
          </p:cNvPr>
          <p:cNvSpPr/>
          <p:nvPr/>
        </p:nvSpPr>
        <p:spPr>
          <a:xfrm rot="10616658">
            <a:off x="1893786" y="3946093"/>
            <a:ext cx="1044777" cy="291432"/>
          </a:xfrm>
          <a:custGeom>
            <a:avLst/>
            <a:gdLst>
              <a:gd name="connsiteX0" fmla="*/ 0 w 973393"/>
              <a:gd name="connsiteY0" fmla="*/ 0 h 207799"/>
              <a:gd name="connsiteX1" fmla="*/ 427703 w 973393"/>
              <a:gd name="connsiteY1" fmla="*/ 206477 h 207799"/>
              <a:gd name="connsiteX2" fmla="*/ 973393 w 973393"/>
              <a:gd name="connsiteY2" fmla="*/ 88490 h 20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393" h="207799">
                <a:moveTo>
                  <a:pt x="0" y="0"/>
                </a:moveTo>
                <a:cubicBezTo>
                  <a:pt x="132735" y="95864"/>
                  <a:pt x="265471" y="191729"/>
                  <a:pt x="427703" y="206477"/>
                </a:cubicBezTo>
                <a:cubicBezTo>
                  <a:pt x="589935" y="221225"/>
                  <a:pt x="884903" y="108155"/>
                  <a:pt x="973393" y="88490"/>
                </a:cubicBezTo>
              </a:path>
            </a:pathLst>
          </a:cu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олилиния 32">
            <a:extLst>
              <a:ext uri="{FF2B5EF4-FFF2-40B4-BE49-F238E27FC236}">
                <a16:creationId xmlns:a16="http://schemas.microsoft.com/office/drawing/2014/main" id="{F8BD9FF9-8ADA-565F-D02D-C10090AB801C}"/>
              </a:ext>
            </a:extLst>
          </p:cNvPr>
          <p:cNvSpPr/>
          <p:nvPr/>
        </p:nvSpPr>
        <p:spPr>
          <a:xfrm rot="15460950">
            <a:off x="2937464" y="4584193"/>
            <a:ext cx="880660" cy="515167"/>
          </a:xfrm>
          <a:custGeom>
            <a:avLst/>
            <a:gdLst>
              <a:gd name="connsiteX0" fmla="*/ 0 w 973393"/>
              <a:gd name="connsiteY0" fmla="*/ 0 h 207799"/>
              <a:gd name="connsiteX1" fmla="*/ 427703 w 973393"/>
              <a:gd name="connsiteY1" fmla="*/ 206477 h 207799"/>
              <a:gd name="connsiteX2" fmla="*/ 973393 w 973393"/>
              <a:gd name="connsiteY2" fmla="*/ 88490 h 20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3393" h="207799">
                <a:moveTo>
                  <a:pt x="0" y="0"/>
                </a:moveTo>
                <a:cubicBezTo>
                  <a:pt x="132735" y="95864"/>
                  <a:pt x="265471" y="191729"/>
                  <a:pt x="427703" y="206477"/>
                </a:cubicBezTo>
                <a:cubicBezTo>
                  <a:pt x="589935" y="221225"/>
                  <a:pt x="884903" y="108155"/>
                  <a:pt x="973393" y="88490"/>
                </a:cubicBezTo>
              </a:path>
            </a:pathLst>
          </a:cu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Номер слайда 9">
            <a:extLst>
              <a:ext uri="{FF2B5EF4-FFF2-40B4-BE49-F238E27FC236}">
                <a16:creationId xmlns:a16="http://schemas.microsoft.com/office/drawing/2014/main" id="{F7C4209D-0693-8616-4DD3-73136CF848AA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12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B3902864-C1DC-6D42-491D-C4F0B6BF8882}"/>
              </a:ext>
            </a:extLst>
          </p:cNvPr>
          <p:cNvSpPr/>
          <p:nvPr/>
        </p:nvSpPr>
        <p:spPr>
          <a:xfrm>
            <a:off x="6705599" y="1727351"/>
            <a:ext cx="749303" cy="1222307"/>
          </a:xfrm>
          <a:prstGeom prst="rect">
            <a:avLst/>
          </a:prstGeom>
          <a:solidFill>
            <a:schemeClr val="bg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347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CDF42D7-3867-40AF-BD31-CFA21F2F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270854"/>
            <a:ext cx="11034653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Влияние температуры на теплофизические характеристики горячих смесей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944B3B9-9286-48EE-9C08-7F94B31B69B8}"/>
              </a:ext>
            </a:extLst>
          </p:cNvPr>
          <p:cNvSpPr/>
          <p:nvPr/>
        </p:nvSpPr>
        <p:spPr>
          <a:xfrm>
            <a:off x="533400" y="890812"/>
            <a:ext cx="11684002" cy="402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Время нахождения горячей смеси при укладке в выбоину</a:t>
            </a:r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985C77D-8F2F-4E06-A0B3-5D89F11A2E29}"/>
              </a:ext>
            </a:extLst>
          </p:cNvPr>
          <p:cNvSpPr/>
          <p:nvPr/>
        </p:nvSpPr>
        <p:spPr>
          <a:xfrm>
            <a:off x="740611" y="2830475"/>
            <a:ext cx="11269579" cy="712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таблице представлены данные по времени нахождения горячей асфальтобетонной смеси в интервале температур 160…80 °С, толщина слоя 0,05 м (5 см)</a:t>
            </a:r>
            <a:endParaRPr lang="ru-RU" sz="1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B7A98E-F383-4592-A174-0BBCB6108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374576"/>
            <a:ext cx="8296313" cy="14558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FC1D23-BA0F-4474-9672-17603C54B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831" y="3542978"/>
            <a:ext cx="7029450" cy="287655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C6E99A5-7354-4751-9522-C617C75DEAC5}"/>
              </a:ext>
            </a:extLst>
          </p:cNvPr>
          <p:cNvSpPr/>
          <p:nvPr/>
        </p:nvSpPr>
        <p:spPr>
          <a:xfrm>
            <a:off x="1045786" y="6392256"/>
            <a:ext cx="10100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+mj-lt"/>
              </a:rPr>
              <a:t>Зависимость температуры смеси от времени при укладке в выбоину</a:t>
            </a:r>
            <a:endParaRPr lang="ru-RU" sz="1800" dirty="0">
              <a:latin typeface="+mj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42D0E75-76EB-8ADC-3133-B39C2A80DA38}"/>
              </a:ext>
            </a:extLst>
          </p:cNvPr>
          <p:cNvSpPr/>
          <p:nvPr/>
        </p:nvSpPr>
        <p:spPr>
          <a:xfrm>
            <a:off x="6248400" y="1447800"/>
            <a:ext cx="838200" cy="1292424"/>
          </a:xfrm>
          <a:prstGeom prst="rect">
            <a:avLst/>
          </a:prstGeom>
          <a:solidFill>
            <a:schemeClr val="bg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9">
            <a:extLst>
              <a:ext uri="{FF2B5EF4-FFF2-40B4-BE49-F238E27FC236}">
                <a16:creationId xmlns:a16="http://schemas.microsoft.com/office/drawing/2014/main" id="{AE10250A-D2CA-858F-431F-23F9B9A78805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13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1616264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803B1F-CC38-85A8-CA08-99DD3801C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D53894-6C43-42A0-82BF-C91DE2F96AFA}"/>
              </a:ext>
            </a:extLst>
          </p:cNvPr>
          <p:cNvSpPr txBox="1"/>
          <p:nvPr/>
        </p:nvSpPr>
        <p:spPr>
          <a:xfrm>
            <a:off x="401052" y="153814"/>
            <a:ext cx="11389895" cy="3693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defTabSz="810104">
              <a:lnSpc>
                <a:spcPct val="100000"/>
              </a:lnSpc>
              <a:spcBef>
                <a:spcPct val="0"/>
              </a:spcBef>
              <a:buNone/>
              <a:defRPr sz="2000" b="1" cap="all" baseline="0">
                <a:solidFill>
                  <a:srgbClr val="253B7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Технология гранулирование </a:t>
            </a:r>
            <a:r>
              <a:rPr lang="ru-RU" dirty="0" err="1"/>
              <a:t>окатыванием</a:t>
            </a:r>
            <a:r>
              <a:rPr lang="ru-RU" dirty="0"/>
              <a:t> для получения холодных смесей</a:t>
            </a:r>
          </a:p>
        </p:txBody>
      </p:sp>
      <p:sp>
        <p:nvSpPr>
          <p:cNvPr id="9" name="Номер слайда 9">
            <a:extLst>
              <a:ext uri="{FF2B5EF4-FFF2-40B4-BE49-F238E27FC236}">
                <a16:creationId xmlns:a16="http://schemas.microsoft.com/office/drawing/2014/main" id="{A5BD5ADE-E24F-B20D-4E10-CE63E44A8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80060" y="6170194"/>
            <a:ext cx="2057400" cy="503565"/>
          </a:xfrm>
        </p:spPr>
        <p:txBody>
          <a:bodyPr/>
          <a:lstStyle/>
          <a:p>
            <a:fld id="{650B788B-C4EF-48FC-91CC-F8A71654C62A}" type="slidenum">
              <a:rPr lang="ru-RU" smtClean="0"/>
              <a:pPr/>
              <a:t>14</a:t>
            </a:fld>
            <a:r>
              <a:rPr lang="ru-RU"/>
              <a:t> из 36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FC3020E-3A35-060F-8831-40AC6E455826}"/>
              </a:ext>
            </a:extLst>
          </p:cNvPr>
          <p:cNvSpPr/>
          <p:nvPr/>
        </p:nvSpPr>
        <p:spPr>
          <a:xfrm>
            <a:off x="254540" y="6057649"/>
            <a:ext cx="8578931" cy="791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 Пат. 2182136 РФ </a:t>
            </a:r>
            <a:r>
              <a:rPr lang="ru-RU" sz="16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впервые был предложен способ получения </a:t>
            </a:r>
            <a:r>
              <a:rPr lang="ru-RU" sz="16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асфальтовяжущего</a:t>
            </a:r>
            <a:r>
              <a:rPr lang="ru-RU" sz="16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с использованием технологического приема – </a:t>
            </a:r>
            <a:r>
              <a:rPr lang="ru-RU" sz="16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гранулирование </a:t>
            </a:r>
            <a:r>
              <a:rPr lang="ru-RU" sz="16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окатыванием</a:t>
            </a:r>
            <a:r>
              <a:rPr lang="ru-RU" sz="16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67BDD65-20B9-C99B-88E6-10778650C756}"/>
              </a:ext>
            </a:extLst>
          </p:cNvPr>
          <p:cNvSpPr/>
          <p:nvPr/>
        </p:nvSpPr>
        <p:spPr>
          <a:xfrm>
            <a:off x="211223" y="4488203"/>
            <a:ext cx="8246669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253B7B"/>
                </a:solidFill>
                <a:ea typeface="Verdana" panose="020B0604030504040204" pitchFamily="34" charset="0"/>
              </a:rPr>
              <a:t>Смешение исходного минерального порошка с битумом;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253B7B"/>
                </a:solidFill>
                <a:ea typeface="Verdana" panose="020B0604030504040204" pitchFamily="34" charset="0"/>
              </a:rPr>
              <a:t>Образование </a:t>
            </a:r>
            <a:r>
              <a:rPr lang="ru-RU" sz="1600" b="1" dirty="0">
                <a:solidFill>
                  <a:srgbClr val="253B7B"/>
                </a:solidFill>
                <a:ea typeface="Verdana" panose="020B0604030504040204" pitchFamily="34" charset="0"/>
              </a:rPr>
              <a:t>гранул</a:t>
            </a:r>
            <a:r>
              <a:rPr lang="ru-RU" sz="1600" dirty="0">
                <a:solidFill>
                  <a:srgbClr val="253B7B"/>
                </a:solidFill>
                <a:ea typeface="Verdana" panose="020B0604030504040204" pitchFamily="34" charset="0"/>
              </a:rPr>
              <a:t>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b="1" dirty="0" err="1">
                <a:solidFill>
                  <a:srgbClr val="253B7B"/>
                </a:solidFill>
                <a:ea typeface="Verdana" panose="020B0604030504040204" pitchFamily="34" charset="0"/>
              </a:rPr>
              <a:t>Окатывание</a:t>
            </a:r>
            <a:r>
              <a:rPr lang="ru-RU" sz="1600" b="1" dirty="0">
                <a:solidFill>
                  <a:srgbClr val="253B7B"/>
                </a:solidFill>
                <a:ea typeface="Verdana" panose="020B0604030504040204" pitchFamily="34" charset="0"/>
              </a:rPr>
              <a:t> и уплотнение гранул</a:t>
            </a:r>
            <a:r>
              <a:rPr lang="ru-RU" sz="1600" dirty="0">
                <a:solidFill>
                  <a:srgbClr val="253B7B"/>
                </a:solidFill>
                <a:ea typeface="Verdana" panose="020B0604030504040204" pitchFamily="34" charset="0"/>
              </a:rPr>
              <a:t> в результате их перемещения по поверхности </a:t>
            </a:r>
            <a:r>
              <a:rPr lang="ru-RU" sz="1600" dirty="0" err="1">
                <a:solidFill>
                  <a:srgbClr val="253B7B"/>
                </a:solidFill>
                <a:ea typeface="Verdana" panose="020B0604030504040204" pitchFamily="34" charset="0"/>
              </a:rPr>
              <a:t>гранулятора</a:t>
            </a:r>
            <a:r>
              <a:rPr lang="ru-RU" sz="1600" dirty="0">
                <a:solidFill>
                  <a:srgbClr val="253B7B"/>
                </a:solidFill>
                <a:ea typeface="Verdana" panose="020B0604030504040204" pitchFamily="34" charset="0"/>
              </a:rPr>
              <a:t>;</a:t>
            </a:r>
          </a:p>
          <a:p>
            <a:pPr marL="171450" indent="-17145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253B7B"/>
                </a:solidFill>
                <a:ea typeface="Verdana" panose="020B0604030504040204" pitchFamily="34" charset="0"/>
              </a:rPr>
              <a:t>Упрочнение связей </a:t>
            </a:r>
            <a:r>
              <a:rPr lang="ru-RU" sz="1600" dirty="0">
                <a:solidFill>
                  <a:srgbClr val="253B7B"/>
                </a:solidFill>
                <a:ea typeface="Verdana" panose="020B0604030504040204" pitchFamily="34" charset="0"/>
              </a:rPr>
              <a:t>в результате перехода жидкой фазы битума в твердую фазу</a:t>
            </a:r>
            <a:br>
              <a:rPr lang="ru-RU" sz="1600" dirty="0">
                <a:solidFill>
                  <a:srgbClr val="253B7B"/>
                </a:solidFill>
                <a:ea typeface="Verdana" panose="020B0604030504040204" pitchFamily="34" charset="0"/>
              </a:rPr>
            </a:br>
            <a:endParaRPr lang="ru-RU" sz="1600" dirty="0">
              <a:solidFill>
                <a:srgbClr val="253B7B"/>
              </a:solidFill>
              <a:ea typeface="Verdana" panose="020B060403050404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94B7648-11F9-1098-ABB3-3C61CB309133}"/>
              </a:ext>
            </a:extLst>
          </p:cNvPr>
          <p:cNvSpPr/>
          <p:nvPr/>
        </p:nvSpPr>
        <p:spPr>
          <a:xfrm>
            <a:off x="222042" y="4031287"/>
            <a:ext cx="14093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u="sng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Особенности:</a:t>
            </a:r>
            <a:endParaRPr lang="ru-RU" sz="1600" u="sng">
              <a:solidFill>
                <a:srgbClr val="253B7B"/>
              </a:solidFill>
            </a:endParaRPr>
          </a:p>
        </p:txBody>
      </p:sp>
      <p:pic>
        <p:nvPicPr>
          <p:cNvPr id="19" name="Рисунок 18" descr="C:\Users\ignatyevaa\Downloads\IMG_5754.jpg">
            <a:extLst>
              <a:ext uri="{FF2B5EF4-FFF2-40B4-BE49-F238E27FC236}">
                <a16:creationId xmlns:a16="http://schemas.microsoft.com/office/drawing/2014/main" id="{D292A305-20A1-A2E6-C739-FCFD1DE4816F}"/>
              </a:ext>
            </a:extLst>
          </p:cNvPr>
          <p:cNvPicPr/>
          <p:nvPr/>
        </p:nvPicPr>
        <p:blipFill rotWithShape="1">
          <a:blip r:embed="rId3" cstate="print"/>
          <a:srcRect r="10664"/>
          <a:stretch/>
        </p:blipFill>
        <p:spPr bwMode="auto">
          <a:xfrm>
            <a:off x="9086358" y="1053432"/>
            <a:ext cx="2618470" cy="215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7F88F728-40FC-165C-D9F5-333DC3FA9A79}"/>
              </a:ext>
            </a:extLst>
          </p:cNvPr>
          <p:cNvGraphicFramePr>
            <a:graphicFrameLocks noGrp="1"/>
          </p:cNvGraphicFramePr>
          <p:nvPr/>
        </p:nvGraphicFramePr>
        <p:xfrm>
          <a:off x="8843522" y="4025246"/>
          <a:ext cx="3185666" cy="2786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0299">
                  <a:extLst>
                    <a:ext uri="{9D8B030D-6E8A-4147-A177-3AD203B41FA5}">
                      <a16:colId xmlns:a16="http://schemas.microsoft.com/office/drawing/2014/main" val="107751871"/>
                    </a:ext>
                  </a:extLst>
                </a:gridCol>
                <a:gridCol w="1545367">
                  <a:extLst>
                    <a:ext uri="{9D8B030D-6E8A-4147-A177-3AD203B41FA5}">
                      <a16:colId xmlns:a16="http://schemas.microsoft.com/office/drawing/2014/main" val="2123744871"/>
                    </a:ext>
                  </a:extLst>
                </a:gridCol>
              </a:tblGrid>
              <a:tr h="3299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Параметр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Значение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748693613"/>
                  </a:ext>
                </a:extLst>
              </a:tr>
              <a:tr h="329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Диаметр барабана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1200 мм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318170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Диаметр загрузочного отверстия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600 мм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611466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Глубина барабана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450 мм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9483646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Максимальная загрузка барабана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 кг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8645912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Частота вращения барабана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20…40 об/мин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06419932"/>
                  </a:ext>
                </a:extLst>
              </a:tr>
              <a:tr h="5467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Угол наклона оси барабана к горизонту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90… – 45 ˚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930898408"/>
                  </a:ext>
                </a:extLst>
              </a:tr>
            </a:tbl>
          </a:graphicData>
        </a:graphic>
      </p:graphicFrame>
      <p:pic>
        <p:nvPicPr>
          <p:cNvPr id="21" name="Picture 2" descr="xn2rIMNEPpY">
            <a:extLst>
              <a:ext uri="{FF2B5EF4-FFF2-40B4-BE49-F238E27FC236}">
                <a16:creationId xmlns:a16="http://schemas.microsoft.com/office/drawing/2014/main" id="{E4C33B23-3678-16D9-A6BA-C95D96E44B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9991"/>
          <a:stretch/>
        </p:blipFill>
        <p:spPr bwMode="auto">
          <a:xfrm>
            <a:off x="6098709" y="1118805"/>
            <a:ext cx="2618470" cy="367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8294111-506C-0803-E064-3AF30D222BFB}"/>
              </a:ext>
            </a:extLst>
          </p:cNvPr>
          <p:cNvSpPr txBox="1"/>
          <p:nvPr/>
        </p:nvSpPr>
        <p:spPr>
          <a:xfrm>
            <a:off x="254540" y="848537"/>
            <a:ext cx="65379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253B7B"/>
                </a:solidFill>
                <a:cs typeface="Times New Roman" panose="02020603050405020304" pitchFamily="18" charset="0"/>
              </a:rPr>
              <a:t>Гранулирование</a:t>
            </a:r>
            <a:r>
              <a:rPr lang="ru-RU" sz="1600" dirty="0">
                <a:solidFill>
                  <a:srgbClr val="253B7B"/>
                </a:solidFill>
                <a:cs typeface="Times New Roman" panose="02020603050405020304" pitchFamily="18" charset="0"/>
              </a:rPr>
              <a:t> – это совокупность физических и физико-химических процессов, обеспечивающих формирование гранул определенного размера, формы, необходимой структуры и физических свойств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DE66DB-42B0-4283-0D9A-001172476651}"/>
              </a:ext>
            </a:extLst>
          </p:cNvPr>
          <p:cNvSpPr txBox="1"/>
          <p:nvPr/>
        </p:nvSpPr>
        <p:spPr>
          <a:xfrm>
            <a:off x="254540" y="1946994"/>
            <a:ext cx="56035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defRPr sz="1400" b="1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 sz="1600" dirty="0">
                <a:solidFill>
                  <a:srgbClr val="253B7B"/>
                </a:solidFill>
                <a:latin typeface="+mn-lt"/>
              </a:rPr>
              <a:t>В процессе формирования гранул участвуют силы</a:t>
            </a:r>
            <a:r>
              <a:rPr lang="ru-RU" sz="1600" b="0" dirty="0">
                <a:solidFill>
                  <a:srgbClr val="253B7B"/>
                </a:solidFill>
                <a:latin typeface="+mn-lt"/>
              </a:rPr>
              <a:t>: </a:t>
            </a:r>
          </a:p>
          <a:p>
            <a:r>
              <a:rPr lang="ru-RU" sz="1600" b="0" dirty="0">
                <a:solidFill>
                  <a:srgbClr val="253B7B"/>
                </a:solidFill>
                <a:latin typeface="+mn-lt"/>
              </a:rPr>
              <a:t>- капиллярные и поверхностно-активные силы на границу раздела твердой и жидкой фаз;</a:t>
            </a:r>
          </a:p>
          <a:p>
            <a:r>
              <a:rPr lang="ru-RU" sz="1600" b="0" dirty="0">
                <a:solidFill>
                  <a:srgbClr val="253B7B"/>
                </a:solidFill>
                <a:latin typeface="+mn-lt"/>
              </a:rPr>
              <a:t>- адгезионные силы, возникающие в адсорбированных слоях;</a:t>
            </a:r>
          </a:p>
          <a:p>
            <a:r>
              <a:rPr lang="ru-RU" sz="1600" b="0" dirty="0">
                <a:solidFill>
                  <a:srgbClr val="253B7B"/>
                </a:solidFill>
                <a:latin typeface="+mn-lt"/>
              </a:rPr>
              <a:t>- силы притяжения между твердыми частицами (мономолекулярные силы Ван-дер-Ваальса и силы электростатического притяжения)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A0309B2A-9D1E-051E-D0AB-6F2440784BAF}"/>
              </a:ext>
            </a:extLst>
          </p:cNvPr>
          <p:cNvCxnSpPr/>
          <p:nvPr/>
        </p:nvCxnSpPr>
        <p:spPr>
          <a:xfrm>
            <a:off x="104931" y="6057258"/>
            <a:ext cx="8552432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8E53328-4E1E-07BF-1CA2-E722CFB430AD}"/>
              </a:ext>
            </a:extLst>
          </p:cNvPr>
          <p:cNvSpPr txBox="1"/>
          <p:nvPr/>
        </p:nvSpPr>
        <p:spPr>
          <a:xfrm>
            <a:off x="8757091" y="3260644"/>
            <a:ext cx="33585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solidFill>
                  <a:srgbClr val="253B7B"/>
                </a:solidFill>
                <a:ea typeface="Verdana" panose="020B0604030504040204" pitchFamily="34" charset="0"/>
              </a:rPr>
              <a:t>Гранулятор</a:t>
            </a:r>
            <a:r>
              <a:rPr lang="ru-RU" sz="1400" dirty="0">
                <a:solidFill>
                  <a:srgbClr val="253B7B"/>
                </a:solidFill>
                <a:ea typeface="Verdana" panose="020B0604030504040204" pitchFamily="34" charset="0"/>
              </a:rPr>
              <a:t> тарельчатый</a:t>
            </a:r>
            <a:r>
              <a:rPr lang="en-US" sz="1400" dirty="0">
                <a:solidFill>
                  <a:srgbClr val="253B7B"/>
                </a:solidFill>
                <a:ea typeface="Verdana" panose="020B0604030504040204" pitchFamily="34" charset="0"/>
              </a:rPr>
              <a:t> </a:t>
            </a:r>
            <a:r>
              <a:rPr lang="en-US" sz="1400" b="1" dirty="0">
                <a:solidFill>
                  <a:srgbClr val="253B7B"/>
                </a:solidFill>
                <a:ea typeface="Verdana" panose="020B0604030504040204" pitchFamily="34" charset="0"/>
              </a:rPr>
              <a:t>(</a:t>
            </a:r>
            <a:r>
              <a:rPr lang="ru-RU" sz="1400" b="1" dirty="0">
                <a:solidFill>
                  <a:srgbClr val="253B7B"/>
                </a:solidFill>
                <a:ea typeface="Verdana" panose="020B0604030504040204" pitchFamily="34" charset="0"/>
              </a:rPr>
              <a:t>лабораторная установка)</a:t>
            </a:r>
            <a:endParaRPr lang="ru-RU" sz="1400" dirty="0">
              <a:solidFill>
                <a:srgbClr val="253B7B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53F577-B2F0-75C8-EEB9-66CE2B02ECBD}"/>
              </a:ext>
            </a:extLst>
          </p:cNvPr>
          <p:cNvSpPr txBox="1"/>
          <p:nvPr/>
        </p:nvSpPr>
        <p:spPr>
          <a:xfrm>
            <a:off x="8776995" y="3716038"/>
            <a:ext cx="33585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253B7B"/>
                </a:solidFill>
                <a:ea typeface="Verdana" panose="020B0604030504040204" pitchFamily="34" charset="0"/>
              </a:rPr>
              <a:t>Характеристики</a:t>
            </a:r>
            <a:endParaRPr lang="ru-RU" sz="1400" dirty="0">
              <a:solidFill>
                <a:srgbClr val="253B7B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D9EE37-88D5-3C54-2D0D-E36D4D725E62}"/>
              </a:ext>
            </a:extLst>
          </p:cNvPr>
          <p:cNvSpPr txBox="1"/>
          <p:nvPr/>
        </p:nvSpPr>
        <p:spPr>
          <a:xfrm>
            <a:off x="6038893" y="4652713"/>
            <a:ext cx="26184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253B7B"/>
                </a:solidFill>
                <a:latin typeface="+mj-lt"/>
                <a:ea typeface="Verdana" panose="020B0604030504040204" pitchFamily="34" charset="0"/>
              </a:rPr>
              <a:t>Передел (гранулы)</a:t>
            </a:r>
            <a:endParaRPr lang="ru-RU" sz="1400" dirty="0">
              <a:solidFill>
                <a:srgbClr val="253B7B"/>
              </a:solidFill>
              <a:latin typeface="+mj-lt"/>
            </a:endParaRPr>
          </a:p>
        </p:txBody>
      </p:sp>
      <p:sp>
        <p:nvSpPr>
          <p:cNvPr id="3" name="Номер слайда 9">
            <a:extLst>
              <a:ext uri="{FF2B5EF4-FFF2-40B4-BE49-F238E27FC236}">
                <a16:creationId xmlns:a16="http://schemas.microsoft.com/office/drawing/2014/main" id="{96BAD431-E56E-BCA4-8447-293D1228913D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14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1190667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F7AE35-6F87-53CB-E103-F729C1D7D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925809-922D-70D7-6573-E437FB1C8D1E}"/>
              </a:ext>
            </a:extLst>
          </p:cNvPr>
          <p:cNvSpPr/>
          <p:nvPr/>
        </p:nvSpPr>
        <p:spPr>
          <a:xfrm>
            <a:off x="130645" y="803033"/>
            <a:ext cx="6319292" cy="2880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Ключевые достигнутые результаты:</a:t>
            </a:r>
          </a:p>
          <a:p>
            <a:pPr algn="just">
              <a:lnSpc>
                <a:spcPts val="2200"/>
              </a:lnSpc>
            </a:pP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1.  Технологический прием гранулирования </a:t>
            </a:r>
            <a:r>
              <a:rPr lang="ru-RU" sz="1800" dirty="0" err="1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окатыванием</a:t>
            </a: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позволил получить </a:t>
            </a: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передел с минимальной пористостью </a:t>
            </a: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менее 1%</a:t>
            </a: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) и </a:t>
            </a: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минимальным расходом вяжущего (5-6%)</a:t>
            </a: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  <a:b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2. </a:t>
            </a: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Прочность </a:t>
            </a: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образцов, сформованных из гранул (передела), </a:t>
            </a: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превышает прочность </a:t>
            </a: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образцов, приготовленных из традиционной асфальтобетонной смеси, при </a:t>
            </a: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температуре </a:t>
            </a:r>
            <a:b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20 ºС и 50 ºС почти в три раза</a:t>
            </a: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  <a:p>
            <a:pPr algn="just">
              <a:lnSpc>
                <a:spcPts val="2200"/>
              </a:lnSpc>
            </a:pP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3. </a:t>
            </a: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Результаты</a:t>
            </a: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независимых испытаний подтвердили</a:t>
            </a:r>
            <a:r>
              <a:rPr lang="ru-RU" sz="1800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что </a:t>
            </a:r>
            <a:r>
              <a:rPr lang="en-US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смесь  не подвержена </a:t>
            </a:r>
            <a:r>
              <a:rPr lang="ru-RU" sz="1800" b="1" dirty="0" err="1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слеживаемости</a:t>
            </a:r>
            <a:r>
              <a:rPr lang="ru-RU" sz="1800" b="1" dirty="0">
                <a:solidFill>
                  <a:srgbClr val="00800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E2C68C3-5B91-A191-E268-41A5731E26FD}"/>
              </a:ext>
            </a:extLst>
          </p:cNvPr>
          <p:cNvSpPr/>
          <p:nvPr/>
        </p:nvSpPr>
        <p:spPr>
          <a:xfrm>
            <a:off x="9788692" y="774693"/>
            <a:ext cx="2403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Структурирование </a:t>
            </a:r>
            <a:b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компонентов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3435660-1D43-DC50-EA40-AC18FF37FC60}"/>
              </a:ext>
            </a:extLst>
          </p:cNvPr>
          <p:cNvSpPr/>
          <p:nvPr/>
        </p:nvSpPr>
        <p:spPr>
          <a:xfrm>
            <a:off x="9493381" y="3551964"/>
            <a:ext cx="25679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Традиционная технология смешения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361DCA-9D08-3671-9D05-18969AC75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486" y="975519"/>
            <a:ext cx="2560160" cy="253530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A55B112-B84E-BEB4-2FA1-665806A912CC}"/>
              </a:ext>
            </a:extLst>
          </p:cNvPr>
          <p:cNvSpPr/>
          <p:nvPr/>
        </p:nvSpPr>
        <p:spPr>
          <a:xfrm>
            <a:off x="6773912" y="762000"/>
            <a:ext cx="2403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Движение гранул</a:t>
            </a:r>
          </a:p>
        </p:txBody>
      </p:sp>
      <p:sp>
        <p:nvSpPr>
          <p:cNvPr id="14" name="Номер слайда 9">
            <a:extLst>
              <a:ext uri="{FF2B5EF4-FFF2-40B4-BE49-F238E27FC236}">
                <a16:creationId xmlns:a16="http://schemas.microsoft.com/office/drawing/2014/main" id="{42872A5E-EBFB-003F-87AA-47F987B3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92825" y="6178756"/>
            <a:ext cx="2057400" cy="503565"/>
          </a:xfrm>
        </p:spPr>
        <p:txBody>
          <a:bodyPr/>
          <a:lstStyle/>
          <a:p>
            <a:fld id="{650B788B-C4EF-48FC-91CC-F8A71654C62A}" type="slidenum">
              <a:rPr lang="ru-RU" sz="1000" smtClean="0"/>
              <a:pPr/>
              <a:t>15</a:t>
            </a:fld>
            <a:endParaRPr lang="ru-RU" sz="100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C4F0D4-224B-AF50-3337-D7F634B0AC3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5" r="51382" b="3178"/>
          <a:stretch/>
        </p:blipFill>
        <p:spPr>
          <a:xfrm>
            <a:off x="9540653" y="4284640"/>
            <a:ext cx="2487021" cy="241012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ACCE225-F050-E696-A71D-028CE7173228}"/>
              </a:ext>
            </a:extLst>
          </p:cNvPr>
          <p:cNvSpPr txBox="1"/>
          <p:nvPr/>
        </p:nvSpPr>
        <p:spPr>
          <a:xfrm>
            <a:off x="130645" y="3908639"/>
            <a:ext cx="9253198" cy="2773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гранулированном 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материале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матрицу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системы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составляют оболочки </a:t>
            </a:r>
            <a:r>
              <a:rPr lang="ru-RU" sz="1800" b="1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асфальтовяжущего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на крупных частицах наполнителя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которые при </a:t>
            </a:r>
            <a:r>
              <a:rPr lang="ru-RU" sz="1800" dirty="0" err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окатывании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образуют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упорядоченную структуру на каждой частице минеральной части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. В результате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прочность связей 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между частицами материала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возрастает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и становится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выше прочности связующего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материала. </a:t>
            </a:r>
            <a:endParaRPr lang="ru-RU" sz="1800" b="1" dirty="0">
              <a:solidFill>
                <a:srgbClr val="253B7B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Традиционная 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технология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смешения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формирует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неупорядоченное (хаотичное) расположение минеральных частиц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в материале.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Прочность связей 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между ними определяется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прочностью матрицы 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композиционного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материала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, которая при заданном соотношении компонентов асфальтобетона </a:t>
            </a:r>
            <a:r>
              <a:rPr lang="ru-RU" sz="18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не всегда образует непрерывную фазу</a:t>
            </a:r>
            <a:r>
              <a:rPr lang="ru-RU" sz="1800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15F647-0384-BFE9-8308-2A1F0806E211}"/>
              </a:ext>
            </a:extLst>
          </p:cNvPr>
          <p:cNvSpPr txBox="1"/>
          <p:nvPr/>
        </p:nvSpPr>
        <p:spPr>
          <a:xfrm>
            <a:off x="10568066" y="2246696"/>
            <a:ext cx="954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>
                <a:solidFill>
                  <a:schemeClr val="bg1"/>
                </a:solidFill>
              </a:rPr>
              <a:t>щебень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15D3016-179B-47FB-8C2D-D18B83C4CA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5769" y="1395328"/>
            <a:ext cx="3151905" cy="2115495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63A3B69B-7709-245A-EA6F-E285AD23D1FF}"/>
              </a:ext>
            </a:extLst>
          </p:cNvPr>
          <p:cNvSpPr/>
          <p:nvPr/>
        </p:nvSpPr>
        <p:spPr>
          <a:xfrm>
            <a:off x="10272665" y="1479336"/>
            <a:ext cx="787400" cy="789188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4F9608-82D1-DDD4-809C-CE9C13F676BC}"/>
              </a:ext>
            </a:extLst>
          </p:cNvPr>
          <p:cNvSpPr txBox="1"/>
          <p:nvPr/>
        </p:nvSpPr>
        <p:spPr>
          <a:xfrm>
            <a:off x="10717967" y="2051824"/>
            <a:ext cx="584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>
                <a:solidFill>
                  <a:schemeClr val="bg1"/>
                </a:solidFill>
              </a:rPr>
              <a:t>Щ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665175-603E-751D-4CF3-8AC404C0A2C7}"/>
              </a:ext>
            </a:extLst>
          </p:cNvPr>
          <p:cNvSpPr txBox="1"/>
          <p:nvPr/>
        </p:nvSpPr>
        <p:spPr>
          <a:xfrm>
            <a:off x="228600" y="269926"/>
            <a:ext cx="11389895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 defTabSz="810104">
              <a:lnSpc>
                <a:spcPct val="100000"/>
              </a:lnSpc>
              <a:spcBef>
                <a:spcPct val="0"/>
              </a:spcBef>
              <a:buNone/>
              <a:defRPr sz="2000" b="1" cap="all" baseline="0">
                <a:solidFill>
                  <a:srgbClr val="253B7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Ключевые преимущества предлагаемой технологии гранулирования</a:t>
            </a:r>
          </a:p>
        </p:txBody>
      </p:sp>
      <p:sp>
        <p:nvSpPr>
          <p:cNvPr id="11" name="Номер слайда 9">
            <a:extLst>
              <a:ext uri="{FF2B5EF4-FFF2-40B4-BE49-F238E27FC236}">
                <a16:creationId xmlns:a16="http://schemas.microsoft.com/office/drawing/2014/main" id="{E6511919-81BB-2CEA-6DF9-90BFCB424340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15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2114925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3171AE-DE09-0F4E-2575-93638AFCC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2B16CB-2558-4801-ABCA-85E1207C3285}"/>
              </a:ext>
            </a:extLst>
          </p:cNvPr>
          <p:cNvSpPr/>
          <p:nvPr/>
        </p:nvSpPr>
        <p:spPr>
          <a:xfrm>
            <a:off x="309160" y="5871185"/>
            <a:ext cx="11343027" cy="695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140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1400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99836FE-B1A3-465C-B647-3227A11A0560}"/>
              </a:ext>
            </a:extLst>
          </p:cNvPr>
          <p:cNvSpPr/>
          <p:nvPr/>
        </p:nvSpPr>
        <p:spPr>
          <a:xfrm>
            <a:off x="214735" y="681710"/>
            <a:ext cx="118288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Таблица – Технологические параметры приготовления гранулированных смесей </a:t>
            </a:r>
            <a:endParaRPr lang="ru-RU" sz="2000" dirty="0">
              <a:solidFill>
                <a:srgbClr val="253B7B"/>
              </a:solidFill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F1B7A84A-B9F6-429E-80BB-B912388A6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507773"/>
              </p:ext>
            </p:extLst>
          </p:nvPr>
        </p:nvGraphicFramePr>
        <p:xfrm>
          <a:off x="272676" y="1114211"/>
          <a:ext cx="8947523" cy="5275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628">
                  <a:extLst>
                    <a:ext uri="{9D8B030D-6E8A-4147-A177-3AD203B41FA5}">
                      <a16:colId xmlns:a16="http://schemas.microsoft.com/office/drawing/2014/main" val="3888594045"/>
                    </a:ext>
                  </a:extLst>
                </a:gridCol>
                <a:gridCol w="5966527">
                  <a:extLst>
                    <a:ext uri="{9D8B030D-6E8A-4147-A177-3AD203B41FA5}">
                      <a16:colId xmlns:a16="http://schemas.microsoft.com/office/drawing/2014/main" val="2658399364"/>
                    </a:ext>
                  </a:extLst>
                </a:gridCol>
                <a:gridCol w="1852368">
                  <a:extLst>
                    <a:ext uri="{9D8B030D-6E8A-4147-A177-3AD203B41FA5}">
                      <a16:colId xmlns:a16="http://schemas.microsoft.com/office/drawing/2014/main" val="2582106507"/>
                    </a:ext>
                  </a:extLst>
                </a:gridCol>
              </a:tblGrid>
              <a:tr h="461643">
                <a:tc>
                  <a:txBody>
                    <a:bodyPr/>
                    <a:lstStyle/>
                    <a:p>
                      <a:r>
                        <a:rPr lang="ru-RU" sz="1600"/>
                        <a:t>Компонент смеси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Характеристика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/>
                        <a:t>Температура, </a:t>
                      </a:r>
                      <a:r>
                        <a:rPr lang="ru-RU" sz="160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°С</a:t>
                      </a:r>
                      <a:endParaRPr lang="ru-RU" sz="160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3100976"/>
                  </a:ext>
                </a:extLst>
              </a:tr>
              <a:tr h="938701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Щебень</a:t>
                      </a:r>
                      <a:endParaRPr lang="ru-RU" sz="1600" dirty="0">
                        <a:solidFill>
                          <a:srgbClr val="253B7B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традиционный фракционированный щебень габбро-диабаз фр. 5–10 мм или 8-11.2 мм в качестве зародыша (крупного каменного заполнителя смеси)</a:t>
                      </a:r>
                      <a:endParaRPr lang="ru-RU" sz="1600" dirty="0">
                        <a:solidFill>
                          <a:srgbClr val="253B7B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Температура нагрева не менее 150 (±10) °С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6244031"/>
                  </a:ext>
                </a:extLst>
              </a:tr>
              <a:tr h="938701">
                <a:tc>
                  <a:txBody>
                    <a:bodyPr/>
                    <a:lstStyle/>
                    <a:p>
                      <a:pPr algn="l"/>
                      <a:r>
                        <a:rPr lang="ru-RU" sz="160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Минеральный порошок</a:t>
                      </a:r>
                      <a:endParaRPr lang="ru-RU" sz="1600">
                        <a:solidFill>
                          <a:srgbClr val="253B7B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оболочка гранулы (</a:t>
                      </a:r>
                      <a:r>
                        <a:rPr lang="ru-RU" sz="1600" dirty="0" err="1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асфальтовяжущее</a:t>
                      </a:r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 вещество) включает в себя изучаемый вторичный материал, предварительно просушенный и при необходимости измельчённый в шаровой мельнице</a:t>
                      </a:r>
                      <a:endParaRPr lang="ru-RU" sz="1600" dirty="0">
                        <a:solidFill>
                          <a:srgbClr val="253B7B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Температура просушивания </a:t>
                      </a:r>
                    </a:p>
                    <a:p>
                      <a:pPr algn="ctr"/>
                      <a:r>
                        <a:rPr lang="ru-RU" sz="160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200 (±10) °С</a:t>
                      </a:r>
                      <a:endParaRPr lang="ru-RU" sz="1600">
                        <a:solidFill>
                          <a:srgbClr val="253B7B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9475127"/>
                  </a:ext>
                </a:extLst>
              </a:tr>
              <a:tr h="150997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Битум, модифицированный</a:t>
                      </a:r>
                      <a:endParaRPr lang="ru-RU" sz="1600" dirty="0">
                        <a:solidFill>
                          <a:srgbClr val="253B7B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Модифицированное вяжущее на основе битума БНД 60/90, БНД 90/130, БНД 70/100 и вторичного полиэтилентерефталата (15% от массы вяжущего). Модифицированное вяжущее получается путём смешивания расплава флекса вторичного полиэтилентерефталата и нефтяного дорожного битума</a:t>
                      </a:r>
                      <a:endParaRPr lang="ru-RU" sz="1600" dirty="0">
                        <a:solidFill>
                          <a:srgbClr val="253B7B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температура модифицирования битума 210 (±5) °С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06582"/>
                  </a:ext>
                </a:extLst>
              </a:tr>
              <a:tr h="654364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Модификацию битума целесообразно проводить при температуре</a:t>
                      </a:r>
                      <a:endParaRPr lang="ru-RU" sz="1600" dirty="0">
                        <a:solidFill>
                          <a:srgbClr val="253B7B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не ниже 235 </a:t>
                      </a:r>
                      <a:b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</a:br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(±5) °С</a:t>
                      </a:r>
                      <a:endParaRPr lang="ru-RU" sz="1600" dirty="0">
                        <a:solidFill>
                          <a:srgbClr val="253B7B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401163"/>
                  </a:ext>
                </a:extLst>
              </a:tr>
              <a:tr h="65436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Температура гранулирования смеси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rgbClr val="000099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253B7B"/>
                          </a:solidFill>
                          <a:latin typeface="+mn-lt"/>
                          <a:ea typeface="Verdana" panose="020B0604030504040204" pitchFamily="34" charset="0"/>
                        </a:rPr>
                        <a:t>не менее 150 °С (±10 °С)</a:t>
                      </a:r>
                      <a:endParaRPr lang="ru-RU" sz="1600" dirty="0">
                        <a:solidFill>
                          <a:srgbClr val="253B7B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13529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5A85BF8-935D-A744-AC9A-F48EE67E2E83}"/>
              </a:ext>
            </a:extLst>
          </p:cNvPr>
          <p:cNvSpPr txBox="1"/>
          <p:nvPr/>
        </p:nvSpPr>
        <p:spPr>
          <a:xfrm>
            <a:off x="296122" y="153814"/>
            <a:ext cx="11666030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defTabSz="810104">
              <a:lnSpc>
                <a:spcPct val="100000"/>
              </a:lnSpc>
              <a:spcBef>
                <a:spcPct val="0"/>
              </a:spcBef>
              <a:buNone/>
              <a:defRPr sz="2000" b="1" cap="all" baseline="0">
                <a:solidFill>
                  <a:srgbClr val="253B7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Рецептура холодной гранулированной смеси</a:t>
            </a:r>
          </a:p>
        </p:txBody>
      </p:sp>
      <p:pic>
        <p:nvPicPr>
          <p:cNvPr id="6" name="Picture 2" descr="https://s13.stc.all.kpcdn.net/share/i/4/1474562/wx1080.jpg">
            <a:extLst>
              <a:ext uri="{FF2B5EF4-FFF2-40B4-BE49-F238E27FC236}">
                <a16:creationId xmlns:a16="http://schemas.microsoft.com/office/drawing/2014/main" id="{F044265D-D662-313C-4442-53274B216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9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967" t="31492" r="45454" b="30704"/>
          <a:stretch/>
        </p:blipFill>
        <p:spPr bwMode="auto">
          <a:xfrm>
            <a:off x="9220199" y="1081819"/>
            <a:ext cx="2917909" cy="5347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9">
            <a:extLst>
              <a:ext uri="{FF2B5EF4-FFF2-40B4-BE49-F238E27FC236}">
                <a16:creationId xmlns:a16="http://schemas.microsoft.com/office/drawing/2014/main" id="{7F11B054-8836-F2C1-BA08-5E500EC0B7B7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16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3063729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E12183-C2BE-6A00-7C7C-090790750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B6217070-D6B5-BB5F-EA57-D0178A936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37" y="3904077"/>
            <a:ext cx="3365500" cy="2578100"/>
          </a:xfrm>
          <a:prstGeom prst="rect">
            <a:avLst/>
          </a:prstGeom>
        </p:spPr>
      </p:pic>
      <p:pic>
        <p:nvPicPr>
          <p:cNvPr id="115" name="Рисунок 12" descr="page2image53653904">
            <a:extLst>
              <a:ext uri="{FF2B5EF4-FFF2-40B4-BE49-F238E27FC236}">
                <a16:creationId xmlns:a16="http://schemas.microsoft.com/office/drawing/2014/main" id="{9AC90396-8A0F-1B5C-1E31-0205309E9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63" y="943185"/>
            <a:ext cx="2035822" cy="203582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Стрелка: вправо 113">
            <a:extLst>
              <a:ext uri="{FF2B5EF4-FFF2-40B4-BE49-F238E27FC236}">
                <a16:creationId xmlns:a16="http://schemas.microsoft.com/office/drawing/2014/main" id="{E9B49C23-0C8A-C11F-6740-494B973D3691}"/>
              </a:ext>
            </a:extLst>
          </p:cNvPr>
          <p:cNvSpPr/>
          <p:nvPr/>
        </p:nvSpPr>
        <p:spPr>
          <a:xfrm rot="5400000">
            <a:off x="10039081" y="3002182"/>
            <a:ext cx="1720643" cy="267327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вправо 118">
            <a:extLst>
              <a:ext uri="{FF2B5EF4-FFF2-40B4-BE49-F238E27FC236}">
                <a16:creationId xmlns:a16="http://schemas.microsoft.com/office/drawing/2014/main" id="{F1B5A258-C6E9-46BD-FD35-D62D9E32EFF0}"/>
              </a:ext>
            </a:extLst>
          </p:cNvPr>
          <p:cNvSpPr/>
          <p:nvPr/>
        </p:nvSpPr>
        <p:spPr>
          <a:xfrm>
            <a:off x="6458624" y="1898718"/>
            <a:ext cx="912600" cy="30187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: вправо 147">
            <a:extLst>
              <a:ext uri="{FF2B5EF4-FFF2-40B4-BE49-F238E27FC236}">
                <a16:creationId xmlns:a16="http://schemas.microsoft.com/office/drawing/2014/main" id="{C67A63A7-A24B-5418-345E-FA218A143655}"/>
              </a:ext>
            </a:extLst>
          </p:cNvPr>
          <p:cNvSpPr/>
          <p:nvPr/>
        </p:nvSpPr>
        <p:spPr>
          <a:xfrm rot="16200000">
            <a:off x="1121712" y="3545715"/>
            <a:ext cx="1897920" cy="37924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Стрелка: вправо 157">
            <a:extLst>
              <a:ext uri="{FF2B5EF4-FFF2-40B4-BE49-F238E27FC236}">
                <a16:creationId xmlns:a16="http://schemas.microsoft.com/office/drawing/2014/main" id="{C6FA9BFC-47ED-E19E-A442-266EDA3188D6}"/>
              </a:ext>
            </a:extLst>
          </p:cNvPr>
          <p:cNvSpPr/>
          <p:nvPr/>
        </p:nvSpPr>
        <p:spPr>
          <a:xfrm>
            <a:off x="2625382" y="1890087"/>
            <a:ext cx="1508056" cy="31913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7" name="Рисунок 116">
            <a:extLst>
              <a:ext uri="{FF2B5EF4-FFF2-40B4-BE49-F238E27FC236}">
                <a16:creationId xmlns:a16="http://schemas.microsoft.com/office/drawing/2014/main" id="{7443ED98-F3BF-5D46-2319-2F9BAF527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9661153" y="4095138"/>
            <a:ext cx="2476500" cy="2133600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:a16="http://schemas.microsoft.com/office/drawing/2014/main" id="{1107C245-4544-5500-42EA-EBFCFF10D7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5842" y="786346"/>
            <a:ext cx="2463800" cy="2349500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A5165166-29C5-2B1E-7402-56090EB5BF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0021" y="1425679"/>
            <a:ext cx="2984500" cy="1219200"/>
          </a:xfrm>
          <a:prstGeom prst="rect">
            <a:avLst/>
          </a:prstGeom>
        </p:spPr>
      </p:pic>
      <p:pic>
        <p:nvPicPr>
          <p:cNvPr id="124" name="Picture 2" descr="xn2rIMNEPpY">
            <a:extLst>
              <a:ext uri="{FF2B5EF4-FFF2-40B4-BE49-F238E27FC236}">
                <a16:creationId xmlns:a16="http://schemas.microsoft.com/office/drawing/2014/main" id="{36A94C13-61C5-3515-E44E-ED657E0F54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" t="35541" r="5242" b="17999"/>
          <a:stretch/>
        </p:blipFill>
        <p:spPr bwMode="auto">
          <a:xfrm>
            <a:off x="9736133" y="1100024"/>
            <a:ext cx="2326541" cy="2035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2BE1B33A-C4E2-5DA1-BB2C-25F0EBAB5EE3}"/>
              </a:ext>
            </a:extLst>
          </p:cNvPr>
          <p:cNvSpPr txBox="1"/>
          <p:nvPr/>
        </p:nvSpPr>
        <p:spPr>
          <a:xfrm>
            <a:off x="318811" y="270474"/>
            <a:ext cx="11666030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 defTabSz="810104">
              <a:lnSpc>
                <a:spcPct val="100000"/>
              </a:lnSpc>
              <a:spcBef>
                <a:spcPct val="0"/>
              </a:spcBef>
              <a:buNone/>
              <a:defRPr sz="2000" b="1" cap="all" baseline="0">
                <a:solidFill>
                  <a:srgbClr val="253B7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Технологические этапы получения гранулированной смеси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FEB6CD0-03C0-7BB5-8E72-7F5E8DB38110}"/>
              </a:ext>
            </a:extLst>
          </p:cNvPr>
          <p:cNvSpPr txBox="1"/>
          <p:nvPr/>
        </p:nvSpPr>
        <p:spPr>
          <a:xfrm>
            <a:off x="3979845" y="3109287"/>
            <a:ext cx="5630549" cy="35702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just">
              <a:spcBef>
                <a:spcPts val="1000"/>
              </a:spcBef>
              <a:spcAft>
                <a:spcPts val="0"/>
              </a:spcAft>
              <a:defRPr sz="140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1600" b="1" dirty="0">
                <a:solidFill>
                  <a:srgbClr val="253B7B"/>
                </a:solidFill>
                <a:latin typeface="+mn-lt"/>
              </a:rPr>
              <a:t>Технологические этапы получения готового композита:</a:t>
            </a:r>
          </a:p>
          <a:p>
            <a:r>
              <a:rPr lang="ru-RU" sz="1600" dirty="0">
                <a:solidFill>
                  <a:srgbClr val="253B7B"/>
                </a:solidFill>
                <a:latin typeface="+mn-lt"/>
              </a:rPr>
              <a:t>1. Подготовка компонентов для приготовления смеси  в соответствии с рецептурой;</a:t>
            </a:r>
          </a:p>
          <a:p>
            <a:r>
              <a:rPr lang="ru-RU" sz="1600" dirty="0">
                <a:solidFill>
                  <a:srgbClr val="253B7B"/>
                </a:solidFill>
                <a:latin typeface="+mn-lt"/>
              </a:rPr>
              <a:t>2. Подготовка минерального порошка (вторичных продуктов) в соответствии с технологическими рекомендациями;</a:t>
            </a:r>
          </a:p>
          <a:p>
            <a:r>
              <a:rPr lang="ru-RU" sz="1600" dirty="0">
                <a:solidFill>
                  <a:srgbClr val="253B7B"/>
                </a:solidFill>
                <a:latin typeface="+mn-lt"/>
              </a:rPr>
              <a:t>3. Гранулирование смеси при температуре 150 °С;</a:t>
            </a:r>
          </a:p>
          <a:p>
            <a:r>
              <a:rPr lang="ru-RU" sz="1600" dirty="0">
                <a:solidFill>
                  <a:srgbClr val="253B7B"/>
                </a:solidFill>
                <a:latin typeface="+mn-lt"/>
              </a:rPr>
              <a:t>4. Доставка передела на объект;</a:t>
            </a:r>
          </a:p>
          <a:p>
            <a:r>
              <a:rPr lang="ru-RU" sz="1600" dirty="0">
                <a:solidFill>
                  <a:srgbClr val="253B7B"/>
                </a:solidFill>
                <a:latin typeface="+mn-lt"/>
              </a:rPr>
              <a:t>5. Подготовка ремонтной карты под укладку;</a:t>
            </a:r>
          </a:p>
          <a:p>
            <a:r>
              <a:rPr lang="ru-RU" sz="1600" dirty="0">
                <a:solidFill>
                  <a:srgbClr val="253B7B"/>
                </a:solidFill>
                <a:latin typeface="+mn-lt"/>
              </a:rPr>
              <a:t>6. Распределение смеси и уплотнение </a:t>
            </a:r>
            <a:r>
              <a:rPr lang="ru-RU" sz="1600" dirty="0" err="1">
                <a:solidFill>
                  <a:srgbClr val="253B7B"/>
                </a:solidFill>
                <a:latin typeface="+mn-lt"/>
              </a:rPr>
              <a:t>виброплитой</a:t>
            </a:r>
            <a:r>
              <a:rPr lang="ru-RU" sz="1600" dirty="0">
                <a:solidFill>
                  <a:srgbClr val="253B7B"/>
                </a:solidFill>
                <a:latin typeface="+mn-lt"/>
              </a:rPr>
              <a:t> (дорожным комбинированным катком) за 10 проходов</a:t>
            </a:r>
          </a:p>
        </p:txBody>
      </p:sp>
      <p:sp>
        <p:nvSpPr>
          <p:cNvPr id="4" name="Номер слайда 9">
            <a:extLst>
              <a:ext uri="{FF2B5EF4-FFF2-40B4-BE49-F238E27FC236}">
                <a16:creationId xmlns:a16="http://schemas.microsoft.com/office/drawing/2014/main" id="{66DF95A9-5A61-BF33-1436-957DA7F3CF66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17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700988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87961DF-87C7-BD65-D85C-238A481B8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510957D9-B408-A790-F527-76CFCDE2A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44" y="1069871"/>
            <a:ext cx="2736207" cy="25575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0F6653FF-1AD3-351E-2344-DAC93B21A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29583" y="1422054"/>
            <a:ext cx="2556853" cy="18539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A33CF133-183A-5F0B-018C-5CFF2791C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62752" y="1406385"/>
            <a:ext cx="2557580" cy="1884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824E44A-685B-5031-B564-4EA460FB135C}"/>
              </a:ext>
            </a:extLst>
          </p:cNvPr>
          <p:cNvCxnSpPr/>
          <p:nvPr/>
        </p:nvCxnSpPr>
        <p:spPr>
          <a:xfrm flipV="1">
            <a:off x="6172972" y="1299910"/>
            <a:ext cx="1406632" cy="71371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39F2E94-65E9-17E8-EF47-1A2E7D6D0210}"/>
              </a:ext>
            </a:extLst>
          </p:cNvPr>
          <p:cNvCxnSpPr/>
          <p:nvPr/>
        </p:nvCxnSpPr>
        <p:spPr>
          <a:xfrm>
            <a:off x="6051287" y="2446350"/>
            <a:ext cx="1569260" cy="6821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F4D8E15-AA5F-0F2D-8D16-07E2D5CE3107}"/>
              </a:ext>
            </a:extLst>
          </p:cNvPr>
          <p:cNvSpPr/>
          <p:nvPr/>
        </p:nvSpPr>
        <p:spPr>
          <a:xfrm>
            <a:off x="7737522" y="933806"/>
            <a:ext cx="21281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ru-RU" sz="1600" b="1">
                <a:solidFill>
                  <a:srgbClr val="00B05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Гранулированный материал</a:t>
            </a:r>
            <a:endParaRPr lang="ru-RU" sz="1600">
              <a:solidFill>
                <a:srgbClr val="00B05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5E6C341-9540-2FC8-94B8-7ACA3F90AFF2}"/>
              </a:ext>
            </a:extLst>
          </p:cNvPr>
          <p:cNvSpPr/>
          <p:nvPr/>
        </p:nvSpPr>
        <p:spPr>
          <a:xfrm>
            <a:off x="7459618" y="2249376"/>
            <a:ext cx="21281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1600" b="1" dirty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Холодная асфальтобетонная смесь</a:t>
            </a:r>
            <a:endParaRPr lang="ru-RU" sz="1600" dirty="0">
              <a:solidFill>
                <a:srgbClr val="C0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3" name="Picture 3" descr="C:\Users\CD86~1\AppData\Local\Temp\Rar$DRa0.579\PHOTO-2018-10-02-12-28-38.jpg">
            <a:extLst>
              <a:ext uri="{FF2B5EF4-FFF2-40B4-BE49-F238E27FC236}">
                <a16:creationId xmlns:a16="http://schemas.microsoft.com/office/drawing/2014/main" id="{89393A09-DA7C-DAB2-EDBE-811BC3BA7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61" y="3710169"/>
            <a:ext cx="3220603" cy="2458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Деканат\фото лаборатории\882f922d-b6a3-48c0-b916-e0294bd91f97.JPG">
            <a:extLst>
              <a:ext uri="{FF2B5EF4-FFF2-40B4-BE49-F238E27FC236}">
                <a16:creationId xmlns:a16="http://schemas.microsoft.com/office/drawing/2014/main" id="{C453457E-48B3-6C1F-8DB3-AD573D449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725" y="3687803"/>
            <a:ext cx="3463093" cy="24585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s13.stc.all.kpcdn.net/share/i/4/1474562/wx1080.jpg">
            <a:extLst>
              <a:ext uri="{FF2B5EF4-FFF2-40B4-BE49-F238E27FC236}">
                <a16:creationId xmlns:a16="http://schemas.microsoft.com/office/drawing/2014/main" id="{12F3CD71-AFA0-CEDB-10AA-1973430C5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0" r="22962"/>
          <a:stretch>
            <a:fillRect/>
          </a:stretch>
        </p:blipFill>
        <p:spPr bwMode="auto">
          <a:xfrm>
            <a:off x="7217143" y="3710169"/>
            <a:ext cx="2000190" cy="2432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E42FA29-4B91-30FC-9FC1-F3CC5FC1AFE9}"/>
              </a:ext>
            </a:extLst>
          </p:cNvPr>
          <p:cNvSpPr/>
          <p:nvPr/>
        </p:nvSpPr>
        <p:spPr>
          <a:xfrm>
            <a:off x="2237548" y="5660628"/>
            <a:ext cx="13739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30.11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3B2B5E5-713E-A226-8869-1606FE030588}"/>
              </a:ext>
            </a:extLst>
          </p:cNvPr>
          <p:cNvSpPr/>
          <p:nvPr/>
        </p:nvSpPr>
        <p:spPr>
          <a:xfrm>
            <a:off x="5666358" y="5660628"/>
            <a:ext cx="958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b="1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26.02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36D4057-ED83-EDC3-5274-E6FB23C68DF9}"/>
              </a:ext>
            </a:extLst>
          </p:cNvPr>
          <p:cNvSpPr/>
          <p:nvPr/>
        </p:nvSpPr>
        <p:spPr>
          <a:xfrm>
            <a:off x="1856505" y="3053528"/>
            <a:ext cx="958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400" b="1" dirty="0">
                <a:solidFill>
                  <a:schemeClr val="bg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30.08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7980558-7FE0-7EA6-EF59-D3958C503A90}"/>
              </a:ext>
            </a:extLst>
          </p:cNvPr>
          <p:cNvSpPr/>
          <p:nvPr/>
        </p:nvSpPr>
        <p:spPr>
          <a:xfrm>
            <a:off x="510061" y="6342772"/>
            <a:ext cx="112381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Укладка материала производилась в холодном состоянии, при температуре наружного воздуха +15 </a:t>
            </a:r>
            <a:r>
              <a:rPr lang="ru-RU" sz="1600" b="1" baseline="3000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0</a:t>
            </a:r>
            <a:r>
              <a:rPr lang="ru-RU" sz="1600" b="1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С</a:t>
            </a:r>
            <a:endParaRPr lang="ru-RU" sz="1600">
              <a:solidFill>
                <a:srgbClr val="253B7B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E267338-F6C5-83B8-8881-5C9B04E34668}"/>
              </a:ext>
            </a:extLst>
          </p:cNvPr>
          <p:cNvSpPr/>
          <p:nvPr/>
        </p:nvSpPr>
        <p:spPr>
          <a:xfrm>
            <a:off x="9587787" y="1588876"/>
            <a:ext cx="2501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Объект – </a:t>
            </a:r>
          </a:p>
          <a:p>
            <a:pPr algn="ctr"/>
            <a:r>
              <a:rPr lang="ru-RU" sz="1600" b="1" dirty="0">
                <a:solidFill>
                  <a:srgbClr val="253B7B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Федеральная трасса М8 «Холмогоры»</a:t>
            </a:r>
            <a:endParaRPr lang="ru-RU" sz="1600" dirty="0">
              <a:solidFill>
                <a:srgbClr val="253B7B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4A4021-FCE4-4D9F-81FF-FEAD0D0BEB13}"/>
              </a:ext>
            </a:extLst>
          </p:cNvPr>
          <p:cNvSpPr/>
          <p:nvPr/>
        </p:nvSpPr>
        <p:spPr>
          <a:xfrm>
            <a:off x="9471201" y="3745160"/>
            <a:ext cx="26183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53B7B"/>
                </a:solidFill>
                <a:ea typeface="Verdana" panose="020B0604030504040204" pitchFamily="34" charset="0"/>
              </a:rPr>
              <a:t>Передел на основе гранулята старого асфальтобетона</a:t>
            </a:r>
            <a:endParaRPr lang="ru-RU" sz="1600" dirty="0">
              <a:solidFill>
                <a:srgbClr val="253B7B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FEB226-B197-4D01-8402-511453898FC7}"/>
              </a:ext>
            </a:extLst>
          </p:cNvPr>
          <p:cNvSpPr/>
          <p:nvPr/>
        </p:nvSpPr>
        <p:spPr>
          <a:xfrm>
            <a:off x="9414178" y="5042861"/>
            <a:ext cx="27324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53B7B"/>
                </a:solidFill>
                <a:ea typeface="Verdana" panose="020B0604030504040204" pitchFamily="34" charset="0"/>
              </a:rPr>
              <a:t>Смесь была приготовлена годом ранее, в 2018 году</a:t>
            </a:r>
            <a:endParaRPr lang="ru-RU" sz="1600" dirty="0">
              <a:solidFill>
                <a:srgbClr val="253B7B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868F62-5D06-A7F5-025D-04434959E6D0}"/>
              </a:ext>
            </a:extLst>
          </p:cNvPr>
          <p:cNvSpPr txBox="1"/>
          <p:nvPr/>
        </p:nvSpPr>
        <p:spPr>
          <a:xfrm>
            <a:off x="296122" y="272140"/>
            <a:ext cx="11666030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 defTabSz="810104">
              <a:lnSpc>
                <a:spcPct val="100000"/>
              </a:lnSpc>
              <a:spcBef>
                <a:spcPct val="0"/>
              </a:spcBef>
              <a:buNone/>
              <a:defRPr sz="2000" b="1" cap="all" baseline="0">
                <a:solidFill>
                  <a:srgbClr val="253B7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Апробация результатов исследования на реальных объектах</a:t>
            </a:r>
          </a:p>
        </p:txBody>
      </p:sp>
      <p:sp>
        <p:nvSpPr>
          <p:cNvPr id="24" name="Номер слайда 9">
            <a:extLst>
              <a:ext uri="{FF2B5EF4-FFF2-40B4-BE49-F238E27FC236}">
                <a16:creationId xmlns:a16="http://schemas.microsoft.com/office/drawing/2014/main" id="{E01AF927-3FA6-7B2D-2729-CD13C4F9D82E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18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4222071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FB0EE1-AE03-7D9E-A864-F2CE79304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2166F23-5F4F-B5CC-C67D-CC199F6C6D1D}"/>
              </a:ext>
            </a:extLst>
          </p:cNvPr>
          <p:cNvSpPr/>
          <p:nvPr/>
        </p:nvSpPr>
        <p:spPr>
          <a:xfrm>
            <a:off x="7862160" y="4740898"/>
            <a:ext cx="403371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Укладка 24.08.2023 в </a:t>
            </a:r>
            <a:r>
              <a:rPr lang="ru-RU" sz="1400" b="1" dirty="0" err="1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г.Балаково</a:t>
            </a:r>
            <a:r>
              <a:rPr lang="ru-RU" sz="1400" b="1" dirty="0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Саратовской области на территории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завода АО «Апатит» </a:t>
            </a:r>
            <a:r>
              <a:rPr lang="ru-RU" sz="1400" b="1" dirty="0" err="1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Фосагро</a:t>
            </a:r>
            <a:endParaRPr lang="ru-RU" sz="1400" b="1" dirty="0">
              <a:solidFill>
                <a:srgbClr val="253B7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(5 </a:t>
            </a:r>
            <a:r>
              <a:rPr lang="ru-RU" sz="1400" b="1" dirty="0" err="1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т.смеси</a:t>
            </a:r>
            <a:r>
              <a:rPr lang="ru-RU" sz="1400" b="1" dirty="0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Холодный </a:t>
            </a:r>
            <a:r>
              <a:rPr lang="en-US" sz="1400" b="1" dirty="0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Superpave</a:t>
            </a:r>
            <a:endParaRPr lang="ru-RU" sz="1400" b="1" dirty="0">
              <a:solidFill>
                <a:srgbClr val="253B7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 b="1" dirty="0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III </a:t>
            </a:r>
            <a:r>
              <a:rPr lang="ru-RU" sz="1400" b="1" dirty="0">
                <a:solidFill>
                  <a:srgbClr val="253B7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дорожно-климатическая зона</a:t>
            </a:r>
            <a:endParaRPr lang="ru-RU" sz="1400" dirty="0">
              <a:solidFill>
                <a:srgbClr val="253B7B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D60F4A-F4DF-99AA-E42B-D948F447E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122" y="930443"/>
            <a:ext cx="2677026" cy="356936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08C5E69-FE4D-FE11-575A-71CA48232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744" y="930443"/>
            <a:ext cx="2677026" cy="356936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3E0EDDA-EAAB-6DD0-0D37-5DB6833E6A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22" y="4630109"/>
            <a:ext cx="3352143" cy="188558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4CFF93F-C18A-A5A7-544D-BAEC497897E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342" b="42831"/>
          <a:stretch/>
        </p:blipFill>
        <p:spPr>
          <a:xfrm>
            <a:off x="3964794" y="4622398"/>
            <a:ext cx="3352142" cy="188558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471B289-5BC2-819A-A0D3-535EC4D5C40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357" t="34219" r="14734" b="42269"/>
          <a:stretch/>
        </p:blipFill>
        <p:spPr>
          <a:xfrm>
            <a:off x="6268232" y="930444"/>
            <a:ext cx="5445366" cy="3569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13D86A-9EF8-8390-3BED-67462AD897DB}"/>
              </a:ext>
            </a:extLst>
          </p:cNvPr>
          <p:cNvSpPr txBox="1"/>
          <p:nvPr/>
        </p:nvSpPr>
        <p:spPr>
          <a:xfrm>
            <a:off x="296122" y="272140"/>
            <a:ext cx="11666030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 defTabSz="810104">
              <a:lnSpc>
                <a:spcPct val="100000"/>
              </a:lnSpc>
              <a:spcBef>
                <a:spcPct val="0"/>
              </a:spcBef>
              <a:buNone/>
              <a:defRPr sz="2000" b="1" cap="all" baseline="0">
                <a:solidFill>
                  <a:srgbClr val="253B7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Апробация результатов исследования на реальных объектах</a:t>
            </a:r>
          </a:p>
        </p:txBody>
      </p:sp>
      <p:sp>
        <p:nvSpPr>
          <p:cNvPr id="8" name="Номер слайда 9">
            <a:extLst>
              <a:ext uri="{FF2B5EF4-FFF2-40B4-BE49-F238E27FC236}">
                <a16:creationId xmlns:a16="http://schemas.microsoft.com/office/drawing/2014/main" id="{0D88566D-EF77-8678-FD1B-22216CF505E4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19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45CE4B-275F-2104-C964-BD5994159021}"/>
              </a:ext>
            </a:extLst>
          </p:cNvPr>
          <p:cNvSpPr txBox="1"/>
          <p:nvPr/>
        </p:nvSpPr>
        <p:spPr>
          <a:xfrm>
            <a:off x="7832852" y="3867196"/>
            <a:ext cx="62337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Холодный 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Superpave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742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66741E-ABB3-30E6-63C3-50218C519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7" y="345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59E54D1-D47C-4EE8-B78D-60B03DB4F98A}"/>
              </a:ext>
            </a:extLst>
          </p:cNvPr>
          <p:cNvSpPr/>
          <p:nvPr/>
        </p:nvSpPr>
        <p:spPr>
          <a:xfrm>
            <a:off x="278922" y="117359"/>
            <a:ext cx="11645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Ключевые преимущества холодных гранулированных смесей для ремонта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8922" y="560171"/>
            <a:ext cx="11657162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600"/>
              </a:spcAft>
              <a:buAutoNum type="arabicParenR"/>
            </a:pPr>
            <a:r>
              <a:rPr lang="ru-RU" sz="2000" b="1" i="0" u="none" strike="noStrike" dirty="0">
                <a:solidFill>
                  <a:srgbClr val="0663C2"/>
                </a:solidFill>
                <a:effectLst/>
                <a:latin typeface="fkGroteskNeue"/>
              </a:rPr>
              <a:t>Оптимизация производственного цикла</a:t>
            </a:r>
          </a:p>
          <a:p>
            <a:pPr algn="just"/>
            <a:r>
              <a:rPr lang="ru-RU" sz="2000" b="1" i="0" u="none" strike="noStrike" dirty="0">
                <a:effectLst/>
                <a:latin typeface="fkGroteskNeue"/>
              </a:rPr>
              <a:t>Возможность централизованного круглогодичного производства </a:t>
            </a:r>
            <a:r>
              <a:rPr lang="ru-RU" sz="2000" b="0" i="0" u="none" strike="noStrike" dirty="0">
                <a:effectLst/>
                <a:latin typeface="fkGroteskNeue"/>
              </a:rPr>
              <a:t>с последующим распределением к местам применения позволят существенно </a:t>
            </a:r>
            <a:r>
              <a:rPr lang="ru-RU" sz="2000" b="1" i="0" u="none" strike="noStrike" dirty="0">
                <a:effectLst/>
                <a:latin typeface="fkGroteskNeue"/>
              </a:rPr>
              <a:t>снизить логистические затраты</a:t>
            </a:r>
            <a:r>
              <a:rPr lang="ru-RU" sz="2000" b="0" i="0" u="none" strike="noStrike" dirty="0">
                <a:effectLst/>
                <a:latin typeface="fkGroteskNeue"/>
              </a:rPr>
              <a:t>. Это </a:t>
            </a:r>
            <a:r>
              <a:rPr lang="ru-RU" sz="2000" b="1" i="0" u="none" strike="noStrike" dirty="0">
                <a:effectLst/>
                <a:latin typeface="fkGroteskNeue"/>
              </a:rPr>
              <a:t>особенно важно для удаленных объектов</a:t>
            </a:r>
            <a:r>
              <a:rPr lang="ru-RU" sz="2000" b="0" i="0" u="none" strike="noStrike" dirty="0">
                <a:effectLst/>
                <a:latin typeface="fkGroteskNeue"/>
              </a:rPr>
              <a:t>, где строительство полноценных заводов экономически нецелесообразно</a:t>
            </a:r>
          </a:p>
          <a:p>
            <a:pPr algn="just"/>
            <a:endParaRPr lang="ru-RU" sz="1050" dirty="0">
              <a:latin typeface="fkGroteskNeue"/>
            </a:endParaRPr>
          </a:p>
          <a:p>
            <a:pPr algn="just">
              <a:spcAft>
                <a:spcPts val="600"/>
              </a:spcAft>
            </a:pPr>
            <a:r>
              <a:rPr lang="ru-RU" sz="2000" b="1" i="0" u="none" strike="noStrike" dirty="0">
                <a:solidFill>
                  <a:srgbClr val="0663C2"/>
                </a:solidFill>
                <a:effectLst/>
                <a:latin typeface="fkGroteskNeue"/>
              </a:rPr>
              <a:t>2) Возможность проектирования под заданные параметры уложенных </a:t>
            </a:r>
            <a:r>
              <a:rPr lang="ru-RU" sz="2000" b="1" i="0" u="none" strike="noStrike" dirty="0" err="1">
                <a:solidFill>
                  <a:srgbClr val="0663C2"/>
                </a:solidFill>
                <a:effectLst/>
                <a:latin typeface="fkGroteskNeue"/>
              </a:rPr>
              <a:t>многощебенистых</a:t>
            </a:r>
            <a:r>
              <a:rPr lang="ru-RU" sz="2000" b="1" i="0" u="none" strike="noStrike" dirty="0">
                <a:solidFill>
                  <a:srgbClr val="0663C2"/>
                </a:solidFill>
                <a:effectLst/>
                <a:latin typeface="fkGroteskNeue"/>
              </a:rPr>
              <a:t> смесей.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solidFill>
                  <a:schemeClr val="bg2">
                    <a:lumMod val="10000"/>
                  </a:schemeClr>
                </a:solidFill>
                <a:latin typeface="fkGroteskNeue"/>
              </a:rPr>
              <a:t>Особенности подбора ремонтной смеси сводятся к установлению гранулометрического состава</a:t>
            </a:r>
            <a:endParaRPr lang="ru-RU" sz="2000" b="1" i="0" u="none" strike="noStrike" dirty="0">
              <a:solidFill>
                <a:schemeClr val="bg2">
                  <a:lumMod val="10000"/>
                </a:schemeClr>
              </a:solidFill>
              <a:effectLst/>
              <a:latin typeface="fkGroteskNeue"/>
            </a:endParaRPr>
          </a:p>
          <a:p>
            <a:pPr algn="just">
              <a:spcAft>
                <a:spcPts val="600"/>
              </a:spcAft>
            </a:pPr>
            <a:endParaRPr lang="ru-RU" sz="100" b="1" i="0" u="none" strike="noStrike" dirty="0">
              <a:solidFill>
                <a:srgbClr val="0663C2"/>
              </a:solidFill>
              <a:effectLst/>
              <a:latin typeface="fkGroteskNeue"/>
            </a:endParaRPr>
          </a:p>
          <a:p>
            <a:pPr algn="just">
              <a:spcAft>
                <a:spcPts val="600"/>
              </a:spcAft>
            </a:pPr>
            <a:r>
              <a:rPr lang="ru-RU" sz="2000" b="1" i="0" u="none" strike="noStrike" dirty="0">
                <a:solidFill>
                  <a:srgbClr val="0663C2"/>
                </a:solidFill>
                <a:effectLst/>
                <a:latin typeface="fkGroteskNeue"/>
              </a:rPr>
              <a:t>3) Расширение строительного сезона</a:t>
            </a:r>
            <a:endParaRPr lang="ru-RU" sz="2000" b="0" i="0" u="none" strike="noStrike" dirty="0">
              <a:solidFill>
                <a:srgbClr val="0663C2"/>
              </a:solidFill>
              <a:effectLst/>
              <a:latin typeface="fkGroteskNeue"/>
            </a:endParaRPr>
          </a:p>
          <a:p>
            <a:pPr algn="just"/>
            <a:r>
              <a:rPr lang="ru-RU" sz="2000" b="1" i="0" u="none" strike="noStrike" dirty="0">
                <a:effectLst/>
                <a:latin typeface="fkGroteskNeue"/>
              </a:rPr>
              <a:t>Смеси </a:t>
            </a:r>
            <a:r>
              <a:rPr lang="ru-RU" sz="2000" b="0" i="0" u="none" strike="noStrike" dirty="0">
                <a:effectLst/>
                <a:latin typeface="fkGroteskNeue"/>
              </a:rPr>
              <a:t>открывают широкие возможности для </a:t>
            </a:r>
            <a:r>
              <a:rPr lang="ru-RU" sz="2000" b="1" i="0" u="none" strike="noStrike" dirty="0">
                <a:effectLst/>
                <a:latin typeface="fkGroteskNeue"/>
              </a:rPr>
              <a:t>круглогодичного строительного сезона</a:t>
            </a:r>
            <a:r>
              <a:rPr lang="ru-RU" sz="2000" b="0" i="0" u="none" strike="noStrike" dirty="0">
                <a:effectLst/>
                <a:latin typeface="fkGroteskNeue"/>
              </a:rPr>
              <a:t>, что кардинально меняет планирование дорожных работ. Вместо </a:t>
            </a:r>
            <a:r>
              <a:rPr lang="ru-RU" sz="2000" b="1" i="0" u="none" strike="noStrike" dirty="0">
                <a:effectLst/>
                <a:latin typeface="fkGroteskNeue"/>
              </a:rPr>
              <a:t>традиционных 6-7</a:t>
            </a:r>
            <a:r>
              <a:rPr lang="ru-RU" sz="2000" b="0" i="0" u="none" strike="noStrike" dirty="0">
                <a:effectLst/>
                <a:latin typeface="fkGroteskNeue"/>
              </a:rPr>
              <a:t> месяцев активного строительства </a:t>
            </a:r>
            <a:r>
              <a:rPr lang="ru-RU" sz="2000" b="1" i="0" u="none" strike="noStrike" dirty="0">
                <a:effectLst/>
                <a:latin typeface="fkGroteskNeue"/>
              </a:rPr>
              <a:t>появляется возможность работать 10-12 месяцев в году</a:t>
            </a:r>
            <a:endParaRPr lang="ru-RU" sz="2000" dirty="0">
              <a:latin typeface="fkGroteskNeue"/>
            </a:endParaRPr>
          </a:p>
          <a:p>
            <a:pPr algn="just"/>
            <a:endParaRPr lang="ru-RU" sz="1100" b="0" i="0" u="none" strike="noStrike" dirty="0">
              <a:effectLst/>
              <a:latin typeface="fkGroteskNeue"/>
            </a:endParaRPr>
          </a:p>
          <a:p>
            <a:pPr algn="just">
              <a:spcAft>
                <a:spcPts val="600"/>
              </a:spcAft>
            </a:pPr>
            <a:r>
              <a:rPr lang="ru-RU" sz="2000" b="1" i="0" u="none" strike="noStrike" dirty="0">
                <a:solidFill>
                  <a:srgbClr val="0663C2"/>
                </a:solidFill>
                <a:effectLst/>
                <a:latin typeface="fkGroteskNeue"/>
              </a:rPr>
              <a:t>4) Снижение энергозатрат</a:t>
            </a:r>
            <a:endParaRPr lang="ru-RU" sz="2000" dirty="0">
              <a:solidFill>
                <a:srgbClr val="0663C2"/>
              </a:solidFill>
              <a:latin typeface="fkGroteskNeue"/>
            </a:endParaRPr>
          </a:p>
          <a:p>
            <a:pPr algn="just"/>
            <a:r>
              <a:rPr lang="ru-RU" sz="2000" b="1" i="0" u="none" strike="noStrike" dirty="0">
                <a:effectLst/>
                <a:latin typeface="fkGroteskNeue"/>
              </a:rPr>
              <a:t>Смеси могут эффективно укладываться в холодном состоянии</a:t>
            </a:r>
            <a:r>
              <a:rPr lang="ru-RU" sz="2000" b="0" i="0" u="none" strike="noStrike" dirty="0">
                <a:effectLst/>
                <a:latin typeface="fkGroteskNeue"/>
              </a:rPr>
              <a:t>, что значительно снижает энергопотребление при производстве работ и делает возможным применение мобильных технологий</a:t>
            </a:r>
          </a:p>
          <a:p>
            <a:pPr algn="just"/>
            <a:endParaRPr lang="ru-RU" sz="1050" b="0" i="0" u="none" strike="noStrike" dirty="0">
              <a:effectLst/>
              <a:latin typeface="fkGroteskNeue"/>
            </a:endParaRPr>
          </a:p>
          <a:p>
            <a:pPr algn="just">
              <a:spcAft>
                <a:spcPts val="600"/>
              </a:spcAft>
            </a:pPr>
            <a:r>
              <a:rPr lang="ru-RU" sz="2000" b="1" dirty="0">
                <a:solidFill>
                  <a:srgbClr val="0663C2"/>
                </a:solidFill>
                <a:latin typeface="fkGroteskNeue"/>
              </a:rPr>
              <a:t>5) Утилизация отходов</a:t>
            </a:r>
          </a:p>
          <a:p>
            <a:pPr algn="just"/>
            <a:r>
              <a:rPr lang="ru-RU" sz="2000" b="1" dirty="0">
                <a:latin typeface="fkGroteskNeue"/>
              </a:rPr>
              <a:t>Смеси </a:t>
            </a:r>
            <a:r>
              <a:rPr lang="ru-RU" sz="2000" b="1" i="0" u="none" strike="noStrike" dirty="0">
                <a:effectLst/>
                <a:latin typeface="fkGroteskNeue"/>
              </a:rPr>
              <a:t>открывают широкие возможности для применения вторичных ресурсов и отходов промышленности </a:t>
            </a:r>
            <a:r>
              <a:rPr lang="ru-RU" sz="2000" b="0" i="0" u="none" strike="noStrike" dirty="0">
                <a:effectLst/>
                <a:latin typeface="fkGroteskNeue"/>
              </a:rPr>
              <a:t>с </a:t>
            </a:r>
            <a:r>
              <a:rPr lang="ru-RU" sz="2000" dirty="0">
                <a:latin typeface="fkGroteskNeue"/>
              </a:rPr>
              <a:t>возможностью производства </a:t>
            </a:r>
            <a:r>
              <a:rPr lang="ru-RU" sz="2000" b="1" dirty="0">
                <a:latin typeface="fkGroteskNeue"/>
              </a:rPr>
              <a:t>совершенно разных материалов </a:t>
            </a:r>
            <a:r>
              <a:rPr lang="ru-RU" sz="2000" b="1" i="0" u="none" strike="noStrike" dirty="0">
                <a:effectLst/>
                <a:latin typeface="fkGroteskNeue"/>
              </a:rPr>
              <a:t>с заданными свойствами</a:t>
            </a:r>
          </a:p>
          <a:p>
            <a:pPr algn="just"/>
            <a:endParaRPr lang="ru-RU" sz="2000" b="1" i="0" u="none" strike="noStrike" dirty="0">
              <a:effectLst/>
              <a:latin typeface="fkGroteskNeue"/>
            </a:endParaRPr>
          </a:p>
          <a:p>
            <a:pPr algn="just"/>
            <a:endParaRPr lang="ru-RU" sz="2000" b="1" dirty="0">
              <a:solidFill>
                <a:srgbClr val="0663C2"/>
              </a:solidFill>
              <a:latin typeface="fkGroteskNeue"/>
            </a:endParaRPr>
          </a:p>
        </p:txBody>
      </p:sp>
      <p:sp>
        <p:nvSpPr>
          <p:cNvPr id="7" name="Номер слайда 9">
            <a:extLst>
              <a:ext uri="{FF2B5EF4-FFF2-40B4-BE49-F238E27FC236}">
                <a16:creationId xmlns:a16="http://schemas.microsoft.com/office/drawing/2014/main" id="{A8393DE3-CEBA-43A0-E8C7-CA0B8DBF2845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20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246493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071C21C-5BBC-DFB4-79BE-61609D471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6F4983-F594-BC34-EED5-949F7B54B184}"/>
              </a:ext>
            </a:extLst>
          </p:cNvPr>
          <p:cNvSpPr/>
          <p:nvPr/>
        </p:nvSpPr>
        <p:spPr>
          <a:xfrm>
            <a:off x="906395" y="1125597"/>
            <a:ext cx="8156538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altLang="ru-RU" sz="2000" b="1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altLang="ru-RU" sz="2000" b="1">
              <a:solidFill>
                <a:srgbClr val="0000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256348-EA85-5B93-E298-DF5BC7BFE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3" y="905508"/>
            <a:ext cx="2027769" cy="28587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E6B6BC-99E3-1923-E0B6-5E27706E85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72" y="905508"/>
            <a:ext cx="2028188" cy="28587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F70F63-4E6A-5D58-56BF-91374FB87D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172" y="905508"/>
            <a:ext cx="2027898" cy="28587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5FAA48-E948-45D4-FF07-74C1A8730D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368" y="900010"/>
            <a:ext cx="2075584" cy="29264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1BD6E8-19E9-1E00-0B14-AB870E6515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-20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5200" y="4194597"/>
            <a:ext cx="3018536" cy="20277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0619E4-BEE3-03BE-B5D8-BE23970F00C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83569" y="4184838"/>
            <a:ext cx="2968892" cy="204728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51D401-881F-E9D8-BDCE-87ED1D623F9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86631" y="4215828"/>
            <a:ext cx="2827582" cy="19245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AE4B21A-EDA4-0C32-4727-680F874843C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368" y="3724033"/>
            <a:ext cx="2075584" cy="292617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0847626-41EF-F958-DE6E-C8CD1C2006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07204" y="905509"/>
            <a:ext cx="1996863" cy="281417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90E5475-3081-B8D9-4E2D-978D6E298C4A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2046" t="12509" r="71459" b="4473"/>
          <a:stretch/>
        </p:blipFill>
        <p:spPr bwMode="auto">
          <a:xfrm>
            <a:off x="9359078" y="3655393"/>
            <a:ext cx="2134882" cy="30300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62AF42-E0D3-8791-7182-6EDBFF270E6A}"/>
              </a:ext>
            </a:extLst>
          </p:cNvPr>
          <p:cNvSpPr txBox="1"/>
          <p:nvPr/>
        </p:nvSpPr>
        <p:spPr>
          <a:xfrm>
            <a:off x="296122" y="272140"/>
            <a:ext cx="11666030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ru-RU"/>
            </a:defPPr>
            <a:lvl1pPr defTabSz="810104">
              <a:lnSpc>
                <a:spcPct val="100000"/>
              </a:lnSpc>
              <a:spcBef>
                <a:spcPct val="0"/>
              </a:spcBef>
              <a:buNone/>
              <a:defRPr sz="2000" b="1" cap="all" baseline="0">
                <a:solidFill>
                  <a:srgbClr val="253B7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Акты внедрения и объекты интеллектуальной собственности</a:t>
            </a:r>
          </a:p>
        </p:txBody>
      </p:sp>
      <p:sp>
        <p:nvSpPr>
          <p:cNvPr id="14" name="Номер слайда 9">
            <a:extLst>
              <a:ext uri="{FF2B5EF4-FFF2-40B4-BE49-F238E27FC236}">
                <a16:creationId xmlns:a16="http://schemas.microsoft.com/office/drawing/2014/main" id="{E1EC4508-B58D-1135-F4BE-C40146433D65}"/>
              </a:ext>
            </a:extLst>
          </p:cNvPr>
          <p:cNvSpPr txBox="1">
            <a:spLocks/>
          </p:cNvSpPr>
          <p:nvPr/>
        </p:nvSpPr>
        <p:spPr>
          <a:xfrm>
            <a:off x="9370589" y="6507980"/>
            <a:ext cx="2813557" cy="503565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1024323" rtl="0" eaLnBrk="1" latinLnBrk="0" hangingPunct="1">
              <a:defRPr sz="974" b="1" kern="1200">
                <a:solidFill>
                  <a:srgbClr val="253B7B"/>
                </a:solidFill>
                <a:latin typeface="+mn-lt"/>
                <a:ea typeface="+mn-ea"/>
                <a:cs typeface="+mn-cs"/>
              </a:defRPr>
            </a:lvl1pPr>
            <a:lvl2pPr marL="512161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4323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36484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48646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60805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296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85128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7290" algn="l" defTabSz="1024323" rtl="0" eaLnBrk="1" latinLnBrk="0" hangingPunct="1">
              <a:defRPr sz="2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50B788B-C4EF-48FC-91CC-F8A71654C62A}" type="slidenum">
              <a:rPr lang="ru-RU" sz="1400" smtClean="0">
                <a:solidFill>
                  <a:schemeClr val="tx1"/>
                </a:solidFill>
              </a:rPr>
              <a:pPr algn="r"/>
              <a:t>21</a:t>
            </a:fld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из 22</a:t>
            </a:r>
          </a:p>
        </p:txBody>
      </p:sp>
    </p:spTree>
    <p:extLst>
      <p:ext uri="{BB962C8B-B14F-4D97-AF65-F5344CB8AC3E}">
        <p14:creationId xmlns:p14="http://schemas.microsoft.com/office/powerpoint/2010/main" val="3191807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E37A249-2F85-87B8-F6BA-1F9F0E9FB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D287EF-37E5-DABB-96F7-F71C827B6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2" y="5644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D2682FC-CDFA-055C-FA64-1EB9BDE25F85}"/>
              </a:ext>
            </a:extLst>
          </p:cNvPr>
          <p:cNvSpPr/>
          <p:nvPr/>
        </p:nvSpPr>
        <p:spPr>
          <a:xfrm>
            <a:off x="248835" y="2967335"/>
            <a:ext cx="11645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266611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4_РДН2023">
  <a:themeElements>
    <a:clrScheme name="Росдорнии">
      <a:dk1>
        <a:srgbClr val="303236"/>
      </a:dk1>
      <a:lt1>
        <a:sysClr val="window" lastClr="FFFFFF"/>
      </a:lt1>
      <a:dk2>
        <a:srgbClr val="025597"/>
      </a:dk2>
      <a:lt2>
        <a:srgbClr val="CCCED2"/>
      </a:lt2>
      <a:accent1>
        <a:srgbClr val="025597"/>
      </a:accent1>
      <a:accent2>
        <a:srgbClr val="DC8424"/>
      </a:accent2>
      <a:accent3>
        <a:srgbClr val="CCCED2"/>
      </a:accent3>
      <a:accent4>
        <a:srgbClr val="3C3C3C"/>
      </a:accent4>
      <a:accent5>
        <a:srgbClr val="4C566C"/>
      </a:accent5>
      <a:accent6>
        <a:srgbClr val="009EE3"/>
      </a:accent6>
      <a:hlink>
        <a:srgbClr val="40526E"/>
      </a:hlink>
      <a:folHlink>
        <a:srgbClr val="009EE3"/>
      </a:folHlink>
    </a:clrScheme>
    <a:fontScheme name="РОСДОРНИИ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1600" b="1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РДН2023" id="{03A96AA8-9547-41A2-926F-0420F0A24E18}" vid="{3B476EEC-237E-4854-9CAD-C68E875FA167}"/>
    </a:ext>
  </a:extLst>
</a:theme>
</file>

<file path=ppt/theme/theme2.xml><?xml version="1.0" encoding="utf-8"?>
<a:theme xmlns:a="http://schemas.openxmlformats.org/drawingml/2006/main" name="3_РДН2023">
  <a:themeElements>
    <a:clrScheme name="Росдорнии">
      <a:dk1>
        <a:srgbClr val="303236"/>
      </a:dk1>
      <a:lt1>
        <a:sysClr val="window" lastClr="FFFFFF"/>
      </a:lt1>
      <a:dk2>
        <a:srgbClr val="025597"/>
      </a:dk2>
      <a:lt2>
        <a:srgbClr val="CCCED2"/>
      </a:lt2>
      <a:accent1>
        <a:srgbClr val="025597"/>
      </a:accent1>
      <a:accent2>
        <a:srgbClr val="DC8424"/>
      </a:accent2>
      <a:accent3>
        <a:srgbClr val="CCCED2"/>
      </a:accent3>
      <a:accent4>
        <a:srgbClr val="3C3C3C"/>
      </a:accent4>
      <a:accent5>
        <a:srgbClr val="4C566C"/>
      </a:accent5>
      <a:accent6>
        <a:srgbClr val="009EE3"/>
      </a:accent6>
      <a:hlink>
        <a:srgbClr val="40526E"/>
      </a:hlink>
      <a:folHlink>
        <a:srgbClr val="009EE3"/>
      </a:folHlink>
    </a:clrScheme>
    <a:fontScheme name="РОСДОРНИИ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1600" b="1"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РДН2023" id="{03A96AA8-9547-41A2-926F-0420F0A24E18}" vid="{3B476EEC-237E-4854-9CAD-C68E875FA167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РДН2023</Template>
  <TotalTime>19048</TotalTime>
  <Words>2055</Words>
  <Application>Microsoft Macintosh PowerPoint</Application>
  <PresentationFormat>Широкоэкранный</PresentationFormat>
  <Paragraphs>216</Paragraphs>
  <Slides>22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Wingdings</vt:lpstr>
      <vt:lpstr>PT Sans</vt:lpstr>
      <vt:lpstr>fkGroteskNeue</vt:lpstr>
      <vt:lpstr>Verdana</vt:lpstr>
      <vt:lpstr>Raleway</vt:lpstr>
      <vt:lpstr>Arial</vt:lpstr>
      <vt:lpstr>Times New Roman</vt:lpstr>
      <vt:lpstr>YS Text</vt:lpstr>
      <vt:lpstr>Calibri</vt:lpstr>
      <vt:lpstr>4_РДН2023</vt:lpstr>
      <vt:lpstr>3_РДН2023</vt:lpstr>
      <vt:lpstr>Презентация PowerPoint</vt:lpstr>
      <vt:lpstr>Презентация PowerPoint</vt:lpstr>
      <vt:lpstr>Презентация PowerPoint</vt:lpstr>
      <vt:lpstr>Выполнение ремонтных работ на асфальтобетонном покрытии</vt:lpstr>
      <vt:lpstr>Анализ технологий для ремонта покрытия автомобильных дорог </vt:lpstr>
      <vt:lpstr>Выполнение ремонтных работ на асфальтобетонном покрытии</vt:lpstr>
      <vt:lpstr>Анализ технологий для ремонта покрытия автомобильных дорог </vt:lpstr>
      <vt:lpstr>Анализ технологий для ремонта покрытия автомобильных дорог </vt:lpstr>
      <vt:lpstr>Влияние температуры на теплофизические характеристики горячих смесей  (Коэффициент теплопроводности)</vt:lpstr>
      <vt:lpstr>Влияние температуры на теплофизические характеристики горячих смесей</vt:lpstr>
      <vt:lpstr>Влияние температуры на теплофизические характеристики горячих смесей</vt:lpstr>
      <vt:lpstr>Влияние температуры на теплофизические характеристики горячих смесей</vt:lpstr>
      <vt:lpstr>Влияние температуры на теплофизические характеристики горячих смесей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RosDorNii_preee</dc:title>
  <dc:creator>User</dc:creator>
  <cp:lastModifiedBy>Алексей Игнатьев</cp:lastModifiedBy>
  <cp:revision>944</cp:revision>
  <cp:lastPrinted>2022-08-22T07:21:20Z</cp:lastPrinted>
  <dcterms:created xsi:type="dcterms:W3CDTF">2019-08-20T12:43:50Z</dcterms:created>
  <dcterms:modified xsi:type="dcterms:W3CDTF">2026-01-27T19:57:46Z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2019-08-20T00:00:00Z</vt:filetime>
  </property>
  <property fmtid="{D5CDD505-2E9C-101B-9397-08002B2CF9AE}" pid="3" name="Creator">
    <vt:lpwstr>Adobe Illustrator CC 23.0 (Windows)</vt:lpwstr>
  </property>
  <property fmtid="{D5CDD505-2E9C-101B-9397-08002B2CF9AE}" pid="4" name="LastSaved">
    <vt:filetime>2019-08-20T00:00:00Z</vt:filetime>
  </property>
</Properties>
</file>