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980" r:id="rId1"/>
    <p:sldMasterId id="2147483974" r:id="rId2"/>
    <p:sldMasterId id="2147483986" r:id="rId3"/>
  </p:sldMasterIdLst>
  <p:notesMasterIdLst>
    <p:notesMasterId r:id="rId33"/>
  </p:notesMasterIdLst>
  <p:sldIdLst>
    <p:sldId id="256" r:id="rId4"/>
    <p:sldId id="358" r:id="rId5"/>
    <p:sldId id="360" r:id="rId6"/>
    <p:sldId id="348" r:id="rId7"/>
    <p:sldId id="349" r:id="rId8"/>
    <p:sldId id="356" r:id="rId9"/>
    <p:sldId id="350" r:id="rId10"/>
    <p:sldId id="351" r:id="rId11"/>
    <p:sldId id="319" r:id="rId12"/>
    <p:sldId id="359" r:id="rId13"/>
    <p:sldId id="362" r:id="rId14"/>
    <p:sldId id="309" r:id="rId15"/>
    <p:sldId id="322" r:id="rId16"/>
    <p:sldId id="316" r:id="rId17"/>
    <p:sldId id="326" r:id="rId18"/>
    <p:sldId id="327" r:id="rId19"/>
    <p:sldId id="330" r:id="rId20"/>
    <p:sldId id="331" r:id="rId21"/>
    <p:sldId id="335" r:id="rId22"/>
    <p:sldId id="353" r:id="rId23"/>
    <p:sldId id="357" r:id="rId24"/>
    <p:sldId id="342" r:id="rId25"/>
    <p:sldId id="344" r:id="rId26"/>
    <p:sldId id="345" r:id="rId27"/>
    <p:sldId id="346" r:id="rId28"/>
    <p:sldId id="352" r:id="rId29"/>
    <p:sldId id="355" r:id="rId30"/>
    <p:sldId id="354" r:id="rId31"/>
    <p:sldId id="259" r:id="rId32"/>
  </p:sldIdLst>
  <p:sldSz cx="12192000" cy="6858000"/>
  <p:notesSz cx="9926638" cy="6797675"/>
  <p:embeddedFontLst>
    <p:embeddedFont>
      <p:font typeface="PT Sans" panose="020B0604020202020204" charset="-52"/>
      <p:regular r:id="rId34"/>
      <p:bold r:id="rId35"/>
      <p:italic r:id="rId36"/>
      <p:boldItalic r:id="rId37"/>
    </p:embeddedFont>
  </p:embeddedFontLst>
  <p:defaultTextStyle>
    <a:defPPr>
      <a:defRPr lang="ru-RU"/>
    </a:defPPr>
    <a:lvl1pPr marL="0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1pPr>
    <a:lvl2pPr marL="512161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2pPr>
    <a:lvl3pPr marL="1024323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3pPr>
    <a:lvl4pPr marL="1536484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4pPr>
    <a:lvl5pPr marL="2048646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5pPr>
    <a:lvl6pPr marL="2560805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6pPr>
    <a:lvl7pPr marL="3072968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7pPr>
    <a:lvl8pPr marL="3585128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8pPr>
    <a:lvl9pPr marL="4097290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7" userDrawn="1">
          <p15:clr>
            <a:srgbClr val="A4A3A4"/>
          </p15:clr>
        </p15:guide>
        <p15:guide id="2" pos="2438" userDrawn="1">
          <p15:clr>
            <a:srgbClr val="A4A3A4"/>
          </p15:clr>
        </p15:guide>
        <p15:guide id="3" orient="horz" pos="2878" userDrawn="1">
          <p15:clr>
            <a:srgbClr val="A4A3A4"/>
          </p15:clr>
        </p15:guide>
        <p15:guide id="4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tunov Alexandr" initials="PA" lastIdx="1" clrIdx="0">
    <p:extLst>
      <p:ext uri="{19B8F6BF-5375-455C-9EA6-DF929625EA0E}">
        <p15:presenceInfo xmlns:p15="http://schemas.microsoft.com/office/powerpoint/2012/main" userId="S-1-5-21-578429825-1942577684-262303683-696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B7B"/>
    <a:srgbClr val="F20ED1"/>
    <a:srgbClr val="FF6600"/>
    <a:srgbClr val="009999"/>
    <a:srgbClr val="FF9966"/>
    <a:srgbClr val="66FFCC"/>
    <a:srgbClr val="FF7C80"/>
    <a:srgbClr val="FFC000"/>
    <a:srgbClr val="F5800B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D4443E-F989-4FC4-A0C8-D5A2AF1F390B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11" autoAdjust="0"/>
    <p:restoredTop sz="0" autoAdjust="0"/>
  </p:normalViewPr>
  <p:slideViewPr>
    <p:cSldViewPr>
      <p:cViewPr varScale="1">
        <p:scale>
          <a:sx n="85" d="100"/>
          <a:sy n="85" d="100"/>
        </p:scale>
        <p:origin x="792" y="67"/>
      </p:cViewPr>
      <p:guideLst>
        <p:guide orient="horz" pos="3227"/>
        <p:guide pos="2438"/>
        <p:guide orient="horz" pos="287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-shares03.rdn.local\Share\&#1059;&#1087;&#1088;&#1072;&#1074;&#1083;&#1077;&#1085;&#1080;&#1077;%20&#1083;&#1072;&#1073;&#1086;&#1088;&#1072;&#1090;&#1086;&#1088;&#1085;&#1086;&#1075;&#1086;%20&#1086;&#1073;&#1077;&#1089;&#1087;&#1077;&#1095;&#1077;&#1085;&#1080;&#1103;%20&#1076;&#1077;&#1103;&#1090;&#1077;&#1083;&#1100;&#1085;&#1086;&#1089;&#1090;&#1080;%20&#1054;&#1062;&#1050;\1.%20&#1053;&#1048;&#1054;&#1050;&#1056;\2025%20&#1075;&#1086;&#1076;\3.%20&#1041;&#1077;&#1090;&#1086;&#1085;\&#1056;&#1072;&#1073;&#1086;&#1095;&#1080;&#1077;%20&#1089;&#1086;&#1089;&#1090;&#1072;&#1074;&#1099;%20&#1087;&#1086;%20&#1087;&#1088;&#1086;&#1075;&#1088;&#1072;&#1084;&#1084;&#1077;%20&#1080;&#1089;&#1087;&#1099;&#1090;&#1072;&#1085;&#1080;&#108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-shares03.rdn.local\Share\&#1059;&#1087;&#1088;&#1072;&#1074;&#1083;&#1077;&#1085;&#1080;&#1077;%20&#1083;&#1072;&#1073;&#1086;&#1088;&#1072;&#1090;&#1086;&#1088;&#1085;&#1086;&#1075;&#1086;%20&#1086;&#1073;&#1077;&#1089;&#1087;&#1077;&#1095;&#1077;&#1085;&#1080;&#1103;%20&#1076;&#1077;&#1103;&#1090;&#1077;&#1083;&#1100;&#1085;&#1086;&#1089;&#1090;&#1080;%20&#1054;&#1062;&#1050;\1.%20&#1053;&#1048;&#1054;&#1050;&#1056;\2025%20&#1075;&#1086;&#1076;\3.%20&#1041;&#1077;&#1090;&#1086;&#1085;\&#1056;&#1072;&#1073;&#1086;&#1095;&#1080;&#1077;%20&#1089;&#1086;&#1089;&#1090;&#1072;&#1074;&#1099;%20&#1087;&#1086;%20&#1087;&#1088;&#1086;&#1075;&#1088;&#1072;&#1084;&#1084;&#1077;%20&#1080;&#1089;&#1087;&#1099;&#1090;&#1072;&#1085;&#1080;&#108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-shares03.rdn.local\Share\&#1059;&#1087;&#1088;&#1072;&#1074;&#1083;&#1077;&#1085;&#1080;&#1077;%20&#1083;&#1072;&#1073;&#1086;&#1088;&#1072;&#1090;&#1086;&#1088;&#1085;&#1086;&#1075;&#1086;%20&#1086;&#1073;&#1077;&#1089;&#1087;&#1077;&#1095;&#1077;&#1085;&#1080;&#1103;%20&#1076;&#1077;&#1103;&#1090;&#1077;&#1083;&#1100;&#1085;&#1086;&#1089;&#1090;&#1080;%20&#1054;&#1062;&#1050;\1.%20&#1053;&#1048;&#1054;&#1050;&#1056;\2025%20&#1075;&#1086;&#1076;\3.%20&#1041;&#1077;&#1090;&#1086;&#1085;\&#1056;&#1072;&#1073;&#1086;&#1095;&#1080;&#1077;%20&#1089;&#1086;&#1089;&#1090;&#1072;&#1074;&#1099;%20&#1087;&#1086;%20&#1087;&#1088;&#1086;&#1075;&#1088;&#1072;&#1084;&#1084;&#1077;%20&#1080;&#1089;&#1087;&#1099;&#1090;&#1072;&#1085;&#1080;&#1081;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yfullina\Desktop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400" b="0" i="0" u="none" strike="noStrike" kern="1200" spc="0" baseline="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Зависимость показателя </a:t>
            </a:r>
            <a:r>
              <a:rPr lang="ru-RU" sz="12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истираемости</a:t>
            </a:r>
            <a:r>
              <a:rPr lang="ru-RU" sz="1200" b="1" baseline="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G</a:t>
            </a:r>
            <a:r>
              <a:rPr lang="en-US" sz="1200" b="1" baseline="-25000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pt</a:t>
            </a:r>
            <a:r>
              <a:rPr lang="en-US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от гранулометрического состава минеральной</a:t>
            </a:r>
            <a:r>
              <a:rPr lang="ru-RU" sz="1200" b="1" baseline="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части (2025 год)</a:t>
            </a:r>
            <a:endParaRPr lang="ru-RU" sz="1200" b="1" dirty="0">
              <a:solidFill>
                <a:srgbClr val="253B7B"/>
              </a:solidFill>
              <a:latin typeface="PT Sans" panose="020B0503020203020204" pitchFamily="34" charset="-52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400" b="0" i="0" u="none" strike="noStrike" kern="1200" spc="0" baseline="0">
              <a:solidFill>
                <a:srgbClr val="253B7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Истираемость Gpt</c:v>
          </c:tx>
          <c:spPr>
            <a:solidFill>
              <a:srgbClr val="253B7B"/>
            </a:solidFill>
            <a:ln>
              <a:noFill/>
            </a:ln>
            <a:effectLst/>
          </c:spPr>
          <c:invertIfNegative val="0"/>
          <c:cat>
            <c:strRef>
              <c:f>'Приведенные расходы мат-лов'!$Q$27:$Q$31</c:f>
              <c:strCache>
                <c:ptCount val="5"/>
                <c:pt idx="0">
                  <c:v>состав 2.2</c:v>
                </c:pt>
                <c:pt idx="1">
                  <c:v>состав 2.3</c:v>
                </c:pt>
                <c:pt idx="2">
                  <c:v>состав 2.1</c:v>
                </c:pt>
                <c:pt idx="3">
                  <c:v>состав 2.4</c:v>
                </c:pt>
                <c:pt idx="4">
                  <c:v>состав 2.5</c:v>
                </c:pt>
              </c:strCache>
            </c:strRef>
          </c:cat>
          <c:val>
            <c:numRef>
              <c:f>'Приведенные расходы мат-лов'!$R$27:$R$31</c:f>
              <c:numCache>
                <c:formatCode>General</c:formatCode>
                <c:ptCount val="5"/>
                <c:pt idx="0">
                  <c:v>67</c:v>
                </c:pt>
                <c:pt idx="1">
                  <c:v>47</c:v>
                </c:pt>
                <c:pt idx="2">
                  <c:v>41</c:v>
                </c:pt>
                <c:pt idx="3">
                  <c:v>35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2-460B-9788-74962C36A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7754512"/>
        <c:axId val="767074480"/>
      </c:barChart>
      <c:catAx>
        <c:axId val="76775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Состав</a:t>
                </a:r>
              </a:p>
            </c:rich>
          </c:tx>
          <c:layout>
            <c:manualLayout>
              <c:xMode val="edge"/>
              <c:yMode val="edge"/>
              <c:x val="0.45117508940621098"/>
              <c:y val="0.889304831924483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074480"/>
        <c:crosses val="autoZero"/>
        <c:auto val="1"/>
        <c:lblAlgn val="ctr"/>
        <c:lblOffset val="100"/>
        <c:noMultiLvlLbl val="0"/>
      </c:catAx>
      <c:valAx>
        <c:axId val="76707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Значение </a:t>
                </a:r>
                <a:r>
                  <a:rPr lang="ru-RU" sz="1200" b="1" dirty="0" err="1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истираемости</a:t>
                </a: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, см</a:t>
                </a:r>
                <a:r>
                  <a:rPr lang="ru-RU" sz="1200" b="1" baseline="3000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3</a:t>
                </a:r>
              </a:p>
            </c:rich>
          </c:tx>
          <c:layout>
            <c:manualLayout>
              <c:xMode val="edge"/>
              <c:yMode val="edge"/>
              <c:x val="5.398680861674203E-2"/>
              <c:y val="0.108516014208168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75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Зависимость показателя </a:t>
            </a:r>
            <a:r>
              <a:rPr lang="ru-RU" sz="12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истираемости</a:t>
            </a: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G</a:t>
            </a:r>
            <a:r>
              <a:rPr lang="en-US" sz="1200" b="1" baseline="-25000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pt</a:t>
            </a:r>
            <a:r>
              <a:rPr lang="en-US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от гранулометрического</a:t>
            </a:r>
            <a:r>
              <a:rPr lang="ru-RU" sz="1200" b="1" baseline="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состава минеральной части (2024 год)</a:t>
            </a:r>
            <a:endParaRPr lang="ru-RU" sz="1200" b="1" dirty="0">
              <a:solidFill>
                <a:srgbClr val="253B7B"/>
              </a:solidFill>
              <a:latin typeface="PT Sans" panose="020B0503020203020204" pitchFamily="34" charset="-52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53B7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Истираемость Gpt</c:v>
          </c:tx>
          <c:spPr>
            <a:solidFill>
              <a:srgbClr val="253B7B"/>
            </a:solidFill>
            <a:ln>
              <a:noFill/>
            </a:ln>
            <a:effectLst/>
          </c:spPr>
          <c:invertIfNegative val="0"/>
          <c:cat>
            <c:strRef>
              <c:f>'Приведенные расходы мат-лов'!$Q$85:$Q$89</c:f>
              <c:strCache>
                <c:ptCount val="5"/>
                <c:pt idx="0">
                  <c:v>состав 3.2</c:v>
                </c:pt>
                <c:pt idx="1">
                  <c:v>состав 3.3</c:v>
                </c:pt>
                <c:pt idx="2">
                  <c:v>состав 3.1</c:v>
                </c:pt>
                <c:pt idx="3">
                  <c:v>состав 3.4</c:v>
                </c:pt>
                <c:pt idx="4">
                  <c:v>состав 3.5</c:v>
                </c:pt>
              </c:strCache>
            </c:strRef>
          </c:cat>
          <c:val>
            <c:numRef>
              <c:f>'Приведенные расходы мат-лов'!$R$85:$R$89</c:f>
              <c:numCache>
                <c:formatCode>General</c:formatCode>
                <c:ptCount val="5"/>
                <c:pt idx="0">
                  <c:v>78</c:v>
                </c:pt>
                <c:pt idx="1">
                  <c:v>48</c:v>
                </c:pt>
                <c:pt idx="2">
                  <c:v>43</c:v>
                </c:pt>
                <c:pt idx="3">
                  <c:v>27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B-4682-BD66-3315DBCAB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7754512"/>
        <c:axId val="767074480"/>
      </c:barChart>
      <c:catAx>
        <c:axId val="76775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Состав</a:t>
                </a:r>
              </a:p>
            </c:rich>
          </c:tx>
          <c:layout>
            <c:manualLayout>
              <c:xMode val="edge"/>
              <c:yMode val="edge"/>
              <c:x val="0.42396405806417053"/>
              <c:y val="0.87976010416529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074480"/>
        <c:crosses val="autoZero"/>
        <c:auto val="1"/>
        <c:lblAlgn val="ctr"/>
        <c:lblOffset val="100"/>
        <c:noMultiLvlLbl val="0"/>
      </c:catAx>
      <c:valAx>
        <c:axId val="76707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Значение </a:t>
                </a:r>
                <a:r>
                  <a:rPr lang="ru-RU" sz="1200" b="1" dirty="0" err="1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истираемости</a:t>
                </a: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, см</a:t>
                </a:r>
                <a:r>
                  <a:rPr lang="ru-RU" sz="1200" b="1" baseline="3000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3</a:t>
                </a:r>
              </a:p>
            </c:rich>
          </c:tx>
          <c:layout>
            <c:manualLayout>
              <c:xMode val="edge"/>
              <c:yMode val="edge"/>
              <c:x val="5.5904440516364028E-2"/>
              <c:y val="0.134968462941842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75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rgbClr val="253B7B"/>
                </a:solidFill>
                <a:latin typeface="PT Sans" panose="020B0503020203020204" pitchFamily="34" charset="-52"/>
                <a:cs typeface="Times New Roman" pitchFamily="18" charset="0"/>
              </a:rPr>
              <a:t>Составы минеральной части бетона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253B7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'Объединенный график'!$A$2</c:f>
              <c:strCache>
                <c:ptCount val="1"/>
                <c:pt idx="0">
                  <c:v>Состав № 2.1 (Gpt=41)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val>
            <c:numRef>
              <c:f>'Объединенный график'!$B$2:$M$2</c:f>
              <c:numCache>
                <c:formatCode>0.0</c:formatCode>
                <c:ptCount val="12"/>
                <c:pt idx="0">
                  <c:v>0.94699999999999995</c:v>
                </c:pt>
                <c:pt idx="1">
                  <c:v>3.8210000000000002</c:v>
                </c:pt>
                <c:pt idx="2">
                  <c:v>11.917</c:v>
                </c:pt>
                <c:pt idx="3">
                  <c:v>23.807000000000002</c:v>
                </c:pt>
                <c:pt idx="4">
                  <c:v>32.571999999999996</c:v>
                </c:pt>
                <c:pt idx="5">
                  <c:v>36.168999999999997</c:v>
                </c:pt>
                <c:pt idx="6">
                  <c:v>39.485999999999997</c:v>
                </c:pt>
                <c:pt idx="7">
                  <c:v>43.625999999999998</c:v>
                </c:pt>
                <c:pt idx="8">
                  <c:v>52.881</c:v>
                </c:pt>
                <c:pt idx="9">
                  <c:v>64.734000000000009</c:v>
                </c:pt>
                <c:pt idx="10">
                  <c:v>94.930999999999997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3E-404E-92D3-79371D6C8DD6}"/>
            </c:ext>
          </c:extLst>
        </c:ser>
        <c:ser>
          <c:idx val="1"/>
          <c:order val="1"/>
          <c:tx>
            <c:strRef>
              <c:f>'Объединенный график'!$A$3</c:f>
              <c:strCache>
                <c:ptCount val="1"/>
                <c:pt idx="0">
                  <c:v>Состав № 2.2 (Gpt=67)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val>
            <c:numRef>
              <c:f>'Объединенный график'!$B$3:$M$3</c:f>
              <c:numCache>
                <c:formatCode>0.0</c:formatCode>
                <c:ptCount val="12"/>
                <c:pt idx="0">
                  <c:v>1.3650000000000002</c:v>
                </c:pt>
                <c:pt idx="1">
                  <c:v>6.21</c:v>
                </c:pt>
                <c:pt idx="2">
                  <c:v>20.044999999999998</c:v>
                </c:pt>
                <c:pt idx="3">
                  <c:v>40.299999999999997</c:v>
                </c:pt>
                <c:pt idx="4">
                  <c:v>55.28</c:v>
                </c:pt>
                <c:pt idx="5">
                  <c:v>61.42</c:v>
                </c:pt>
                <c:pt idx="6">
                  <c:v>66.98</c:v>
                </c:pt>
                <c:pt idx="7">
                  <c:v>72.900000000000006</c:v>
                </c:pt>
                <c:pt idx="8">
                  <c:v>87.525000000000006</c:v>
                </c:pt>
                <c:pt idx="9">
                  <c:v>94.605000000000004</c:v>
                </c:pt>
                <c:pt idx="10">
                  <c:v>99.314999999999998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3E-404E-92D3-79371D6C8DD6}"/>
            </c:ext>
          </c:extLst>
        </c:ser>
        <c:ser>
          <c:idx val="2"/>
          <c:order val="2"/>
          <c:tx>
            <c:strRef>
              <c:f>'Объединенный график'!$A$4</c:f>
              <c:strCache>
                <c:ptCount val="1"/>
                <c:pt idx="0">
                  <c:v>Состав № 2.3 (Gpt=46)</c:v>
                </c:pt>
              </c:strCache>
            </c:strRef>
          </c:tx>
          <c:spPr>
            <a:ln w="19050" cap="rnd" cmpd="sng" algn="ctr">
              <a:solidFill>
                <a:srgbClr val="7030A0"/>
              </a:solidFill>
              <a:prstDash val="solid"/>
              <a:round/>
            </a:ln>
            <a:effectLst/>
          </c:spPr>
          <c:marker>
            <c:spPr>
              <a:solidFill>
                <a:srgbClr val="7030A0"/>
              </a:solidFill>
              <a:ln w="6350" cap="flat" cmpd="sng" algn="ctr">
                <a:solidFill>
                  <a:srgbClr val="7030A0"/>
                </a:solidFill>
                <a:prstDash val="solid"/>
                <a:round/>
              </a:ln>
              <a:effectLst/>
            </c:spPr>
          </c:marker>
          <c:cat>
            <c:numRef>
              <c:f>'[2]3 группа (ФАКТ рассев) (4)'!$B$1:$M$1</c:f>
              <c:numCache>
                <c:formatCode>General</c:formatCode>
                <c:ptCount val="12"/>
                <c:pt idx="0">
                  <c:v>6.3E-2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5.6</c:v>
                </c:pt>
                <c:pt idx="8">
                  <c:v>8</c:v>
                </c:pt>
                <c:pt idx="9">
                  <c:v>11.2</c:v>
                </c:pt>
                <c:pt idx="10">
                  <c:v>16</c:v>
                </c:pt>
                <c:pt idx="11">
                  <c:v>22.4</c:v>
                </c:pt>
              </c:numCache>
            </c:numRef>
          </c:cat>
          <c:val>
            <c:numRef>
              <c:f>'Объединенный график'!$B$4:$M$4</c:f>
              <c:numCache>
                <c:formatCode>0.0</c:formatCode>
                <c:ptCount val="12"/>
                <c:pt idx="0">
                  <c:v>1.022</c:v>
                </c:pt>
                <c:pt idx="1">
                  <c:v>4.5530000000000008</c:v>
                </c:pt>
                <c:pt idx="2">
                  <c:v>14.57</c:v>
                </c:pt>
                <c:pt idx="3">
                  <c:v>29.245000000000001</c:v>
                </c:pt>
                <c:pt idx="4">
                  <c:v>40.084000000000003</c:v>
                </c:pt>
                <c:pt idx="5">
                  <c:v>44.530999999999999</c:v>
                </c:pt>
                <c:pt idx="6">
                  <c:v>48.963999999999999</c:v>
                </c:pt>
                <c:pt idx="7">
                  <c:v>54.664000000000001</c:v>
                </c:pt>
                <c:pt idx="8">
                  <c:v>68.900000000000006</c:v>
                </c:pt>
                <c:pt idx="9">
                  <c:v>77.263000000000005</c:v>
                </c:pt>
                <c:pt idx="10">
                  <c:v>96.712000000000003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3E-404E-92D3-79371D6C8DD6}"/>
            </c:ext>
          </c:extLst>
        </c:ser>
        <c:ser>
          <c:idx val="3"/>
          <c:order val="3"/>
          <c:tx>
            <c:strRef>
              <c:f>'Объединенный график'!$A$5</c:f>
              <c:strCache>
                <c:ptCount val="1"/>
                <c:pt idx="0">
                  <c:v>Состав № 2.4 (Gpt=35)</c:v>
                </c:pt>
              </c:strCache>
            </c:strRef>
          </c:tx>
          <c:spPr>
            <a:ln w="19050" cap="rnd" cmpd="sng" algn="ctr">
              <a:solidFill>
                <a:srgbClr val="00B050"/>
              </a:solidFill>
              <a:prstDash val="solid"/>
              <a:round/>
            </a:ln>
            <a:effectLst/>
          </c:spPr>
          <c:marker>
            <c:spPr>
              <a:solidFill>
                <a:srgbClr val="00B050"/>
              </a:solidFill>
              <a:ln w="6350" cap="flat" cmpd="sng" algn="ctr">
                <a:solidFill>
                  <a:srgbClr val="00B050"/>
                </a:solidFill>
                <a:prstDash val="solid"/>
                <a:round/>
              </a:ln>
              <a:effectLst/>
            </c:spPr>
          </c:marker>
          <c:cat>
            <c:numRef>
              <c:f>'[2]3 группа (ФАКТ рассев) (4)'!$B$1:$M$1</c:f>
              <c:numCache>
                <c:formatCode>General</c:formatCode>
                <c:ptCount val="12"/>
                <c:pt idx="0">
                  <c:v>6.3E-2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5.6</c:v>
                </c:pt>
                <c:pt idx="8">
                  <c:v>8</c:v>
                </c:pt>
                <c:pt idx="9">
                  <c:v>11.2</c:v>
                </c:pt>
                <c:pt idx="10">
                  <c:v>16</c:v>
                </c:pt>
                <c:pt idx="11">
                  <c:v>22.4</c:v>
                </c:pt>
              </c:numCache>
            </c:numRef>
          </c:cat>
          <c:val>
            <c:numRef>
              <c:f>'Объединенный график'!$B$5:$M$5</c:f>
              <c:numCache>
                <c:formatCode>0.0</c:formatCode>
                <c:ptCount val="12"/>
                <c:pt idx="0">
                  <c:v>0.50800000000000001</c:v>
                </c:pt>
                <c:pt idx="1">
                  <c:v>1.9220000000000002</c:v>
                </c:pt>
                <c:pt idx="2">
                  <c:v>5.8239999999999998</c:v>
                </c:pt>
                <c:pt idx="3">
                  <c:v>11.51</c:v>
                </c:pt>
                <c:pt idx="4">
                  <c:v>15.696</c:v>
                </c:pt>
                <c:pt idx="5">
                  <c:v>17.434000000000001</c:v>
                </c:pt>
                <c:pt idx="6">
                  <c:v>21.195999999999998</c:v>
                </c:pt>
                <c:pt idx="7">
                  <c:v>30.5</c:v>
                </c:pt>
                <c:pt idx="8">
                  <c:v>54.14</c:v>
                </c:pt>
                <c:pt idx="9">
                  <c:v>66.085999999999999</c:v>
                </c:pt>
                <c:pt idx="10">
                  <c:v>95.067999999999998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3E-404E-92D3-79371D6C8DD6}"/>
            </c:ext>
          </c:extLst>
        </c:ser>
        <c:ser>
          <c:idx val="4"/>
          <c:order val="4"/>
          <c:tx>
            <c:strRef>
              <c:f>'Объединенный график'!$A$6</c:f>
              <c:strCache>
                <c:ptCount val="1"/>
                <c:pt idx="0">
                  <c:v>Состав № 2.5 (Gpt=34)</c:v>
                </c:pt>
              </c:strCache>
            </c:strRef>
          </c:tx>
          <c:spPr>
            <a:ln w="19050" cap="rnd" cmpd="sng" algn="ctr">
              <a:solidFill>
                <a:srgbClr val="C00000"/>
              </a:solidFill>
              <a:prstDash val="solid"/>
              <a:round/>
            </a:ln>
            <a:effectLst/>
          </c:spPr>
          <c:marker>
            <c:spPr>
              <a:solidFill>
                <a:srgbClr val="C00000"/>
              </a:solidFill>
              <a:ln w="6350" cap="flat" cmpd="sng" algn="ctr">
                <a:solidFill>
                  <a:srgbClr val="C00000"/>
                </a:solidFill>
                <a:prstDash val="solid"/>
                <a:round/>
              </a:ln>
              <a:effectLst/>
            </c:spPr>
          </c:marker>
          <c:cat>
            <c:numRef>
              <c:f>'[2]3 группа (ФАКТ рассев) (4)'!$B$1:$M$1</c:f>
              <c:numCache>
                <c:formatCode>General</c:formatCode>
                <c:ptCount val="12"/>
                <c:pt idx="0">
                  <c:v>6.3E-2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5.6</c:v>
                </c:pt>
                <c:pt idx="8">
                  <c:v>8</c:v>
                </c:pt>
                <c:pt idx="9">
                  <c:v>11.2</c:v>
                </c:pt>
                <c:pt idx="10">
                  <c:v>16</c:v>
                </c:pt>
                <c:pt idx="11">
                  <c:v>22.4</c:v>
                </c:pt>
              </c:numCache>
            </c:numRef>
          </c:cat>
          <c:val>
            <c:numRef>
              <c:f>'Объединенный график'!$B$6:$M$6</c:f>
              <c:numCache>
                <c:formatCode>0.0</c:formatCode>
                <c:ptCount val="12"/>
                <c:pt idx="0">
                  <c:v>0.36099999999999999</c:v>
                </c:pt>
                <c:pt idx="1">
                  <c:v>1.1910000000000001</c:v>
                </c:pt>
                <c:pt idx="2">
                  <c:v>3.407</c:v>
                </c:pt>
                <c:pt idx="3">
                  <c:v>6.6130000000000004</c:v>
                </c:pt>
                <c:pt idx="4">
                  <c:v>8.9640000000000004</c:v>
                </c:pt>
                <c:pt idx="5">
                  <c:v>9.9550000000000001</c:v>
                </c:pt>
                <c:pt idx="6">
                  <c:v>13.57</c:v>
                </c:pt>
                <c:pt idx="7">
                  <c:v>23.974</c:v>
                </c:pt>
                <c:pt idx="8">
                  <c:v>50.539000000000001</c:v>
                </c:pt>
                <c:pt idx="9">
                  <c:v>63.322000000000003</c:v>
                </c:pt>
                <c:pt idx="10">
                  <c:v>94.656999999999996</c:v>
                </c:pt>
                <c:pt idx="1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3E-404E-92D3-79371D6C8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6641624"/>
        <c:axId val="416638096"/>
      </c:lineChart>
      <c:catAx>
        <c:axId val="416641624"/>
        <c:scaling>
          <c:orientation val="minMax"/>
        </c:scaling>
        <c:delete val="0"/>
        <c:axPos val="b"/>
        <c:minorGridlines>
          <c:spPr>
            <a:ln w="6350" cap="flat" cmpd="sng" algn="ctr">
              <a:solidFill>
                <a:schemeClr val="tx1">
                  <a:tint val="50000"/>
                </a:schemeClr>
              </a:solidFill>
              <a:prstDash val="solid"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10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itchFamily="18" charset="0"/>
                  </a:rPr>
                  <a:t>Размер сит,</a:t>
                </a:r>
                <a:r>
                  <a:rPr lang="ru-RU" sz="1100" baseline="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itchFamily="18" charset="0"/>
                  </a:rPr>
                  <a:t> мм</a:t>
                </a:r>
                <a:endParaRPr lang="ru-RU" sz="1100" dirty="0">
                  <a:solidFill>
                    <a:srgbClr val="253B7B"/>
                  </a:solidFill>
                  <a:latin typeface="PT Sans" panose="020B0503020203020204" pitchFamily="34" charset="-52"/>
                  <a:cs typeface="Times New Roman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6638096"/>
        <c:crossesAt val="0"/>
        <c:auto val="1"/>
        <c:lblAlgn val="ctr"/>
        <c:lblOffset val="100"/>
        <c:tickLblSkip val="1"/>
        <c:tickMarkSkip val="2"/>
        <c:noMultiLvlLbl val="0"/>
      </c:catAx>
      <c:valAx>
        <c:axId val="416638096"/>
        <c:scaling>
          <c:orientation val="minMax"/>
          <c:max val="100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10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itchFamily="18" charset="0"/>
                  </a:rPr>
                  <a:t>Полный  проход, %</a:t>
                </a:r>
              </a:p>
            </c:rich>
          </c:tx>
          <c:layout>
            <c:manualLayout>
              <c:xMode val="edge"/>
              <c:yMode val="edge"/>
              <c:x val="1.3794506747262653E-2"/>
              <c:y val="0.201269083188499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0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6641624"/>
        <c:crossesAt val="40"/>
        <c:crossBetween val="midCat"/>
        <c:majorUnit val="10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1971380471380472"/>
          <c:y val="0.84259067573704882"/>
          <c:w val="0.82959595959595955"/>
          <c:h val="0.132952030645438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Зависимость показателя </a:t>
            </a:r>
            <a:r>
              <a:rPr lang="ru-RU" sz="12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истираемости</a:t>
            </a: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G</a:t>
            </a:r>
            <a:r>
              <a:rPr lang="en-US" sz="1200" b="1" baseline="-25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pt</a:t>
            </a:r>
            <a:r>
              <a:rPr lang="en-US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от генезиса породы щебня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53B7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Истираемость Gpt</c:v>
          </c:tx>
          <c:spPr>
            <a:solidFill>
              <a:srgbClr val="253B7B"/>
            </a:solidFill>
            <a:ln>
              <a:noFill/>
            </a:ln>
            <a:effectLst/>
          </c:spPr>
          <c:invertIfNegative val="0"/>
          <c:cat>
            <c:numRef>
              <c:f>Лист1!$A$1:$A$4</c:f>
              <c:numCache>
                <c:formatCode>0%</c:formatCode>
                <c:ptCount val="4"/>
                <c:pt idx="0" formatCode="0.0%">
                  <c:v>2.7E-2</c:v>
                </c:pt>
                <c:pt idx="1">
                  <c:v>0.1</c:v>
                </c:pt>
                <c:pt idx="2">
                  <c:v>0.16</c:v>
                </c:pt>
                <c:pt idx="3">
                  <c:v>0.28000000000000003</c:v>
                </c:pt>
              </c:numCache>
            </c:numRef>
          </c:cat>
          <c:val>
            <c:numRef>
              <c:f>Лист1!$B$1:$B$4</c:f>
              <c:numCache>
                <c:formatCode>0</c:formatCode>
                <c:ptCount val="4"/>
                <c:pt idx="0">
                  <c:v>49</c:v>
                </c:pt>
                <c:pt idx="1">
                  <c:v>35</c:v>
                </c:pt>
                <c:pt idx="2">
                  <c:v>72</c:v>
                </c:pt>
                <c:pt idx="3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B6-419A-9837-EEEB1BBDB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7754512"/>
        <c:axId val="767074480"/>
      </c:barChart>
      <c:catAx>
        <c:axId val="76775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Дробимость щебня (остаток на сите)</a:t>
                </a:r>
              </a:p>
            </c:rich>
          </c:tx>
          <c:layout>
            <c:manualLayout>
              <c:xMode val="edge"/>
              <c:yMode val="edge"/>
              <c:x val="0.21179395077707849"/>
              <c:y val="0.87185694769192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074480"/>
        <c:crosses val="autoZero"/>
        <c:auto val="1"/>
        <c:lblAlgn val="ctr"/>
        <c:lblOffset val="100"/>
        <c:noMultiLvlLbl val="0"/>
      </c:catAx>
      <c:valAx>
        <c:axId val="76707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253B7B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Значение </a:t>
                </a:r>
                <a:r>
                  <a:rPr lang="ru-RU" sz="1200" b="1" dirty="0" err="1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истираемости</a:t>
                </a:r>
                <a:r>
                  <a:rPr lang="ru-RU" sz="1200" b="1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, см</a:t>
                </a:r>
                <a:r>
                  <a:rPr lang="ru-RU" sz="1200" b="1" baseline="30000" dirty="0">
                    <a:solidFill>
                      <a:srgbClr val="253B7B"/>
                    </a:solidFill>
                    <a:latin typeface="PT Sans" panose="020B0503020203020204" pitchFamily="34" charset="-52"/>
                    <a:cs typeface="Times New Roman" panose="02020603050405020304" pitchFamily="18" charset="0"/>
                  </a:rPr>
                  <a:t>3</a:t>
                </a:r>
              </a:p>
            </c:rich>
          </c:tx>
          <c:layout>
            <c:manualLayout>
              <c:xMode val="edge"/>
              <c:yMode val="edge"/>
              <c:x val="3.2669804591606177E-2"/>
              <c:y val="0.160022948999607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253B7B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775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0.77868</cdr:x>
      <cdr:y>0.63705</cdr:y>
    </cdr:from>
    <cdr:to>
      <cdr:x>0.78105</cdr:x>
      <cdr:y>0.64193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9363075" y="3724275"/>
          <a:ext cx="28575" cy="285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/>
          <a:lstStyle>
            <a:lvl1pPr algn="l">
              <a:defRPr sz="1100">
                <a:latin typeface="PT Sans" panose="020B0503020203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09" y="0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/>
          <a:lstStyle>
            <a:lvl1pPr algn="r">
              <a:defRPr sz="1100">
                <a:latin typeface="PT Sans" panose="020B0503020203020204" pitchFamily="34" charset="-52"/>
              </a:defRPr>
            </a:lvl1pPr>
          </a:lstStyle>
          <a:p>
            <a:fld id="{395330EA-B26E-4572-80C3-04BB91E9F52B}" type="datetimeFigureOut">
              <a:rPr lang="ru-RU" smtClean="0"/>
              <a:pPr/>
              <a:t>09.07.2025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11175"/>
            <a:ext cx="45291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63" tIns="40132" rIns="80263" bIns="4013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80263" tIns="40132" rIns="80263" bIns="4013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 anchor="b"/>
          <a:lstStyle>
            <a:lvl1pPr algn="l">
              <a:defRPr sz="1100">
                <a:latin typeface="PT Sans" panose="020B0503020203020204" pitchFamily="34" charset="-52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09" y="6456218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 anchor="b"/>
          <a:lstStyle>
            <a:lvl1pPr algn="r">
              <a:defRPr sz="1100">
                <a:latin typeface="PT Sans" panose="020B0503020203020204" pitchFamily="34" charset="-52"/>
              </a:defRPr>
            </a:lvl1pPr>
          </a:lstStyle>
          <a:p>
            <a:fld id="{D8A0E314-D149-492F-825F-89B0D8865C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16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0438" rtl="0" eaLnBrk="1" latinLnBrk="0" hangingPunct="1">
      <a:defRPr sz="1232" kern="1200">
        <a:solidFill>
          <a:schemeClr val="tx1"/>
        </a:solidFill>
        <a:latin typeface="PT Sans" panose="020B0503020203020204" pitchFamily="34" charset="-52"/>
        <a:ea typeface="+mn-ea"/>
        <a:cs typeface="+mn-cs"/>
      </a:defRPr>
    </a:lvl1pPr>
    <a:lvl2pPr marL="475219" algn="l" defTabSz="950438" rtl="0" eaLnBrk="1" latinLnBrk="0" hangingPunct="1">
      <a:defRPr sz="1232" kern="1200">
        <a:solidFill>
          <a:schemeClr val="tx1"/>
        </a:solidFill>
        <a:latin typeface="PT Sans" panose="020B0503020203020204" pitchFamily="34" charset="-52"/>
        <a:ea typeface="+mn-ea"/>
        <a:cs typeface="+mn-cs"/>
      </a:defRPr>
    </a:lvl2pPr>
    <a:lvl3pPr marL="950438" algn="l" defTabSz="950438" rtl="0" eaLnBrk="1" latinLnBrk="0" hangingPunct="1">
      <a:defRPr sz="1232" kern="1200">
        <a:solidFill>
          <a:schemeClr val="tx1"/>
        </a:solidFill>
        <a:latin typeface="PT Sans" panose="020B0503020203020204" pitchFamily="34" charset="-52"/>
        <a:ea typeface="+mn-ea"/>
        <a:cs typeface="+mn-cs"/>
      </a:defRPr>
    </a:lvl3pPr>
    <a:lvl4pPr marL="1425657" algn="l" defTabSz="950438" rtl="0" eaLnBrk="1" latinLnBrk="0" hangingPunct="1">
      <a:defRPr sz="1232" kern="1200">
        <a:solidFill>
          <a:schemeClr val="tx1"/>
        </a:solidFill>
        <a:latin typeface="PT Sans" panose="020B0503020203020204" pitchFamily="34" charset="-52"/>
        <a:ea typeface="+mn-ea"/>
        <a:cs typeface="+mn-cs"/>
      </a:defRPr>
    </a:lvl4pPr>
    <a:lvl5pPr marL="1900875" algn="l" defTabSz="950438" rtl="0" eaLnBrk="1" latinLnBrk="0" hangingPunct="1">
      <a:defRPr sz="1232" kern="1200">
        <a:solidFill>
          <a:schemeClr val="tx1"/>
        </a:solidFill>
        <a:latin typeface="PT Sans" panose="020B0503020203020204" pitchFamily="34" charset="-52"/>
        <a:ea typeface="+mn-ea"/>
        <a:cs typeface="+mn-cs"/>
      </a:defRPr>
    </a:lvl5pPr>
    <a:lvl6pPr marL="2376095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6pPr>
    <a:lvl7pPr marL="2851311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7pPr>
    <a:lvl8pPr marL="3326530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8pPr>
    <a:lvl9pPr marL="3801750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11175"/>
            <a:ext cx="4529138" cy="25479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0E314-D149-492F-825F-89B0D8865CBE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60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8E465DB2-E154-40B6-A57E-B5CBFE56C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5329EB-2ACA-44CB-9073-8D5277B06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17890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79ADDF-EDDE-4010-8935-9B2C3AFA94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288000"/>
            <a:ext cx="2555603" cy="6908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15F133-CA78-46AD-8E3F-5931A282B281}"/>
              </a:ext>
            </a:extLst>
          </p:cNvPr>
          <p:cNvSpPr/>
          <p:nvPr userDrawn="1"/>
        </p:nvSpPr>
        <p:spPr>
          <a:xfrm>
            <a:off x="215130" y="-4"/>
            <a:ext cx="153348" cy="827755"/>
          </a:xfrm>
          <a:prstGeom prst="rect">
            <a:avLst/>
          </a:prstGeom>
          <a:solidFill>
            <a:srgbClr val="69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772DBE-B28B-4894-95D3-7F4DA61C7308}"/>
              </a:ext>
            </a:extLst>
          </p:cNvPr>
          <p:cNvSpPr/>
          <p:nvPr userDrawn="1"/>
        </p:nvSpPr>
        <p:spPr>
          <a:xfrm rot="10800000">
            <a:off x="8533333" y="404888"/>
            <a:ext cx="3657143" cy="6453112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41064E-33A3-498E-BE17-04D3E2E822FA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86" y="0"/>
            <a:ext cx="3250793" cy="6858000"/>
          </a:xfrm>
          <a:prstGeom prst="rect">
            <a:avLst/>
          </a:prstGeom>
        </p:spPr>
      </p:pic>
      <p:sp>
        <p:nvSpPr>
          <p:cNvPr id="9" name="Текст 26">
            <a:extLst>
              <a:ext uri="{FF2B5EF4-FFF2-40B4-BE49-F238E27FC236}">
                <a16:creationId xmlns:a16="http://schemas.microsoft.com/office/drawing/2014/main" id="{A5B0AEF0-831E-4EA8-947F-B45E93470E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000" y="2448000"/>
            <a:ext cx="7584803" cy="4878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 marL="0" indent="0">
              <a:buFontTx/>
              <a:buNone/>
              <a:defRPr lang="ru-RU" sz="3898" b="1" spc="0" dirty="0" smtClean="0">
                <a:solidFill>
                  <a:srgbClr val="253B7B"/>
                </a:solidFill>
              </a:defRPr>
            </a:lvl1pPr>
            <a:lvl2pPr>
              <a:defRPr lang="ru-RU" sz="1595" dirty="0" smtClean="0"/>
            </a:lvl2pPr>
            <a:lvl3pPr>
              <a:defRPr lang="ru-RU" sz="1595" dirty="0" smtClean="0"/>
            </a:lvl3pPr>
            <a:lvl4pPr>
              <a:defRPr lang="ru-RU" dirty="0" smtClean="0"/>
            </a:lvl4pPr>
            <a:lvl5pPr>
              <a:defRPr lang="ru-RU" dirty="0"/>
            </a:lvl5pPr>
          </a:lstStyle>
          <a:p>
            <a:pPr marL="0" lvl="0">
              <a:lnSpc>
                <a:spcPct val="80000"/>
              </a:lnSpc>
            </a:pPr>
            <a:r>
              <a:rPr lang="ru-RU" dirty="0"/>
              <a:t>Название презентации</a:t>
            </a:r>
          </a:p>
        </p:txBody>
      </p:sp>
      <p:sp>
        <p:nvSpPr>
          <p:cNvPr id="10" name="Текст 26">
            <a:extLst>
              <a:ext uri="{FF2B5EF4-FFF2-40B4-BE49-F238E27FC236}">
                <a16:creationId xmlns:a16="http://schemas.microsoft.com/office/drawing/2014/main" id="{02D8ABC8-9DDE-41B6-A52B-5F8CDD2A29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796000"/>
            <a:ext cx="4760086" cy="227173"/>
          </a:xfrm>
          <a:prstGeom prst="rect">
            <a:avLst/>
          </a:prstGeom>
        </p:spPr>
        <p:txBody>
          <a:bodyPr wrap="square" lIns="0" tIns="0" rIns="0" bIns="36000" anchor="t">
            <a:spAutoFit/>
          </a:bodyPr>
          <a:lstStyle>
            <a:lvl1pPr>
              <a:defRPr kumimoji="0" lang="ru-RU" sz="1240" i="0" u="none" strike="noStrike" cap="none" spc="0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Инициалы спикера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C10B94B-0324-425B-B873-ED9FC45695B2}"/>
              </a:ext>
            </a:extLst>
          </p:cNvPr>
          <p:cNvCxnSpPr>
            <a:cxnSpLocks/>
          </p:cNvCxnSpPr>
          <p:nvPr userDrawn="1"/>
        </p:nvCxnSpPr>
        <p:spPr>
          <a:xfrm>
            <a:off x="648000" y="6120000"/>
            <a:ext cx="1440000" cy="0"/>
          </a:xfrm>
          <a:prstGeom prst="line">
            <a:avLst/>
          </a:prstGeom>
          <a:ln w="25400">
            <a:solidFill>
              <a:srgbClr val="253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874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095DAA-D893-40AD-B21C-62CA69D24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9" y="0"/>
            <a:ext cx="11916000" cy="331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0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DF9345-EEF7-4831-865F-E98DA329D5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" b="3087"/>
          <a:stretch/>
        </p:blipFill>
        <p:spPr>
          <a:xfrm>
            <a:off x="300039" y="2184"/>
            <a:ext cx="11891962" cy="6555355"/>
          </a:xfrm>
          <a:prstGeom prst="rect">
            <a:avLst/>
          </a:prstGeom>
        </p:spPr>
      </p:pic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A5C0FCC-CAE3-4A7C-A41A-E5CE0B95A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6C03691-265B-4CBB-A279-6B1031D06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988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8E465DB2-E154-40B6-A57E-B5CBFE56C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5329EB-2ACA-44CB-9073-8D5277B06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16972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8FE021-22AE-40CB-B6AA-0769777BCCB5}"/>
              </a:ext>
            </a:extLst>
          </p:cNvPr>
          <p:cNvSpPr>
            <a:spLocks/>
          </p:cNvSpPr>
          <p:nvPr/>
        </p:nvSpPr>
        <p:spPr>
          <a:xfrm>
            <a:off x="1" y="6557535"/>
            <a:ext cx="12192000" cy="300466"/>
          </a:xfrm>
          <a:prstGeom prst="rect">
            <a:avLst/>
          </a:prstGeom>
          <a:solidFill>
            <a:srgbClr val="E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7314B-8661-4939-A353-66491E7C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D45593-BFC6-41B1-AE1A-2BAFECA698AB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335ED17-254C-4CB5-8A97-0FD1E031702A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7A3E8E-1D2F-4C92-9AE0-AFD87B8E0378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 w="12700">
            <a:solidFill>
              <a:srgbClr val="697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8F01AF-BD1E-4DF9-AEAD-BCBA78133029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C7F4B14-85EF-400E-BC03-95A95E2646BE}"/>
              </a:ext>
            </a:extLst>
          </p:cNvPr>
          <p:cNvSpPr/>
          <p:nvPr/>
        </p:nvSpPr>
        <p:spPr>
          <a:xfrm rot="10800000">
            <a:off x="3" y="-1"/>
            <a:ext cx="300038" cy="6858001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6" name="Номер слайда 3">
            <a:extLst>
              <a:ext uri="{FF2B5EF4-FFF2-40B4-BE49-F238E27FC236}">
                <a16:creationId xmlns:a16="http://schemas.microsoft.com/office/drawing/2014/main" id="{5ECD9AAB-AF41-4235-9DAF-09B9B048A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7CF61-12F8-4FEE-9126-666DB2FE461D}"/>
              </a:ext>
            </a:extLst>
          </p:cNvPr>
          <p:cNvSpPr/>
          <p:nvPr/>
        </p:nvSpPr>
        <p:spPr>
          <a:xfrm>
            <a:off x="215130" y="-4"/>
            <a:ext cx="153348" cy="827755"/>
          </a:xfrm>
          <a:prstGeom prst="rect">
            <a:avLst/>
          </a:prstGeom>
          <a:solidFill>
            <a:srgbClr val="69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FC23CB-486D-482F-8BDA-C85D7F5603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300472"/>
            <a:ext cx="1221005" cy="3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1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</p:sldLayoutIdLst>
  <p:hf hdr="0" ftr="0" dt="0"/>
  <p:txStyles>
    <p:titleStyle>
      <a:lvl1pPr algn="l" defTabSz="810104" rtl="0" eaLnBrk="1" latinLnBrk="0" hangingPunct="1">
        <a:lnSpc>
          <a:spcPct val="100000"/>
        </a:lnSpc>
        <a:spcBef>
          <a:spcPct val="0"/>
        </a:spcBef>
        <a:buNone/>
        <a:defRPr sz="2000" b="1" kern="1200" cap="all" baseline="0">
          <a:solidFill>
            <a:srgbClr val="253B7B"/>
          </a:solidFill>
          <a:latin typeface="+mj-lt"/>
          <a:ea typeface="+mj-ea"/>
          <a:cs typeface="+mj-cs"/>
        </a:defRPr>
      </a:lvl1pPr>
    </p:titleStyle>
    <p:bodyStyle>
      <a:lvl1pPr marL="202526" indent="-202526" algn="l" defTabSz="810104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2" kern="1200">
          <a:solidFill>
            <a:schemeClr val="tx1"/>
          </a:solidFill>
          <a:latin typeface="+mn-lt"/>
          <a:ea typeface="+mn-ea"/>
          <a:cs typeface="+mn-cs"/>
        </a:defRPr>
      </a:lvl1pPr>
      <a:lvl2pPr marL="607577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629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680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822732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227783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632835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3037886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442938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1pPr>
      <a:lvl2pPr marL="405051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2pPr>
      <a:lvl3pPr marL="81010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1515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6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025257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43031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283536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240412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597" userDrawn="1">
          <p15:clr>
            <a:srgbClr val="F26B43"/>
          </p15:clr>
        </p15:guide>
        <p15:guide id="16" pos="8669" userDrawn="1">
          <p15:clr>
            <a:srgbClr val="F26B43"/>
          </p15:clr>
        </p15:guide>
        <p15:guide id="17" pos="455" userDrawn="1">
          <p15:clr>
            <a:srgbClr val="F26B43"/>
          </p15:clr>
        </p15:guide>
        <p15:guide id="18" pos="2298" userDrawn="1">
          <p15:clr>
            <a:srgbClr val="F26B43"/>
          </p15:clr>
        </p15:guide>
        <p15:guide id="19" pos="2427" userDrawn="1">
          <p15:clr>
            <a:srgbClr val="F26B43"/>
          </p15:clr>
        </p15:guide>
        <p15:guide id="20" pos="4269" userDrawn="1">
          <p15:clr>
            <a:srgbClr val="F26B43"/>
          </p15:clr>
        </p15:guide>
        <p15:guide id="21" pos="4398" userDrawn="1">
          <p15:clr>
            <a:srgbClr val="F26B43"/>
          </p15:clr>
        </p15:guide>
        <p15:guide id="22" pos="6240" userDrawn="1">
          <p15:clr>
            <a:srgbClr val="F26B43"/>
          </p15:clr>
        </p15:guide>
        <p15:guide id="23" pos="6370" userDrawn="1">
          <p15:clr>
            <a:srgbClr val="F26B43"/>
          </p15:clr>
        </p15:guide>
        <p15:guide id="24" pos="8213" userDrawn="1">
          <p15:clr>
            <a:srgbClr val="F26B43"/>
          </p15:clr>
        </p15:guide>
        <p15:guide id="25" orient="horz" userDrawn="1">
          <p15:clr>
            <a:srgbClr val="F26B43"/>
          </p15:clr>
        </p15:guide>
        <p15:guide id="26" orient="horz" pos="4840" userDrawn="1">
          <p15:clr>
            <a:srgbClr val="F26B43"/>
          </p15:clr>
        </p15:guide>
        <p15:guide id="27" orient="horz" pos="641" userDrawn="1">
          <p15:clr>
            <a:srgbClr val="F26B43"/>
          </p15:clr>
        </p15:guide>
        <p15:guide id="28" orient="horz" pos="451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8FE021-22AE-40CB-B6AA-0769777BCCB5}"/>
              </a:ext>
            </a:extLst>
          </p:cNvPr>
          <p:cNvSpPr>
            <a:spLocks/>
          </p:cNvSpPr>
          <p:nvPr/>
        </p:nvSpPr>
        <p:spPr>
          <a:xfrm>
            <a:off x="1" y="6557535"/>
            <a:ext cx="12192000" cy="300466"/>
          </a:xfrm>
          <a:prstGeom prst="rect">
            <a:avLst/>
          </a:prstGeom>
          <a:solidFill>
            <a:srgbClr val="E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DA8B613-9812-4901-9EA3-D58D81AAAE1D}"/>
              </a:ext>
            </a:extLst>
          </p:cNvPr>
          <p:cNvSpPr/>
          <p:nvPr userDrawn="1"/>
        </p:nvSpPr>
        <p:spPr>
          <a:xfrm rot="10800000">
            <a:off x="1" y="3"/>
            <a:ext cx="300037" cy="6858001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</p:spTree>
    <p:extLst>
      <p:ext uri="{BB962C8B-B14F-4D97-AF65-F5344CB8AC3E}">
        <p14:creationId xmlns:p14="http://schemas.microsoft.com/office/powerpoint/2010/main" val="260377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75" r:id="rId2"/>
  </p:sldLayoutIdLst>
  <p:hf hdr="0" ftr="0" dt="0"/>
  <p:txStyles>
    <p:titleStyle>
      <a:lvl1pPr algn="l" defTabSz="810104" rtl="0" eaLnBrk="1" latinLnBrk="0" hangingPunct="1">
        <a:lnSpc>
          <a:spcPct val="100000"/>
        </a:lnSpc>
        <a:spcBef>
          <a:spcPct val="0"/>
        </a:spcBef>
        <a:buNone/>
        <a:defRPr sz="2126" b="1" kern="1200" cap="all" baseline="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02526" indent="-202526" algn="l" defTabSz="810104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2" kern="1200">
          <a:solidFill>
            <a:schemeClr val="tx1"/>
          </a:solidFill>
          <a:latin typeface="+mn-lt"/>
          <a:ea typeface="+mn-ea"/>
          <a:cs typeface="+mn-cs"/>
        </a:defRPr>
      </a:lvl1pPr>
      <a:lvl2pPr marL="607577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629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680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822732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227783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632835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3037886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442938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1pPr>
      <a:lvl2pPr marL="405051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2pPr>
      <a:lvl3pPr marL="81010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1515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6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025257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43031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283536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240412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597" userDrawn="1">
          <p15:clr>
            <a:srgbClr val="F26B43"/>
          </p15:clr>
        </p15:guide>
        <p15:guide id="16" pos="8669" userDrawn="1">
          <p15:clr>
            <a:srgbClr val="F26B43"/>
          </p15:clr>
        </p15:guide>
        <p15:guide id="17" pos="455" userDrawn="1">
          <p15:clr>
            <a:srgbClr val="F26B43"/>
          </p15:clr>
        </p15:guide>
        <p15:guide id="18" pos="2298" userDrawn="1">
          <p15:clr>
            <a:srgbClr val="F26B43"/>
          </p15:clr>
        </p15:guide>
        <p15:guide id="19" pos="2427" userDrawn="1">
          <p15:clr>
            <a:srgbClr val="F26B43"/>
          </p15:clr>
        </p15:guide>
        <p15:guide id="20" pos="4269" userDrawn="1">
          <p15:clr>
            <a:srgbClr val="F26B43"/>
          </p15:clr>
        </p15:guide>
        <p15:guide id="21" pos="4398" userDrawn="1">
          <p15:clr>
            <a:srgbClr val="F26B43"/>
          </p15:clr>
        </p15:guide>
        <p15:guide id="22" pos="6240" userDrawn="1">
          <p15:clr>
            <a:srgbClr val="F26B43"/>
          </p15:clr>
        </p15:guide>
        <p15:guide id="23" pos="6370" userDrawn="1">
          <p15:clr>
            <a:srgbClr val="F26B43"/>
          </p15:clr>
        </p15:guide>
        <p15:guide id="24" pos="8213" userDrawn="1">
          <p15:clr>
            <a:srgbClr val="F26B43"/>
          </p15:clr>
        </p15:guide>
        <p15:guide id="25" orient="horz" userDrawn="1">
          <p15:clr>
            <a:srgbClr val="F26B43"/>
          </p15:clr>
        </p15:guide>
        <p15:guide id="26" orient="horz" pos="4840" userDrawn="1">
          <p15:clr>
            <a:srgbClr val="F26B43"/>
          </p15:clr>
        </p15:guide>
        <p15:guide id="27" orient="horz" pos="641" userDrawn="1">
          <p15:clr>
            <a:srgbClr val="F26B43"/>
          </p15:clr>
        </p15:guide>
        <p15:guide id="28" orient="horz" pos="451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8FE021-22AE-40CB-B6AA-0769777BCCB5}"/>
              </a:ext>
            </a:extLst>
          </p:cNvPr>
          <p:cNvSpPr>
            <a:spLocks/>
          </p:cNvSpPr>
          <p:nvPr/>
        </p:nvSpPr>
        <p:spPr>
          <a:xfrm>
            <a:off x="1" y="6557535"/>
            <a:ext cx="12192000" cy="300466"/>
          </a:xfrm>
          <a:prstGeom prst="rect">
            <a:avLst/>
          </a:prstGeom>
          <a:solidFill>
            <a:srgbClr val="E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7314B-8661-4939-A353-66491E7C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D45593-BFC6-41B1-AE1A-2BAFECA698AB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335ED17-254C-4CB5-8A97-0FD1E031702A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7A3E8E-1D2F-4C92-9AE0-AFD87B8E0378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 w="12700">
            <a:solidFill>
              <a:srgbClr val="697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8F01AF-BD1E-4DF9-AEAD-BCBA78133029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C7F4B14-85EF-400E-BC03-95A95E2646BE}"/>
              </a:ext>
            </a:extLst>
          </p:cNvPr>
          <p:cNvSpPr/>
          <p:nvPr/>
        </p:nvSpPr>
        <p:spPr>
          <a:xfrm rot="10800000">
            <a:off x="3" y="-1"/>
            <a:ext cx="300038" cy="6858001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6" name="Номер слайда 3">
            <a:extLst>
              <a:ext uri="{FF2B5EF4-FFF2-40B4-BE49-F238E27FC236}">
                <a16:creationId xmlns:a16="http://schemas.microsoft.com/office/drawing/2014/main" id="{5ECD9AAB-AF41-4235-9DAF-09B9B048A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7CF61-12F8-4FEE-9126-666DB2FE461D}"/>
              </a:ext>
            </a:extLst>
          </p:cNvPr>
          <p:cNvSpPr/>
          <p:nvPr/>
        </p:nvSpPr>
        <p:spPr>
          <a:xfrm>
            <a:off x="215130" y="-4"/>
            <a:ext cx="153348" cy="827755"/>
          </a:xfrm>
          <a:prstGeom prst="rect">
            <a:avLst/>
          </a:prstGeom>
          <a:solidFill>
            <a:srgbClr val="69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FC23CB-486D-482F-8BDA-C85D7F56039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300472"/>
            <a:ext cx="1221005" cy="3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5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</p:sldLayoutIdLst>
  <p:hf hdr="0" ftr="0" dt="0"/>
  <p:txStyles>
    <p:titleStyle>
      <a:lvl1pPr algn="l" defTabSz="810104" rtl="0" eaLnBrk="1" latinLnBrk="0" hangingPunct="1">
        <a:lnSpc>
          <a:spcPct val="100000"/>
        </a:lnSpc>
        <a:spcBef>
          <a:spcPct val="0"/>
        </a:spcBef>
        <a:buNone/>
        <a:defRPr sz="2000" b="1" kern="1200" cap="all" baseline="0">
          <a:solidFill>
            <a:srgbClr val="253B7B"/>
          </a:solidFill>
          <a:latin typeface="+mj-lt"/>
          <a:ea typeface="+mj-ea"/>
          <a:cs typeface="+mj-cs"/>
        </a:defRPr>
      </a:lvl1pPr>
    </p:titleStyle>
    <p:bodyStyle>
      <a:lvl1pPr marL="202526" indent="-202526" algn="l" defTabSz="810104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2" kern="1200">
          <a:solidFill>
            <a:schemeClr val="tx1"/>
          </a:solidFill>
          <a:latin typeface="+mn-lt"/>
          <a:ea typeface="+mn-ea"/>
          <a:cs typeface="+mn-cs"/>
        </a:defRPr>
      </a:lvl1pPr>
      <a:lvl2pPr marL="607577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629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680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822732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227783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632835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3037886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442938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1pPr>
      <a:lvl2pPr marL="405051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2pPr>
      <a:lvl3pPr marL="81010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1515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6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025257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43031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283536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240412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597">
          <p15:clr>
            <a:srgbClr val="F26B43"/>
          </p15:clr>
        </p15:guide>
        <p15:guide id="16" pos="8669">
          <p15:clr>
            <a:srgbClr val="F26B43"/>
          </p15:clr>
        </p15:guide>
        <p15:guide id="17" pos="455">
          <p15:clr>
            <a:srgbClr val="F26B43"/>
          </p15:clr>
        </p15:guide>
        <p15:guide id="18" pos="2298">
          <p15:clr>
            <a:srgbClr val="F26B43"/>
          </p15:clr>
        </p15:guide>
        <p15:guide id="19" pos="2427">
          <p15:clr>
            <a:srgbClr val="F26B43"/>
          </p15:clr>
        </p15:guide>
        <p15:guide id="20" pos="4269">
          <p15:clr>
            <a:srgbClr val="F26B43"/>
          </p15:clr>
        </p15:guide>
        <p15:guide id="21" pos="4398">
          <p15:clr>
            <a:srgbClr val="F26B43"/>
          </p15:clr>
        </p15:guide>
        <p15:guide id="22" pos="6240">
          <p15:clr>
            <a:srgbClr val="F26B43"/>
          </p15:clr>
        </p15:guide>
        <p15:guide id="23" pos="6370">
          <p15:clr>
            <a:srgbClr val="F26B43"/>
          </p15:clr>
        </p15:guide>
        <p15:guide id="24" pos="8213">
          <p15:clr>
            <a:srgbClr val="F26B43"/>
          </p15:clr>
        </p15:guide>
        <p15:guide id="25" orient="horz">
          <p15:clr>
            <a:srgbClr val="F26B43"/>
          </p15:clr>
        </p15:guide>
        <p15:guide id="26" orient="horz" pos="4840">
          <p15:clr>
            <a:srgbClr val="F26B43"/>
          </p15:clr>
        </p15:guide>
        <p15:guide id="27" orient="horz" pos="641">
          <p15:clr>
            <a:srgbClr val="F26B43"/>
          </p15:clr>
        </p15:guide>
        <p15:guide id="28" orient="horz" pos="45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rosdornii.ru/documents/perechen-normativno-tekhnicheskikh-dokumentov-i-pravovykh-aktov/perechen-normativno-tekhnicheskikh-dokumentov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3">
            <a:extLst>
              <a:ext uri="{FF2B5EF4-FFF2-40B4-BE49-F238E27FC236}">
                <a16:creationId xmlns:a16="http://schemas.microsoft.com/office/drawing/2014/main" id="{C227D386-BEBB-4310-B65A-42D0ABC4D7C1}"/>
              </a:ext>
            </a:extLst>
          </p:cNvPr>
          <p:cNvSpPr txBox="1">
            <a:spLocks/>
          </p:cNvSpPr>
          <p:nvPr/>
        </p:nvSpPr>
        <p:spPr>
          <a:xfrm>
            <a:off x="685800" y="1676400"/>
            <a:ext cx="6979403" cy="2769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500" b="0" i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24222">
              <a:defRPr>
                <a:latin typeface="+mn-lt"/>
                <a:ea typeface="+mn-ea"/>
                <a:cs typeface="+mn-cs"/>
              </a:defRPr>
            </a:lvl2pPr>
            <a:lvl3pPr marL="848444">
              <a:defRPr>
                <a:latin typeface="+mn-lt"/>
                <a:ea typeface="+mn-ea"/>
                <a:cs typeface="+mn-cs"/>
              </a:defRPr>
            </a:lvl3pPr>
            <a:lvl4pPr marL="1272666">
              <a:defRPr>
                <a:latin typeface="+mn-lt"/>
                <a:ea typeface="+mn-ea"/>
                <a:cs typeface="+mn-cs"/>
              </a:defRPr>
            </a:lvl4pPr>
            <a:lvl5pPr marL="1696888">
              <a:defRPr>
                <a:latin typeface="+mn-lt"/>
                <a:ea typeface="+mn-ea"/>
                <a:cs typeface="+mn-cs"/>
              </a:defRPr>
            </a:lvl5pPr>
            <a:lvl6pPr marL="2121110">
              <a:defRPr>
                <a:latin typeface="+mn-lt"/>
                <a:ea typeface="+mn-ea"/>
                <a:cs typeface="+mn-cs"/>
              </a:defRPr>
            </a:lvl6pPr>
            <a:lvl7pPr marL="2545331">
              <a:defRPr>
                <a:latin typeface="+mn-lt"/>
                <a:ea typeface="+mn-ea"/>
                <a:cs typeface="+mn-cs"/>
              </a:defRPr>
            </a:lvl7pPr>
            <a:lvl8pPr marL="2969553">
              <a:defRPr>
                <a:latin typeface="+mn-lt"/>
                <a:ea typeface="+mn-ea"/>
                <a:cs typeface="+mn-cs"/>
              </a:defRPr>
            </a:lvl8pPr>
            <a:lvl9pPr marL="3393775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rgbClr val="253B7B"/>
                </a:solidFill>
              </a:rPr>
              <a:t>Нормативная база для обеспечения качественного строительства цементобетонных покрытий и оснований автомобильных дорог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1AE8C6-5D8A-4C01-8CB3-5286F129D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000" y="5638800"/>
            <a:ext cx="7697598" cy="46723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rgbClr val="253B7B"/>
                </a:solidFill>
              </a:rPr>
              <a:t>Беспалов Сергей Геннадьевич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253B7B"/>
                </a:solidFill>
              </a:rPr>
              <a:t>Начальник управления исследований дорожно-строительных материалов ФАУ «РОСДОРНИИ»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1B025F6-1625-4790-B821-4DA50B3345D1}"/>
              </a:ext>
            </a:extLst>
          </p:cNvPr>
          <p:cNvSpPr/>
          <p:nvPr/>
        </p:nvSpPr>
        <p:spPr>
          <a:xfrm>
            <a:off x="5473064" y="1008000"/>
            <a:ext cx="6212746" cy="4403871"/>
          </a:xfrm>
          <a:prstGeom prst="rect">
            <a:avLst/>
          </a:prstGeom>
          <a:solidFill>
            <a:srgbClr val="253B7B">
              <a:alpha val="10000"/>
            </a:srgb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>
            <a:spAutoFit/>
          </a:bodyPr>
          <a:lstStyle/>
          <a:p>
            <a:pPr lvl="0" indent="450000" algn="just"/>
            <a:r>
              <a:rPr lang="ru-RU" sz="1600" dirty="0">
                <a:solidFill>
                  <a:srgbClr val="253B7B"/>
                </a:solidFill>
              </a:rPr>
              <a:t>В настоящее время в Российской Федерации действует договор о Евразийском экономическом Союзе, ратифицированный Федеральным законом от 03.10.2014 № 279-ФЗ «О ратификации Договора о Евразийском экономическом союзе» (далее – Договор).</a:t>
            </a:r>
          </a:p>
          <a:p>
            <a:pPr lvl="0" indent="450000" algn="just"/>
            <a:r>
              <a:rPr lang="ru-RU" sz="1600" dirty="0">
                <a:solidFill>
                  <a:srgbClr val="253B7B"/>
                </a:solidFill>
              </a:rPr>
              <a:t>Во исполнение Договора минимально необходимые требования безопасности к автомобильным дорогам и процессам их проектирования, строительства, реконструкции, капитального ремонта и эксплуатации, а также формы и порядок оценки соответствия этим требованиям установлены техническим регламентом Таможенного союза «Безопасность автомобильных дорог» ТР ТС 014/2011 (далее – ТР ТС 014/2011), утвержденным решением Комиссии Таможенного союза от 18.10.2011 № 827.</a:t>
            </a:r>
          </a:p>
          <a:p>
            <a:pPr lvl="0" indent="450000" algn="just"/>
            <a:r>
              <a:rPr lang="ru-RU" sz="1600" dirty="0">
                <a:solidFill>
                  <a:srgbClr val="253B7B"/>
                </a:solidFill>
              </a:rPr>
              <a:t>Решением Коллегии Евразийской экономической комиссии от 18.09.2012 № 159 утверждены Перечни стандартов,</a:t>
            </a:r>
            <a:br>
              <a:rPr lang="en-US" sz="1600" dirty="0">
                <a:solidFill>
                  <a:srgbClr val="253B7B"/>
                </a:solidFill>
              </a:rPr>
            </a:br>
            <a:r>
              <a:rPr lang="ru-RU" sz="1600" dirty="0">
                <a:solidFill>
                  <a:srgbClr val="253B7B"/>
                </a:solidFill>
              </a:rPr>
              <a:t>в результате применения которых на добровольной основе обеспечивается соблюдение требований ТР ТС 014/2011.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E8B2F912-F4EC-4AA0-A7CE-3087E9F5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Перечень нормативно-технических документов в дорожном хозяйстве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E814211-8349-1035-85B4-98D6C4254CB1}"/>
              </a:ext>
            </a:extLst>
          </p:cNvPr>
          <p:cNvGrpSpPr/>
          <p:nvPr/>
        </p:nvGrpSpPr>
        <p:grpSpPr>
          <a:xfrm>
            <a:off x="648000" y="1008000"/>
            <a:ext cx="4164331" cy="5181540"/>
            <a:chOff x="941069" y="1019743"/>
            <a:chExt cx="4164331" cy="518154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202B0A2-BFDD-472F-8C9F-4E17F0807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069" y="1019743"/>
              <a:ext cx="2868931" cy="3714897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1C7DAFF-4E4C-497F-8526-63096A648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600" y="2743200"/>
              <a:ext cx="2590800" cy="3458083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24945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E8B2F912-F4EC-4AA0-A7CE-3087E9F5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Сферы технического регулирования ТР ТС 014/2011 и Технического регламента о безопасности зданий и сооружений ФЗ-384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C7DAFF-4E4C-497F-8526-63096A648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0"/>
          <a:stretch/>
        </p:blipFill>
        <p:spPr>
          <a:xfrm>
            <a:off x="1211508" y="1295400"/>
            <a:ext cx="4611046" cy="3200400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9022D6-74D0-44BF-B4CC-80A43B7FF743}"/>
              </a:ext>
            </a:extLst>
          </p:cNvPr>
          <p:cNvSpPr/>
          <p:nvPr/>
        </p:nvSpPr>
        <p:spPr>
          <a:xfrm>
            <a:off x="1406428" y="4591651"/>
            <a:ext cx="42212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dirty="0">
                <a:solidFill>
                  <a:srgbClr val="253B7B"/>
                </a:solidFill>
              </a:rPr>
              <a:t>Автомобильные дороги общего пользования, за исключением улиц населенных пунктов, а также </a:t>
            </a:r>
            <a:r>
              <a:rPr lang="ru-RU" sz="2000" b="1" dirty="0">
                <a:solidFill>
                  <a:srgbClr val="253B7B"/>
                </a:solidFill>
              </a:rPr>
              <a:t>дорожно-строительные материалы и изделия, независимо от места применения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E0B52C8-4608-43C9-BEA9-1E1CB9164B3B}"/>
              </a:ext>
            </a:extLst>
          </p:cNvPr>
          <p:cNvSpPr/>
          <p:nvPr/>
        </p:nvSpPr>
        <p:spPr>
          <a:xfrm>
            <a:off x="6819104" y="4580804"/>
            <a:ext cx="42212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dirty="0">
                <a:solidFill>
                  <a:srgbClr val="253B7B"/>
                </a:solidFill>
              </a:rPr>
              <a:t>Автомобильные дороги необщего пользования и улицы населенных пунктов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DF7E51-6B2F-4780-9929-FC2463154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184" y="1295400"/>
            <a:ext cx="4611046" cy="3206227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8742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E8B2F912-F4EC-4AA0-A7CE-3087E9F5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Перечень нормативно-технических документов</a:t>
            </a:r>
            <a:br>
              <a:rPr lang="ru-RU" dirty="0"/>
            </a:br>
            <a:r>
              <a:rPr lang="ru-RU" dirty="0"/>
              <a:t>в дорожном хозяйстве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0E1A6A7-B184-7EE6-DF8E-BBC8C813D785}"/>
              </a:ext>
            </a:extLst>
          </p:cNvPr>
          <p:cNvGrpSpPr/>
          <p:nvPr/>
        </p:nvGrpSpPr>
        <p:grpSpPr>
          <a:xfrm>
            <a:off x="648000" y="1008000"/>
            <a:ext cx="3737853" cy="5379342"/>
            <a:chOff x="595722" y="1008000"/>
            <a:chExt cx="3737853" cy="537934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138FF31-0A1B-4A4B-81B1-486381C8F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22" y="1008000"/>
              <a:ext cx="2670135" cy="3767810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C918B1E-9EB0-4DF3-BAD5-4D035DE7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100" y="1786234"/>
              <a:ext cx="2670135" cy="3795342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52753644-15F2-4474-82ED-8C777E00F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6477" y="2592000"/>
              <a:ext cx="2647098" cy="3795342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434F822-A307-489D-B803-F55BD415EE1F}"/>
              </a:ext>
            </a:extLst>
          </p:cNvPr>
          <p:cNvSpPr/>
          <p:nvPr/>
        </p:nvSpPr>
        <p:spPr>
          <a:xfrm>
            <a:off x="4648200" y="1008000"/>
            <a:ext cx="7231800" cy="5285275"/>
          </a:xfrm>
          <a:prstGeom prst="rect">
            <a:avLst/>
          </a:prstGeom>
          <a:solidFill>
            <a:srgbClr val="253B7B">
              <a:alpha val="10000"/>
            </a:srgbClr>
          </a:solidFill>
        </p:spPr>
        <p:txBody>
          <a:bodyPr wrap="square" lIns="108000" tIns="72000" rIns="108000" bIns="72000">
            <a:spAutoFit/>
          </a:bodyPr>
          <a:lstStyle/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 целях повышения информационного обеспечения заказчиков дорожных работ, а также повышения качества и производства дорожных работ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с учетом требований ТР ТС 014/2011 ФАУ «РОСДОРНИИ» в 2022 году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на основе анализа национальной программы стандартизации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разработан базовый Перечень нормативно-технических документов, действующих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 дорожном хозяйстве, и в настоящее время продолжается работа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по актуализации данного перечня.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Пунктом 7.1 поручения Министерства транспорта Российской Федерации от 25.02.2022 № АК-36-пр установлена необходимость на регулярной основе доводить до субъектов Российской Федерации актуальный </a:t>
            </a:r>
            <a:r>
              <a:rPr kumimoji="0" lang="ru-RU" sz="1600" b="1" i="0" u="non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Перечень</a:t>
            </a:r>
            <a:br>
              <a:rPr kumimoji="0" lang="ru-RU" sz="1600" b="1" i="0" u="non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1" i="0" u="non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посредством СОУ «Эталон» (ежеквартально).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На основании поручений Федерального дорожного агентства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от 04.05.2023 № АС-16пр и от 18.10.2023 № РН-22 установлена необходимость на постоянной основе проводить работу по актуализации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Перечня.</a:t>
            </a: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Сведения об актуализации Перечня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ежемесячно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направляются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Федеральное дорожное агентство, Федеральные казенные учреждения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подведомственные  Росавтодору, а также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ежеквартально</a:t>
            </a:r>
            <a:br>
              <a:rPr lang="en-US" sz="1600" b="1" dirty="0">
                <a:solidFill>
                  <a:srgbClr val="303236"/>
                </a:solidFill>
                <a:latin typeface="PT San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Государственную компанию «Автодор»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для использования в работе.</a:t>
            </a:r>
          </a:p>
        </p:txBody>
      </p:sp>
    </p:spTree>
    <p:extLst>
      <p:ext uri="{BB962C8B-B14F-4D97-AF65-F5344CB8AC3E}">
        <p14:creationId xmlns:p14="http://schemas.microsoft.com/office/powerpoint/2010/main" val="245216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40D0EA95-0D30-414F-9729-F480BD187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Перечень нормативно-технических документов</a:t>
            </a:r>
            <a:br>
              <a:rPr lang="ru-RU" dirty="0"/>
            </a:br>
            <a:r>
              <a:rPr lang="ru-RU" dirty="0"/>
              <a:t>в дорожном хозяйстве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54FC30-1FB4-4D42-BB1B-CA35F60CA0BE}"/>
              </a:ext>
            </a:extLst>
          </p:cNvPr>
          <p:cNvSpPr/>
          <p:nvPr/>
        </p:nvSpPr>
        <p:spPr>
          <a:xfrm>
            <a:off x="648000" y="1008000"/>
            <a:ext cx="1123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В Перечень входят документы по стандартизации, действующие в дорожном хозяйстве (ГОСТ, ГОСТ Р, ПНСТ, ТС, СП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*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), разработанные в развитие требований ТР ТС 014/2011 или гармонизированные с ними: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03C8B6-D9E5-483B-9E6D-3F3C0965DAE5}"/>
              </a:ext>
            </a:extLst>
          </p:cNvPr>
          <p:cNvSpPr/>
          <p:nvPr/>
        </p:nvSpPr>
        <p:spPr>
          <a:xfrm>
            <a:off x="648000" y="5562600"/>
            <a:ext cx="1123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*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СП в рамках ТР ТС 014/2011 применяются только в части, не противоречащей ТР ТС 014/2011 и ГОСТ из соответствующих перечней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06837B-C48B-4A75-9F87-6A39D8CDC89B}"/>
              </a:ext>
            </a:extLst>
          </p:cNvPr>
          <p:cNvSpPr/>
          <p:nvPr/>
        </p:nvSpPr>
        <p:spPr>
          <a:xfrm>
            <a:off x="648000" y="4520955"/>
            <a:ext cx="11232000" cy="787689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txBody>
          <a:bodyPr wrap="square" lIns="108000" tIns="108000" rIns="2160000" bIns="108000" anchor="ctr">
            <a:spAutoFit/>
          </a:bodyPr>
          <a:lstStyle/>
          <a:p>
            <a:pPr marL="466725" marR="0" lvl="0" indent="-285750" algn="just" defTabSz="102432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Перечень из распоряжения Правительства Российской Федерации от 04.11.2017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№ 2438-р </a:t>
            </a:r>
            <a:br>
              <a:rPr lang="ru-RU" sz="1600" dirty="0">
                <a:solidFill>
                  <a:srgbClr val="FF7C80"/>
                </a:solidFill>
                <a:latin typeface="PT Sans" panose="020B0503020203020204" pitchFamily="34" charset="-52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(о безопасности дорожного движения) – ГОСТ, ГОСТ Р, СП*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4AAC4F-7CDE-413B-A099-66157BFAE872}"/>
              </a:ext>
            </a:extLst>
          </p:cNvPr>
          <p:cNvSpPr/>
          <p:nvPr/>
        </p:nvSpPr>
        <p:spPr>
          <a:xfrm>
            <a:off x="648000" y="3479309"/>
            <a:ext cx="11232000" cy="787689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txBody>
          <a:bodyPr wrap="square" lIns="108000" tIns="108000" rIns="2160000" bIns="108000" anchor="ctr">
            <a:spAutoFit/>
          </a:bodyPr>
          <a:lstStyle/>
          <a:p>
            <a:pPr marL="466725" marR="0" lvl="0" indent="-285750" algn="just" defTabSz="102432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ГОСТ, ГОСТ Р, ПНСТ, ТС, ОДМ и СП*, разработанные и гармонизированные с требованиями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ТР ТС 014/2011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(указано количество в базовом перечне)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5B87A4-1DD7-4B70-9CBF-94408796E111}"/>
              </a:ext>
            </a:extLst>
          </p:cNvPr>
          <p:cNvSpPr/>
          <p:nvPr/>
        </p:nvSpPr>
        <p:spPr>
          <a:xfrm>
            <a:off x="10260000" y="3503821"/>
            <a:ext cx="1311909" cy="7386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PT Sans"/>
                <a:ea typeface="+mn-ea"/>
                <a:cs typeface="+mn-cs"/>
              </a:rPr>
              <a:t>579</a:t>
            </a:r>
          </a:p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документов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F33A52-844D-4941-8319-6CFB5F8EFFAD}"/>
              </a:ext>
            </a:extLst>
          </p:cNvPr>
          <p:cNvSpPr/>
          <p:nvPr/>
        </p:nvSpPr>
        <p:spPr>
          <a:xfrm>
            <a:off x="10260000" y="4545467"/>
            <a:ext cx="1311909" cy="7386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PT Sans"/>
                <a:ea typeface="+mn-ea"/>
                <a:cs typeface="+mn-cs"/>
              </a:rPr>
              <a:t>34</a:t>
            </a:r>
          </a:p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документа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1BA1BA6-A938-4648-BAB4-140AFFE955A9}"/>
              </a:ext>
            </a:extLst>
          </p:cNvPr>
          <p:cNvSpPr/>
          <p:nvPr/>
        </p:nvSpPr>
        <p:spPr>
          <a:xfrm>
            <a:off x="648000" y="1846732"/>
            <a:ext cx="11232000" cy="137862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txBody>
          <a:bodyPr wrap="square" lIns="108000" tIns="108000" rIns="2160000" bIns="108000" anchor="ctr">
            <a:spAutoFit/>
          </a:bodyPr>
          <a:lstStyle/>
          <a:p>
            <a:pPr marL="466725" marR="0" lvl="0" indent="-285750" algn="just" defTabSz="1024323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Перечни стандартов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на технические требования и на методы испытаний и измерений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,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03236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обеспечивающие  требования Таможенного союза «Безопасность автомобильных дорог» </a:t>
            </a:r>
            <a:b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(ТР ТС 014/2011), утвержденные Решением Коллегии Евразийской экономической комиссии </a:t>
            </a:r>
            <a:br>
              <a:rPr lang="ru-RU" sz="1600" dirty="0">
                <a:solidFill>
                  <a:schemeClr val="bg1"/>
                </a:solidFill>
                <a:latin typeface="PT Sans" panose="020B0503020203020204" pitchFamily="34" charset="-52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от 18 сентября 2012 г. № 159 (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количество – 214 и 159 стандартов)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F96B48-2A6A-46A5-B68D-8FA800005B75}"/>
              </a:ext>
            </a:extLst>
          </p:cNvPr>
          <p:cNvSpPr/>
          <p:nvPr/>
        </p:nvSpPr>
        <p:spPr>
          <a:xfrm>
            <a:off x="10260000" y="2166710"/>
            <a:ext cx="1310400" cy="7386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bg1"/>
                </a:solidFill>
                <a:uLnTx/>
                <a:uFillTx/>
                <a:latin typeface="PT Sans"/>
                <a:ea typeface="+mn-ea"/>
                <a:cs typeface="+mn-cs"/>
              </a:rPr>
              <a:t>373</a:t>
            </a:r>
          </a:p>
          <a:p>
            <a:pPr marL="0" marR="0" lvl="0" indent="0" algn="ctr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PT Sans" panose="020B0503020203020204" pitchFamily="34" charset="-52"/>
                <a:ea typeface="+mn-ea"/>
                <a:cs typeface="+mn-cs"/>
              </a:rPr>
              <a:t>стандарта</a:t>
            </a:r>
          </a:p>
        </p:txBody>
      </p:sp>
    </p:spTree>
    <p:extLst>
      <p:ext uri="{BB962C8B-B14F-4D97-AF65-F5344CB8AC3E}">
        <p14:creationId xmlns:p14="http://schemas.microsoft.com/office/powerpoint/2010/main" val="122651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</p:spPr>
        <p:txBody>
          <a:bodyPr/>
          <a:lstStyle/>
          <a:p>
            <a:r>
              <a:rPr lang="ru-RU" dirty="0"/>
              <a:t>Актуализированный перечень НТД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BADB4C-B9E8-4234-83A7-E4A7A3FDC45E}"/>
              </a:ext>
            </a:extLst>
          </p:cNvPr>
          <p:cNvSpPr/>
          <p:nvPr/>
        </p:nvSpPr>
        <p:spPr>
          <a:xfrm>
            <a:off x="648001" y="1008000"/>
            <a:ext cx="4533600" cy="1107996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lvl="0" algn="just"/>
            <a:r>
              <a:rPr lang="ru-RU" sz="18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Ознакомиться с актуализированным перечнем нормативно-технической документации можно на официальном сайте ФАУ «РОСДОРНИИ» или по </a:t>
            </a:r>
            <a:r>
              <a:rPr lang="en-US" sz="18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QR</a:t>
            </a:r>
            <a:r>
              <a:rPr lang="ru-RU" sz="18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-коду.</a:t>
            </a:r>
            <a:endParaRPr kumimoji="0" lang="ru-RU" sz="1800" i="0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17819F-3778-408B-93F7-0D14B0B53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03810"/>
            <a:ext cx="6546000" cy="3732289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4169609-61C6-4823-9CCA-83B981B1AED5}"/>
              </a:ext>
            </a:extLst>
          </p:cNvPr>
          <p:cNvSpPr/>
          <p:nvPr/>
        </p:nvSpPr>
        <p:spPr>
          <a:xfrm>
            <a:off x="9749950" y="3237725"/>
            <a:ext cx="1219200" cy="4191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3A1DDE-F1D9-49C6-A88B-360ACB259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20" y="2591734"/>
            <a:ext cx="1867161" cy="178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1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Классификация Перечня нормативно-технических документов</a:t>
            </a:r>
            <a:br>
              <a:rPr lang="ru-RU" dirty="0"/>
            </a:br>
            <a:r>
              <a:rPr lang="ru-RU" dirty="0"/>
              <a:t>в дорожном хозяйстве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294EF8-0677-4AA4-A222-7843E63E2641}"/>
              </a:ext>
            </a:extLst>
          </p:cNvPr>
          <p:cNvSpPr/>
          <p:nvPr/>
        </p:nvSpPr>
        <p:spPr>
          <a:xfrm>
            <a:off x="4419600" y="1008000"/>
            <a:ext cx="7460400" cy="5450311"/>
          </a:xfrm>
          <a:prstGeom prst="rect">
            <a:avLst/>
          </a:prstGeom>
          <a:solidFill>
            <a:srgbClr val="253B7B">
              <a:alpha val="10000"/>
            </a:srgbClr>
          </a:solidFill>
        </p:spPr>
        <p:txBody>
          <a:bodyPr wrap="square" lIns="108000" tIns="108000" rIns="108000" bIns="108000" anchor="ctr">
            <a:spAutoFit/>
          </a:bodyPr>
          <a:lstStyle/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Times New Roman" panose="02020603050405020304" pitchFamily="18" charset="0"/>
                <a:cs typeface="+mn-cs"/>
              </a:rPr>
              <a:t>Документы по стандартизации, содержащиеся в Перечне, классифицированы в зависимости от процессов, видов дорожных работ и материалов в соответствии с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Times New Roman" panose="02020603050405020304" pitchFamily="18" charset="0"/>
                <a:cs typeface="+mn-cs"/>
              </a:rPr>
              <a:t>ОДМ 218.1.002-2020 «Рекомендации по организации и проведению работ по стандартизации в сфере дорожного хозяйства»</a:t>
            </a: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 Общетехнические документы (основополагающие)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 Изыскания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 Проектирование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 Строительство и реконструкция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 Капитальный ремонт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 Эксплуатация (текущий ремонт (ремонт) и содержание)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 Диагностика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 Дорожно-строительные материалы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грунты;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каменные материалы;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органические вяжущие;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неорганические вяжущие;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геосинтетические</a:t>
            </a: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материалы;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материалы для дорожной разметки;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асфальтобетон;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b="1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цементобетон</a:t>
            </a:r>
            <a:r>
              <a:rPr lang="ru-RU" sz="11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вторичные материалы;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материалы для гидроизоляции;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противогололедные материалы;</a:t>
            </a:r>
          </a:p>
          <a:p>
            <a:pPr marL="284400" lvl="0" indent="360000" algn="just">
              <a:buFontTx/>
              <a:buChar char="-"/>
              <a:defRPr/>
            </a:pPr>
            <a:r>
              <a:rPr lang="ru-RU" sz="11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другое (в части дорожно-строительных материалов)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9. Изделия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 Информационно-управляющие системы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11. Другое (в части дорожной деятельности)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1024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12. Фиксация и устранение дефектов дорожного полотна и элементов обустройства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 panose="020B0503020203020204" pitchFamily="34" charset="-52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9DA0F29-4EA0-40D0-9714-58DD8C1B8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33" t="56" r="-407" b="-56"/>
          <a:stretch/>
        </p:blipFill>
        <p:spPr>
          <a:xfrm>
            <a:off x="648002" y="1008000"/>
            <a:ext cx="3600000" cy="5450310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05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Классификация Перечня нормативно-технических документов</a:t>
            </a:r>
            <a:br>
              <a:rPr lang="ru-RU" dirty="0"/>
            </a:br>
            <a:r>
              <a:rPr lang="ru-RU" dirty="0"/>
              <a:t>в дорожном хозяйстве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1C6BB1B-892E-48B0-A1B0-3EABA787384A}"/>
              </a:ext>
            </a:extLst>
          </p:cNvPr>
          <p:cNvSpPr/>
          <p:nvPr/>
        </p:nvSpPr>
        <p:spPr>
          <a:xfrm>
            <a:off x="648000" y="2664000"/>
            <a:ext cx="11232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1024323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59300-2021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Смеси бетонные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Технические условия»;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59301-2021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Смеси бетонные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Методы испытаний»;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59302-2021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Смеси бетонные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Правила подбора состава»;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59628-2021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Жесткие дорожные одежды. Типовые конструкции»;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70362-2022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Бетоны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Технические условия»;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70363-2022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Бетоны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Методы испытаний»;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70364-2022 </a:t>
            </a: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«Дороги автомобильные общего пользования. Бетоны для устройства слоев оснований</a:t>
            </a:r>
            <a:b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покрытий. Правила производства работ»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6EF0BD2-32CB-8C44-33B0-95741D830A1A}"/>
              </a:ext>
            </a:extLst>
          </p:cNvPr>
          <p:cNvGrpSpPr/>
          <p:nvPr/>
        </p:nvGrpSpPr>
        <p:grpSpPr>
          <a:xfrm>
            <a:off x="648000" y="1008000"/>
            <a:ext cx="11232000" cy="1525740"/>
            <a:chOff x="648000" y="1008000"/>
            <a:chExt cx="11232000" cy="152574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0BADB4C-B9E8-4234-83A7-E4A7A3FDC45E}"/>
                </a:ext>
              </a:extLst>
            </p:cNvPr>
            <p:cNvSpPr/>
            <p:nvPr/>
          </p:nvSpPr>
          <p:spPr>
            <a:xfrm>
              <a:off x="648000" y="1008000"/>
              <a:ext cx="11232000" cy="369332"/>
            </a:xfrm>
            <a:prstGeom prst="rect">
              <a:avLst/>
            </a:prstGeom>
            <a:solidFill>
              <a:srgbClr val="253B7B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10243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Times New Roman" panose="02020603050405020304" pitchFamily="18" charset="0"/>
                </a:rPr>
                <a:t>Дорожно-строительные материалы</a:t>
              </a:r>
              <a:endPara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DF8DFC9-8CE6-4B86-9C7D-1D93EE7138A6}"/>
                </a:ext>
              </a:extLst>
            </p:cNvPr>
            <p:cNvSpPr/>
            <p:nvPr/>
          </p:nvSpPr>
          <p:spPr>
            <a:xfrm>
              <a:off x="648000" y="1842050"/>
              <a:ext cx="11232000" cy="369332"/>
            </a:xfrm>
            <a:prstGeom prst="rect">
              <a:avLst/>
            </a:prstGeom>
            <a:solidFill>
              <a:srgbClr val="253B7B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10243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Times New Roman" panose="02020603050405020304" pitchFamily="18" charset="0"/>
                </a:rPr>
                <a:t>Цементобетон</a:t>
              </a:r>
              <a:endParaRPr kumimoji="0" lang="ru-RU" sz="18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" name="Равнобедренный треугольник 1">
              <a:extLst>
                <a:ext uri="{FF2B5EF4-FFF2-40B4-BE49-F238E27FC236}">
                  <a16:creationId xmlns:a16="http://schemas.microsoft.com/office/drawing/2014/main" id="{A81A45DC-06DC-23D6-65EE-870E4D5EB852}"/>
                </a:ext>
              </a:extLst>
            </p:cNvPr>
            <p:cNvSpPr/>
            <p:nvPr/>
          </p:nvSpPr>
          <p:spPr>
            <a:xfrm rot="10800000">
              <a:off x="6048000" y="1519691"/>
              <a:ext cx="432000" cy="180000"/>
            </a:xfrm>
            <a:prstGeom prst="triangle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Равнобедренный треугольник 4">
              <a:extLst>
                <a:ext uri="{FF2B5EF4-FFF2-40B4-BE49-F238E27FC236}">
                  <a16:creationId xmlns:a16="http://schemas.microsoft.com/office/drawing/2014/main" id="{AC151902-6857-A6D6-3E71-C73F9E2A4149}"/>
                </a:ext>
              </a:extLst>
            </p:cNvPr>
            <p:cNvSpPr/>
            <p:nvPr/>
          </p:nvSpPr>
          <p:spPr>
            <a:xfrm rot="10800000">
              <a:off x="6048000" y="2353740"/>
              <a:ext cx="432000" cy="180000"/>
            </a:xfrm>
            <a:prstGeom prst="triangle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28913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9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материалам для бетона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FF66328-F92F-0828-3996-2A6F37E94E69}"/>
              </a:ext>
            </a:extLst>
          </p:cNvPr>
          <p:cNvGrpSpPr/>
          <p:nvPr/>
        </p:nvGrpSpPr>
        <p:grpSpPr>
          <a:xfrm>
            <a:off x="1600199" y="986405"/>
            <a:ext cx="8991602" cy="5075799"/>
            <a:chOff x="1772358" y="986405"/>
            <a:chExt cx="8991602" cy="5075799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C7C4EF4-634E-4CDC-BE39-67012DB5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400" y="990600"/>
              <a:ext cx="3753560" cy="5071604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8A00216-9682-4DF3-8033-6ED27677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2358" y="986405"/>
              <a:ext cx="3753560" cy="5071605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596578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10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615553"/>
          </a:xfrm>
        </p:spPr>
        <p:txBody>
          <a:bodyPr/>
          <a:lstStyle/>
          <a:p>
            <a:r>
              <a:rPr lang="ru-RU" dirty="0"/>
              <a:t>Проект изменения ГОСТ 26633-2015 «Бетоны тяжелые</a:t>
            </a:r>
            <a:br>
              <a:rPr lang="ru-RU" dirty="0"/>
            </a:br>
            <a:r>
              <a:rPr lang="ru-RU" dirty="0"/>
              <a:t>и мелкозернистые. Технические условия»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E78441-69B9-43E5-AC6B-23EC6C79F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1008000"/>
            <a:ext cx="2933400" cy="3982627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033A55-0A91-411B-B569-BC00C0EA6294}"/>
              </a:ext>
            </a:extLst>
          </p:cNvPr>
          <p:cNvSpPr/>
          <p:nvPr/>
        </p:nvSpPr>
        <p:spPr>
          <a:xfrm>
            <a:off x="6230664" y="1278871"/>
            <a:ext cx="5649336" cy="3834484"/>
          </a:xfrm>
          <a:prstGeom prst="rect">
            <a:avLst/>
          </a:prstGeom>
          <a:solidFill>
            <a:srgbClr val="009999"/>
          </a:solidFill>
        </p:spPr>
        <p:txBody>
          <a:bodyPr wrap="square" lIns="108000" tIns="108000" rIns="108000" bIns="108000">
            <a:spAutoFit/>
          </a:bodyPr>
          <a:lstStyle/>
          <a:p>
            <a:pPr lvl="0" algn="r">
              <a:spcAft>
                <a:spcPts val="600"/>
              </a:spcAft>
              <a:defRPr/>
            </a:pPr>
            <a:r>
              <a:rPr lang="ru-RU" sz="1400" b="1" dirty="0">
                <a:solidFill>
                  <a:srgbClr val="FF9966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Проект</a:t>
            </a:r>
          </a:p>
          <a:p>
            <a:pPr lvl="0" algn="ctr">
              <a:spcAft>
                <a:spcPts val="6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Приложение А (обязательное) </a:t>
            </a:r>
          </a:p>
          <a:p>
            <a:pPr lvl="0" algn="ctr">
              <a:spcAft>
                <a:spcPts val="6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Дополнительные требования к бетонам, предназначенным                            для различных областей строительства, и материалам                                 для их приготовления</a:t>
            </a:r>
          </a:p>
          <a:p>
            <a:pPr lvl="0" algn="ctr">
              <a:spcAft>
                <a:spcPts val="120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А.2 Бетоны для дорожных и аэродромных покрытий и оснований</a:t>
            </a:r>
            <a:endParaRPr lang="ru-RU" sz="1400" baseline="30000" dirty="0">
              <a:solidFill>
                <a:schemeClr val="bg1"/>
              </a:solidFill>
              <a:latin typeface="PT Sans" panose="020B0503020203020204" pitchFamily="34" charset="-52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  <a:defRPr/>
            </a:pPr>
            <a:r>
              <a:rPr lang="ru-RU" sz="1400" baseline="30000" dirty="0">
                <a:solidFill>
                  <a:schemeClr val="bg1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1) </a:t>
            </a:r>
            <a:r>
              <a:rPr lang="ru-RU" sz="1400" dirty="0">
                <a:solidFill>
                  <a:schemeClr val="bg1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В Российский Федерации в отношении бетонов и бетонных смесей для устройства слоев оснований и покрытий при строительстве, реконструкции, капитальном ремонте, ремонте и содержании автомобильных дорог действуют ГОСТ Р 70362–2022 «Дороги автомобильные общего пользования. Бетоны для устройства слоев оснований и покрытий. Технические условия» и ГОСТ Р 59300–2021 «Дороги автомобильные общего пользования. Смеси бетонные для устройства слоев оснований и покрытий. Технические условия», соответственно.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340B69D-F6AC-5B6D-7778-9398CD62BF54}"/>
              </a:ext>
            </a:extLst>
          </p:cNvPr>
          <p:cNvGrpSpPr/>
          <p:nvPr/>
        </p:nvGrpSpPr>
        <p:grpSpPr>
          <a:xfrm>
            <a:off x="2951088" y="2268000"/>
            <a:ext cx="3010250" cy="4113948"/>
            <a:chOff x="2951088" y="2649411"/>
            <a:chExt cx="3010250" cy="411394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B632FA6-7199-49ED-B4C0-812B49544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088" y="2649411"/>
              <a:ext cx="3010250" cy="4113948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50D5B07-AB47-4D70-A1F0-FF95BF5E0B76}"/>
                </a:ext>
              </a:extLst>
            </p:cNvPr>
            <p:cNvSpPr/>
            <p:nvPr/>
          </p:nvSpPr>
          <p:spPr>
            <a:xfrm>
              <a:off x="3162650" y="5733243"/>
              <a:ext cx="2743200" cy="766894"/>
            </a:xfrm>
            <a:prstGeom prst="rect">
              <a:avLst/>
            </a:prstGeom>
            <a:noFill/>
            <a:ln w="38100"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B409FD67-03B3-88D3-8359-23BD6BDEF80E}"/>
              </a:ext>
            </a:extLst>
          </p:cNvPr>
          <p:cNvCxnSpPr>
            <a:stCxn id="13" idx="3"/>
            <a:endCxn id="7" idx="2"/>
          </p:cNvCxnSpPr>
          <p:nvPr/>
        </p:nvCxnSpPr>
        <p:spPr>
          <a:xfrm flipV="1">
            <a:off x="5905850" y="5113355"/>
            <a:ext cx="3149482" cy="621924"/>
          </a:xfrm>
          <a:prstGeom prst="bentConnector2">
            <a:avLst/>
          </a:prstGeom>
          <a:noFill/>
          <a:ln w="38100">
            <a:solidFill>
              <a:srgbClr val="009999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9341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11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материалам для бетонной смеси и бетонам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D62E277-86D0-EFE5-3D28-E85505B8A3C9}"/>
              </a:ext>
            </a:extLst>
          </p:cNvPr>
          <p:cNvGrpSpPr/>
          <p:nvPr/>
        </p:nvGrpSpPr>
        <p:grpSpPr>
          <a:xfrm>
            <a:off x="1631009" y="1025838"/>
            <a:ext cx="8929983" cy="5073139"/>
            <a:chOff x="1905000" y="1025838"/>
            <a:chExt cx="8929983" cy="5073139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C3880FD-FB48-4AA2-ABF1-821694F9B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1025838"/>
              <a:ext cx="3754696" cy="5073139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E08C5032-7DAA-46C2-A657-BD16E8617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9000" y="1025838"/>
              <a:ext cx="3595983" cy="5073139"/>
            </a:xfrm>
            <a:prstGeom prst="rect">
              <a:avLst/>
            </a:prstGeom>
            <a:effectLst>
              <a:outerShdw blurRad="190500" dist="38100" dir="5400000" algn="t" rotWithShape="0">
                <a:srgbClr val="253B7B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86526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НТД к материалам в соответствии с гост Р 59300-2021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DF54C01-662D-47EE-BCAB-6D12C647B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93845"/>
              </p:ext>
            </p:extLst>
          </p:nvPr>
        </p:nvGraphicFramePr>
        <p:xfrm>
          <a:off x="648000" y="1008000"/>
          <a:ext cx="5147733" cy="311952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5147733">
                  <a:extLst>
                    <a:ext uri="{9D8B030D-6E8A-4147-A177-3AD203B41FA5}">
                      <a16:colId xmlns:a16="http://schemas.microsoft.com/office/drawing/2014/main" val="3725554233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dirty="0"/>
                        <a:t>Вяжущее</a:t>
                      </a:r>
                    </a:p>
                  </a:txBody>
                  <a:tcPr marL="144000" marR="144000" marT="108000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18238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Цементы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31108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«Цементы общестроительные. Технические условия»</a:t>
                      </a:r>
                    </a:p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Цементы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33174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Цемент. Технические требования»</a:t>
                      </a:r>
                    </a:p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Цементы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Р 55224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 Цементы для транспортного строительства. Технические условия»</a:t>
                      </a:r>
                    </a:p>
                  </a:txBody>
                  <a:tcPr marL="144000" marR="144000" marT="108000" marB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167531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26BFC73-069F-4CA3-B6FE-5456F1408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049526"/>
              </p:ext>
            </p:extLst>
          </p:nvPr>
        </p:nvGraphicFramePr>
        <p:xfrm>
          <a:off x="6260400" y="1008000"/>
          <a:ext cx="5619600" cy="33633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5619600">
                  <a:extLst>
                    <a:ext uri="{9D8B030D-6E8A-4147-A177-3AD203B41FA5}">
                      <a16:colId xmlns:a16="http://schemas.microsoft.com/office/drawing/2014/main" val="365374654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ru-RU" dirty="0"/>
                        <a:t>Мелкий заполнитель</a:t>
                      </a:r>
                    </a:p>
                  </a:txBody>
                  <a:tcPr marL="144000" marR="144000" marT="108000" marB="108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18238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Природный песок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32824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Песок природный. Технические требования»</a:t>
                      </a:r>
                    </a:p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Дробленый песок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32730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Песок дробленый. Технические требования»</a:t>
                      </a:r>
                    </a:p>
                    <a:p>
                      <a:pPr marL="285750" marR="0" lvl="0" indent="-285750" algn="just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Шлаковый песок по </a:t>
                      </a:r>
                      <a:r>
                        <a:rPr lang="ru-RU" sz="1600" b="1" dirty="0">
                          <a:solidFill>
                            <a:srgbClr val="253B7B"/>
                          </a:solidFill>
                        </a:rPr>
                        <a:t>ГОСТ 32826 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Щебень и песок шлаковые. Технические требования»</a:t>
                      </a:r>
                    </a:p>
                  </a:txBody>
                  <a:tcPr marL="144000" marR="144000" marT="108000" marB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16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81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материалам в соответствии с ГОСТ Р 59300-2021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DF54C01-662D-47EE-BCAB-6D12C647B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118692"/>
              </p:ext>
            </p:extLst>
          </p:nvPr>
        </p:nvGraphicFramePr>
        <p:xfrm>
          <a:off x="648000" y="864000"/>
          <a:ext cx="11232000" cy="5543173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11232000">
                  <a:extLst>
                    <a:ext uri="{9D8B030D-6E8A-4147-A177-3AD203B41FA5}">
                      <a16:colId xmlns:a16="http://schemas.microsoft.com/office/drawing/2014/main" val="3597883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Крупный заполнитель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182385"/>
                  </a:ext>
                </a:extLst>
              </a:tr>
              <a:tr h="575695">
                <a:tc>
                  <a:txBody>
                    <a:bodyPr/>
                    <a:lstStyle/>
                    <a:p>
                      <a:pPr marL="171450" marR="0" lvl="0" indent="-1714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253B7B"/>
                          </a:solidFill>
                        </a:rPr>
                        <a:t>ГОСТ 32703  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Щебень и гравий из горных пород. Технические требования»</a:t>
                      </a:r>
                    </a:p>
                    <a:p>
                      <a:pPr marL="171450" marR="0" lvl="0" indent="-1714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253B7B"/>
                          </a:solidFill>
                        </a:rPr>
                        <a:t>ГОСТ 32826 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«Дороги автомобильные общего пользования. Щебень и песок шлаковые. Технические требования»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994444"/>
                  </a:ext>
                </a:extLst>
              </a:tr>
              <a:tr h="213641"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253B7B"/>
                          </a:solidFill>
                        </a:rPr>
                        <a:t>Пылевидные и глинистые частицы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:</a:t>
                      </a:r>
                    </a:p>
                    <a:p>
                      <a:pPr marL="285750" marR="0" lvl="0" indent="-2857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для однослойных покрытий и верхнего слоя двухслойных покрытий 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– не более 2 %</a:t>
                      </a:r>
                    </a:p>
                    <a:p>
                      <a:pPr marL="285750" marR="0" lvl="0" indent="-2857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для нижнего слоя двухслойных покрытий и оснований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 автомобильных дорог – не более 3 %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701331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253B7B"/>
                          </a:solidFill>
                        </a:rPr>
                        <a:t>Зерна пластинчатой (лещадной) и игловатой формы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:</a:t>
                      </a:r>
                    </a:p>
                    <a:p>
                      <a:pPr marL="285750" marR="0" lvl="0" indent="-2857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для оснований: 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не более 25% (Л25)</a:t>
                      </a:r>
                    </a:p>
                    <a:p>
                      <a:pPr marL="285750" marR="0" lvl="0" indent="-28575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для покрытий: 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не более 15% (Л15)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539539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1" dirty="0" err="1">
                          <a:solidFill>
                            <a:srgbClr val="253B7B"/>
                          </a:solidFill>
                        </a:rPr>
                        <a:t>Дробимость</a:t>
                      </a: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 не ниже: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i="1" u="sng" dirty="0">
                          <a:solidFill>
                            <a:srgbClr val="253B7B"/>
                          </a:solidFill>
                        </a:rPr>
                        <a:t>- для покрытий: 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Щебень из изверженных или метаморфических пород 1200 / Щебень из гравия 1000 / Щебень из осадочных пород 800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rgbClr val="253B7B"/>
                          </a:solidFill>
                        </a:rPr>
                        <a:t>- для оснований: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Щебень из изверженных или метаморфических пород 800 / Щебень из гравия 600 / Щебень из осадочных пород 400</a:t>
                      </a:r>
                      <a:endParaRPr lang="ru-RU" sz="1600" dirty="0">
                        <a:solidFill>
                          <a:srgbClr val="253B7B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471305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253B7B"/>
                          </a:solidFill>
                        </a:rPr>
                        <a:t>Сопротивление дроблению и износу </a:t>
                      </a:r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не ниже: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rgbClr val="253B7B"/>
                          </a:solidFill>
                        </a:rPr>
                        <a:t>- для </a:t>
                      </a: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покрытий: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изверженных или метаморфических пород И-3 (20-25)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гравия И-3 (20-25)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осадочных пород И-4 (25-30)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rgbClr val="253B7B"/>
                          </a:solidFill>
                        </a:rPr>
                        <a:t>- для </a:t>
                      </a:r>
                      <a:r>
                        <a:rPr lang="ru-RU" sz="1400" i="1" u="sng" dirty="0">
                          <a:solidFill>
                            <a:srgbClr val="253B7B"/>
                          </a:solidFill>
                        </a:rPr>
                        <a:t>оснований: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изверженных или метаморфических пород И-4 (25-30)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гравия И-4 (25-30)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Щебень из осадочных пород И-4 (25-30)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833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89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BA40A-6AD7-42CF-A44C-594925BB0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923330"/>
          </a:xfrm>
        </p:spPr>
        <p:txBody>
          <a:bodyPr/>
          <a:lstStyle/>
          <a:p>
            <a:r>
              <a:rPr lang="ru-RU" dirty="0"/>
              <a:t>Показатели бетонов по ГОСТ Р 70362-2022 «Дороги автомобильные общего пользования. Бетоны для устройства слоев оснований</a:t>
            </a:r>
            <a:br>
              <a:rPr lang="ru-RU" dirty="0"/>
            </a:br>
            <a:r>
              <a:rPr lang="ru-RU" dirty="0"/>
              <a:t>и покрытий. Технические условия»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937E5F-DDAB-46D6-99FE-35BFD9BDE481}"/>
              </a:ext>
            </a:extLst>
          </p:cNvPr>
          <p:cNvSpPr/>
          <p:nvPr/>
        </p:nvSpPr>
        <p:spPr>
          <a:xfrm>
            <a:off x="4824000" y="1418872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Прочность на сжатие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5CA6D07-0E46-444D-8B72-3F2FC582AE83}"/>
              </a:ext>
            </a:extLst>
          </p:cNvPr>
          <p:cNvSpPr/>
          <p:nvPr/>
        </p:nvSpPr>
        <p:spPr>
          <a:xfrm>
            <a:off x="4824000" y="2279537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Прочность на растяжение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при изгибе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A88929-DB38-4A9B-9137-DDD7F1214678}"/>
              </a:ext>
            </a:extLst>
          </p:cNvPr>
          <p:cNvSpPr/>
          <p:nvPr/>
        </p:nvSpPr>
        <p:spPr>
          <a:xfrm>
            <a:off x="4824000" y="3138446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Прочность на растяжение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при раскалывании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E8AD883-415D-4010-A093-436239D5CB65}"/>
              </a:ext>
            </a:extLst>
          </p:cNvPr>
          <p:cNvSpPr/>
          <p:nvPr/>
        </p:nvSpPr>
        <p:spPr>
          <a:xfrm>
            <a:off x="4824000" y="3998284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Морозостойкость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A44FBB7-09CB-4F21-ADBC-E3EC39F1C62B}"/>
              </a:ext>
            </a:extLst>
          </p:cNvPr>
          <p:cNvSpPr/>
          <p:nvPr/>
        </p:nvSpPr>
        <p:spPr>
          <a:xfrm>
            <a:off x="4824000" y="4856642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Водонепроницаемость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4AF9E8E-5662-4829-BAC3-4BF659E1C5E2}"/>
              </a:ext>
            </a:extLst>
          </p:cNvPr>
          <p:cNvSpPr/>
          <p:nvPr/>
        </p:nvSpPr>
        <p:spPr>
          <a:xfrm>
            <a:off x="4824000" y="5715000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Истираемость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61553A4-A521-4C0F-8E42-645E4E63DDC9}"/>
              </a:ext>
            </a:extLst>
          </p:cNvPr>
          <p:cNvSpPr/>
          <p:nvPr/>
        </p:nvSpPr>
        <p:spPr>
          <a:xfrm>
            <a:off x="9000000" y="4247042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Периодические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9FE68BB-D799-43DC-9155-B6E2E2A12507}"/>
              </a:ext>
            </a:extLst>
          </p:cNvPr>
          <p:cNvSpPr/>
          <p:nvPr/>
        </p:nvSpPr>
        <p:spPr>
          <a:xfrm>
            <a:off x="9000000" y="1974737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Приемо-сдаточные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FE6F8CC-7D3D-47CB-87B4-E901C262D1F5}"/>
              </a:ext>
            </a:extLst>
          </p:cNvPr>
          <p:cNvSpPr/>
          <p:nvPr/>
        </p:nvSpPr>
        <p:spPr>
          <a:xfrm>
            <a:off x="648000" y="4247042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Дополнительные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A9998CF-5F51-4CE2-A1B6-3B4651CD5F30}"/>
              </a:ext>
            </a:extLst>
          </p:cNvPr>
          <p:cNvSpPr/>
          <p:nvPr/>
        </p:nvSpPr>
        <p:spPr>
          <a:xfrm>
            <a:off x="648000" y="2028472"/>
            <a:ext cx="2880000" cy="648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Основные</a:t>
            </a:r>
          </a:p>
        </p:txBody>
      </p:sp>
      <p:cxnSp>
        <p:nvCxnSpPr>
          <p:cNvPr id="30" name="Соединитель: уступ 29">
            <a:extLst>
              <a:ext uri="{FF2B5EF4-FFF2-40B4-BE49-F238E27FC236}">
                <a16:creationId xmlns:a16="http://schemas.microsoft.com/office/drawing/2014/main" id="{241396BF-8896-ED77-B702-2BC279F20884}"/>
              </a:ext>
            </a:extLst>
          </p:cNvPr>
          <p:cNvCxnSpPr>
            <a:stCxn id="18" idx="3"/>
            <a:endCxn id="12" idx="1"/>
          </p:cNvCxnSpPr>
          <p:nvPr/>
        </p:nvCxnSpPr>
        <p:spPr>
          <a:xfrm flipV="1">
            <a:off x="3528000" y="3462446"/>
            <a:ext cx="1296000" cy="1108596"/>
          </a:xfrm>
          <a:prstGeom prst="bentConnector3">
            <a:avLst/>
          </a:prstGeom>
          <a:ln w="38100">
            <a:solidFill>
              <a:srgbClr val="FFC0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Соединитель: уступ 30">
            <a:extLst>
              <a:ext uri="{FF2B5EF4-FFF2-40B4-BE49-F238E27FC236}">
                <a16:creationId xmlns:a16="http://schemas.microsoft.com/office/drawing/2014/main" id="{AC6AA058-1CEF-880B-B17C-DFAE36E95B6D}"/>
              </a:ext>
            </a:extLst>
          </p:cNvPr>
          <p:cNvCxnSpPr>
            <a:cxnSpLocks/>
            <a:stCxn id="18" idx="3"/>
            <a:endCxn id="15" idx="1"/>
          </p:cNvCxnSpPr>
          <p:nvPr/>
        </p:nvCxnSpPr>
        <p:spPr>
          <a:xfrm>
            <a:off x="3528000" y="4571042"/>
            <a:ext cx="1296000" cy="1467958"/>
          </a:xfrm>
          <a:prstGeom prst="bentConnector3">
            <a:avLst/>
          </a:prstGeom>
          <a:ln w="38100">
            <a:solidFill>
              <a:srgbClr val="FFC0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id="{2AE1B774-8D4C-C08C-D9A4-899A53558F23}"/>
              </a:ext>
            </a:extLst>
          </p:cNvPr>
          <p:cNvCxnSpPr>
            <a:cxnSpLocks/>
            <a:stCxn id="18" idx="3"/>
            <a:endCxn id="14" idx="1"/>
          </p:cNvCxnSpPr>
          <p:nvPr/>
        </p:nvCxnSpPr>
        <p:spPr>
          <a:xfrm>
            <a:off x="3528000" y="4571042"/>
            <a:ext cx="1296000" cy="609600"/>
          </a:xfrm>
          <a:prstGeom prst="bentConnector3">
            <a:avLst>
              <a:gd name="adj1" fmla="val 50000"/>
            </a:avLst>
          </a:prstGeom>
          <a:ln w="38100">
            <a:solidFill>
              <a:srgbClr val="FFC0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Соединитель: уступ 36">
            <a:extLst>
              <a:ext uri="{FF2B5EF4-FFF2-40B4-BE49-F238E27FC236}">
                <a16:creationId xmlns:a16="http://schemas.microsoft.com/office/drawing/2014/main" id="{BCD35BB4-FF32-A045-C3D3-4BA500D4F3C4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>
            <a:off x="3528000" y="2352472"/>
            <a:ext cx="1296000" cy="1969812"/>
          </a:xfrm>
          <a:prstGeom prst="bentConnector3">
            <a:avLst>
              <a:gd name="adj1" fmla="val 59995"/>
            </a:avLst>
          </a:prstGeom>
          <a:ln w="38100">
            <a:solidFill>
              <a:srgbClr val="009999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Соединитель: уступ 39">
            <a:extLst>
              <a:ext uri="{FF2B5EF4-FFF2-40B4-BE49-F238E27FC236}">
                <a16:creationId xmlns:a16="http://schemas.microsoft.com/office/drawing/2014/main" id="{161BD46E-1E34-0E15-DDDD-777099360273}"/>
              </a:ext>
            </a:extLst>
          </p:cNvPr>
          <p:cNvCxnSpPr>
            <a:cxnSpLocks/>
            <a:stCxn id="19" idx="3"/>
            <a:endCxn id="11" idx="1"/>
          </p:cNvCxnSpPr>
          <p:nvPr/>
        </p:nvCxnSpPr>
        <p:spPr>
          <a:xfrm>
            <a:off x="3528000" y="2352472"/>
            <a:ext cx="1296000" cy="251065"/>
          </a:xfrm>
          <a:prstGeom prst="bentConnector3">
            <a:avLst>
              <a:gd name="adj1" fmla="val 60583"/>
            </a:avLst>
          </a:prstGeom>
          <a:ln w="38100">
            <a:solidFill>
              <a:srgbClr val="009999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Соединитель: уступ 42">
            <a:extLst>
              <a:ext uri="{FF2B5EF4-FFF2-40B4-BE49-F238E27FC236}">
                <a16:creationId xmlns:a16="http://schemas.microsoft.com/office/drawing/2014/main" id="{18A4C828-2A66-2D4C-8446-42C861544CC9}"/>
              </a:ext>
            </a:extLst>
          </p:cNvPr>
          <p:cNvCxnSpPr>
            <a:cxnSpLocks/>
            <a:stCxn id="19" idx="3"/>
            <a:endCxn id="10" idx="1"/>
          </p:cNvCxnSpPr>
          <p:nvPr/>
        </p:nvCxnSpPr>
        <p:spPr>
          <a:xfrm flipV="1">
            <a:off x="3528000" y="1742872"/>
            <a:ext cx="1296000" cy="609600"/>
          </a:xfrm>
          <a:prstGeom prst="bentConnector3">
            <a:avLst>
              <a:gd name="adj1" fmla="val 60583"/>
            </a:avLst>
          </a:prstGeom>
          <a:ln w="38100">
            <a:solidFill>
              <a:srgbClr val="009999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Соединитель: уступ 50">
            <a:extLst>
              <a:ext uri="{FF2B5EF4-FFF2-40B4-BE49-F238E27FC236}">
                <a16:creationId xmlns:a16="http://schemas.microsoft.com/office/drawing/2014/main" id="{F1340F0A-ABA5-CA7D-FB24-BFB722E6986E}"/>
              </a:ext>
            </a:extLst>
          </p:cNvPr>
          <p:cNvCxnSpPr>
            <a:cxnSpLocks/>
            <a:stCxn id="17" idx="1"/>
            <a:endCxn id="10" idx="3"/>
          </p:cNvCxnSpPr>
          <p:nvPr/>
        </p:nvCxnSpPr>
        <p:spPr>
          <a:xfrm rot="10800000">
            <a:off x="7704000" y="1742873"/>
            <a:ext cx="1296000" cy="555865"/>
          </a:xfrm>
          <a:prstGeom prst="bentConnector3">
            <a:avLst>
              <a:gd name="adj1" fmla="val 50000"/>
            </a:avLst>
          </a:prstGeom>
          <a:ln w="38100">
            <a:solidFill>
              <a:srgbClr val="FF66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Соединитель: уступ 59">
            <a:extLst>
              <a:ext uri="{FF2B5EF4-FFF2-40B4-BE49-F238E27FC236}">
                <a16:creationId xmlns:a16="http://schemas.microsoft.com/office/drawing/2014/main" id="{0C52B4A2-BE39-70EF-A969-1BA87BC9FE06}"/>
              </a:ext>
            </a:extLst>
          </p:cNvPr>
          <p:cNvCxnSpPr>
            <a:cxnSpLocks/>
            <a:endCxn id="11" idx="3"/>
          </p:cNvCxnSpPr>
          <p:nvPr/>
        </p:nvCxnSpPr>
        <p:spPr>
          <a:xfrm rot="10800000" flipV="1">
            <a:off x="7704000" y="2299225"/>
            <a:ext cx="1296000" cy="304312"/>
          </a:xfrm>
          <a:prstGeom prst="bentConnector3">
            <a:avLst>
              <a:gd name="adj1" fmla="val 50000"/>
            </a:avLst>
          </a:prstGeom>
          <a:ln w="38100">
            <a:solidFill>
              <a:srgbClr val="FF66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Соединитель: уступ 64">
            <a:extLst>
              <a:ext uri="{FF2B5EF4-FFF2-40B4-BE49-F238E27FC236}">
                <a16:creationId xmlns:a16="http://schemas.microsoft.com/office/drawing/2014/main" id="{88F40F5E-A05A-C4A6-7359-2879A9369B16}"/>
              </a:ext>
            </a:extLst>
          </p:cNvPr>
          <p:cNvCxnSpPr>
            <a:cxnSpLocks/>
            <a:stCxn id="17" idx="1"/>
            <a:endCxn id="12" idx="3"/>
          </p:cNvCxnSpPr>
          <p:nvPr/>
        </p:nvCxnSpPr>
        <p:spPr>
          <a:xfrm rot="10800000" flipV="1">
            <a:off x="7704000" y="2298736"/>
            <a:ext cx="1296000" cy="1163709"/>
          </a:xfrm>
          <a:prstGeom prst="bentConnector3">
            <a:avLst>
              <a:gd name="adj1" fmla="val 50000"/>
            </a:avLst>
          </a:prstGeom>
          <a:ln w="38100">
            <a:solidFill>
              <a:srgbClr val="FF6600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Соединитель: уступ 67">
            <a:extLst>
              <a:ext uri="{FF2B5EF4-FFF2-40B4-BE49-F238E27FC236}">
                <a16:creationId xmlns:a16="http://schemas.microsoft.com/office/drawing/2014/main" id="{A45228F7-D627-6668-40DA-532FC74593AE}"/>
              </a:ext>
            </a:extLst>
          </p:cNvPr>
          <p:cNvCxnSpPr>
            <a:cxnSpLocks/>
            <a:stCxn id="16" idx="1"/>
            <a:endCxn id="13" idx="3"/>
          </p:cNvCxnSpPr>
          <p:nvPr/>
        </p:nvCxnSpPr>
        <p:spPr>
          <a:xfrm rot="10800000">
            <a:off x="7704000" y="4322284"/>
            <a:ext cx="1296000" cy="248758"/>
          </a:xfrm>
          <a:prstGeom prst="bentConnector3">
            <a:avLst>
              <a:gd name="adj1" fmla="val 50000"/>
            </a:avLst>
          </a:prstGeom>
          <a:ln w="38100">
            <a:solidFill>
              <a:srgbClr val="F20ED1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Соединитель: уступ 70">
            <a:extLst>
              <a:ext uri="{FF2B5EF4-FFF2-40B4-BE49-F238E27FC236}">
                <a16:creationId xmlns:a16="http://schemas.microsoft.com/office/drawing/2014/main" id="{34693F82-0B08-383C-F49C-ACA50F2AE905}"/>
              </a:ext>
            </a:extLst>
          </p:cNvPr>
          <p:cNvCxnSpPr>
            <a:cxnSpLocks/>
            <a:stCxn id="16" idx="1"/>
            <a:endCxn id="14" idx="3"/>
          </p:cNvCxnSpPr>
          <p:nvPr/>
        </p:nvCxnSpPr>
        <p:spPr>
          <a:xfrm rot="10800000" flipV="1">
            <a:off x="7704000" y="4571042"/>
            <a:ext cx="1296000" cy="609600"/>
          </a:xfrm>
          <a:prstGeom prst="bentConnector3">
            <a:avLst>
              <a:gd name="adj1" fmla="val 50000"/>
            </a:avLst>
          </a:prstGeom>
          <a:ln w="38100">
            <a:solidFill>
              <a:srgbClr val="F20ED1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Соединитель: уступ 78">
            <a:extLst>
              <a:ext uri="{FF2B5EF4-FFF2-40B4-BE49-F238E27FC236}">
                <a16:creationId xmlns:a16="http://schemas.microsoft.com/office/drawing/2014/main" id="{79684AAC-E724-D26B-AEC7-3766417A7203}"/>
              </a:ext>
            </a:extLst>
          </p:cNvPr>
          <p:cNvCxnSpPr>
            <a:cxnSpLocks/>
            <a:stCxn id="16" idx="1"/>
            <a:endCxn id="15" idx="3"/>
          </p:cNvCxnSpPr>
          <p:nvPr/>
        </p:nvCxnSpPr>
        <p:spPr>
          <a:xfrm rot="10800000" flipV="1">
            <a:off x="7704000" y="4571042"/>
            <a:ext cx="1296000" cy="1467958"/>
          </a:xfrm>
          <a:prstGeom prst="bentConnector3">
            <a:avLst>
              <a:gd name="adj1" fmla="val 50000"/>
            </a:avLst>
          </a:prstGeom>
          <a:ln w="38100">
            <a:solidFill>
              <a:srgbClr val="F20ED1"/>
            </a:solidFill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644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D1D601-52C0-4A73-89C2-1DF944F60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brightnessContrast bright="-5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800" y="2019300"/>
            <a:ext cx="5791200" cy="316230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1D368C4-835A-43A5-8C80-1FCB53033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15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8700F93-5146-4F1A-BE17-E1F6E428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Приемка бетонов по прочности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EC4794F-9AED-43D8-BB25-9D48BCD485D6}"/>
              </a:ext>
            </a:extLst>
          </p:cNvPr>
          <p:cNvSpPr/>
          <p:nvPr/>
        </p:nvSpPr>
        <p:spPr>
          <a:xfrm>
            <a:off x="648000" y="2019300"/>
            <a:ext cx="515745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53B7B"/>
                </a:solidFill>
              </a:rPr>
              <a:t>ограничена швами бетонирования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53B7B"/>
                </a:solidFill>
              </a:rPr>
              <a:t>уложена в течение не более 1 суток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53B7B"/>
                </a:solidFill>
              </a:rPr>
              <a:t>уложена при непрерывном бетонировании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53B7B"/>
                </a:solidFill>
              </a:rPr>
              <a:t>уложена из бетонной смеси одного номинального состава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08AA4F-3320-4AF5-8856-9B160F9DB4C9}"/>
              </a:ext>
            </a:extLst>
          </p:cNvPr>
          <p:cNvSpPr/>
          <p:nvPr/>
        </p:nvSpPr>
        <p:spPr>
          <a:xfrm>
            <a:off x="648000" y="1008000"/>
            <a:ext cx="11232000" cy="6858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6000" rIns="288000" bIns="36000" rtlCol="0" anchor="ctr"/>
          <a:lstStyle/>
          <a:p>
            <a:pPr algn="just"/>
            <a:r>
              <a:rPr lang="ru-RU" sz="2400" dirty="0"/>
              <a:t>Конструкция, подлежащая приемке по прочности:</a:t>
            </a:r>
          </a:p>
        </p:txBody>
      </p:sp>
    </p:spTree>
    <p:extLst>
      <p:ext uri="{BB962C8B-B14F-4D97-AF65-F5344CB8AC3E}">
        <p14:creationId xmlns:p14="http://schemas.microsoft.com/office/powerpoint/2010/main" val="1062340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1D368C4-835A-43A5-8C80-1FCB53033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16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8700F93-5146-4F1A-BE17-E1F6E428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схема приемки бетона конструкции по прочности</a:t>
            </a:r>
            <a:endParaRPr lang="ru-RU" sz="1800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4BAAB90-8DAF-007A-304A-449A478EE5E7}"/>
              </a:ext>
            </a:extLst>
          </p:cNvPr>
          <p:cNvGrpSpPr/>
          <p:nvPr/>
        </p:nvGrpSpPr>
        <p:grpSpPr>
          <a:xfrm>
            <a:off x="1805789" y="1412718"/>
            <a:ext cx="8580422" cy="4229100"/>
            <a:chOff x="1828800" y="1412718"/>
            <a:chExt cx="8580422" cy="42291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BF1052D-72D0-4514-AE02-75F4C7C41D21}"/>
                </a:ext>
              </a:extLst>
            </p:cNvPr>
            <p:cNvSpPr/>
            <p:nvPr/>
          </p:nvSpPr>
          <p:spPr>
            <a:xfrm>
              <a:off x="6904022" y="4117818"/>
              <a:ext cx="3505200" cy="1524000"/>
            </a:xfrm>
            <a:prstGeom prst="rect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b="1" dirty="0">
                  <a:solidFill>
                    <a:schemeClr val="bg1"/>
                  </a:solidFill>
                </a:rPr>
                <a:t>Определение характеристик однородности прочности бетона по всей конструкции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C030C5A-B3D4-4792-B076-8943D2C71BD8}"/>
                </a:ext>
              </a:extLst>
            </p:cNvPr>
            <p:cNvSpPr/>
            <p:nvPr/>
          </p:nvSpPr>
          <p:spPr>
            <a:xfrm>
              <a:off x="1828800" y="1412718"/>
              <a:ext cx="3505200" cy="1523999"/>
            </a:xfrm>
            <a:prstGeom prst="rect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b="1" dirty="0">
                  <a:solidFill>
                    <a:schemeClr val="bg1"/>
                  </a:solidFill>
                </a:rPr>
                <a:t>Определение контрольных участков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DB0A528-6797-4685-AAE7-5A44E8620029}"/>
                </a:ext>
              </a:extLst>
            </p:cNvPr>
            <p:cNvSpPr/>
            <p:nvPr/>
          </p:nvSpPr>
          <p:spPr>
            <a:xfrm>
              <a:off x="6904022" y="1412718"/>
              <a:ext cx="3505200" cy="1524000"/>
            </a:xfrm>
            <a:prstGeom prst="rect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b="1" dirty="0">
                  <a:solidFill>
                    <a:schemeClr val="bg1"/>
                  </a:solidFill>
                </a:rPr>
                <a:t>Определение единичного значения прочности на контрольном участке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BF9A73A-8031-4C37-9931-F0757BA5E919}"/>
                </a:ext>
              </a:extLst>
            </p:cNvPr>
            <p:cNvSpPr/>
            <p:nvPr/>
          </p:nvSpPr>
          <p:spPr>
            <a:xfrm>
              <a:off x="1828800" y="4114800"/>
              <a:ext cx="3505200" cy="1523999"/>
            </a:xfrm>
            <a:prstGeom prst="rect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b="1" dirty="0">
                  <a:solidFill>
                    <a:schemeClr val="bg1"/>
                  </a:solidFill>
                </a:rPr>
                <a:t>Определение фактического класса бетона и приемка по прочности</a:t>
              </a:r>
            </a:p>
          </p:txBody>
        </p:sp>
        <p:sp>
          <p:nvSpPr>
            <p:cNvPr id="2" name="Равнобедренный треугольник 1">
              <a:extLst>
                <a:ext uri="{FF2B5EF4-FFF2-40B4-BE49-F238E27FC236}">
                  <a16:creationId xmlns:a16="http://schemas.microsoft.com/office/drawing/2014/main" id="{6D76F7D9-FECB-3359-0DD8-939365409A2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687011" y="1994717"/>
              <a:ext cx="864000" cy="360000"/>
            </a:xfrm>
            <a:prstGeom prst="triangle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Равнобедренный треугольник 3">
              <a:extLst>
                <a:ext uri="{FF2B5EF4-FFF2-40B4-BE49-F238E27FC236}">
                  <a16:creationId xmlns:a16="http://schemas.microsoft.com/office/drawing/2014/main" id="{ED49FD39-CDAE-140F-F68D-4302A2A8392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224622" y="3347268"/>
              <a:ext cx="864000" cy="360000"/>
            </a:xfrm>
            <a:prstGeom prst="triangle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Равнобедренный треугольник 4">
              <a:extLst>
                <a:ext uri="{FF2B5EF4-FFF2-40B4-BE49-F238E27FC236}">
                  <a16:creationId xmlns:a16="http://schemas.microsoft.com/office/drawing/2014/main" id="{4B4AC83A-BB8E-A868-12DB-D99EA917ECF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687011" y="4696799"/>
              <a:ext cx="864000" cy="360000"/>
            </a:xfrm>
            <a:prstGeom prst="triangle">
              <a:avLst/>
            </a:prstGeom>
            <a:solidFill>
              <a:srgbClr val="253B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27668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17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испытаний</a:t>
            </a:r>
            <a:endParaRPr lang="ru-RU" sz="1800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DF54C01-662D-47EE-BCAB-6D12C647B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269554"/>
              </p:ext>
            </p:extLst>
          </p:nvPr>
        </p:nvGraphicFramePr>
        <p:xfrm>
          <a:off x="648000" y="864000"/>
          <a:ext cx="11232000" cy="453788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5589184">
                  <a:extLst>
                    <a:ext uri="{9D8B030D-6E8A-4147-A177-3AD203B41FA5}">
                      <a16:colId xmlns:a16="http://schemas.microsoft.com/office/drawing/2014/main" val="3725554233"/>
                    </a:ext>
                  </a:extLst>
                </a:gridCol>
                <a:gridCol w="5642816">
                  <a:extLst>
                    <a:ext uri="{9D8B030D-6E8A-4147-A177-3AD203B41FA5}">
                      <a16:colId xmlns:a16="http://schemas.microsoft.com/office/drawing/2014/main" val="3597883614"/>
                    </a:ext>
                  </a:extLst>
                </a:gridCol>
              </a:tblGrid>
              <a:tr h="65779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Метод испытания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182385"/>
                  </a:ext>
                </a:extLst>
              </a:tr>
              <a:tr h="742573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Прочность разрушающими методами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Р 70363-2022 «Дороги автомобильные общего пользования. Бетоны для устройства оснований и покрытий. Методы испытаний»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994444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Прочность прямыми неразрушающими методами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22690-2015 «Бетоны. Определение прочности механическими методами неразрушающего контроля»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701331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Прочность косвенными неразрушающими методами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22690-2015 «Бетоны. Определение прочности механическими методами неразрушающего контроля», </a:t>
                      </a:r>
                    </a:p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17624-2021 «Бетоны. Ультразвуковой метод определения прочности»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539539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Морозостойкость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Р 70363-2022 «Дороги автомобильные общего пользования. Бетоны для устройства оснований и покрытий. Методы испытаний»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722499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Водонепроницаемость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Р 70363-2022 «Дороги автомобильные общего пользования. Бетоны для устройства оснований и покрытий. Методы испытаний»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106927"/>
                  </a:ext>
                </a:extLst>
              </a:tr>
              <a:tr h="54815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solidFill>
                            <a:srgbClr val="253B7B"/>
                          </a:solidFill>
                        </a:rPr>
                        <a:t>Истираемость </a:t>
                      </a:r>
                      <a:r>
                        <a:rPr lang="en-US" sz="1400" b="0" dirty="0">
                          <a:solidFill>
                            <a:srgbClr val="253B7B"/>
                          </a:solidFill>
                        </a:rPr>
                        <a:t>G</a:t>
                      </a:r>
                      <a:r>
                        <a:rPr lang="en-US" sz="1400" b="0" baseline="-25000" dirty="0">
                          <a:solidFill>
                            <a:srgbClr val="253B7B"/>
                          </a:solidFill>
                        </a:rPr>
                        <a:t>pt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01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253B7B"/>
                          </a:solidFill>
                        </a:rPr>
                        <a:t>ГОСТ Р 70363-2022 «Дороги автомобильные общего пользования. Бетоны для устройства оснований и покрытий. Методы испытаний»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B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B7B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380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741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Z:\1. НИОКР\2025 год\3. Бетон\бетончик\IMG_20250530_115059_911.jpg">
            <a:extLst>
              <a:ext uri="{FF2B5EF4-FFF2-40B4-BE49-F238E27FC236}">
                <a16:creationId xmlns:a16="http://schemas.microsoft.com/office/drawing/2014/main" id="{8293FEDE-68E9-4559-9A79-6BBD86B965B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8" t="7949" b="4959"/>
          <a:stretch/>
        </p:blipFill>
        <p:spPr bwMode="auto">
          <a:xfrm>
            <a:off x="6480000" y="864000"/>
            <a:ext cx="5400000" cy="424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FD72554-CACA-46D5-836D-D3B3DFAB6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18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E3AF84-1942-4FA4-B89C-20CEC951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</a:t>
            </a:r>
            <a:r>
              <a:rPr lang="ru-RU" dirty="0" err="1"/>
              <a:t>истираемости</a:t>
            </a:r>
            <a:r>
              <a:rPr lang="ru-RU" dirty="0"/>
              <a:t> </a:t>
            </a:r>
            <a:r>
              <a:rPr lang="en-US" dirty="0"/>
              <a:t>G</a:t>
            </a:r>
            <a:r>
              <a:rPr lang="en-US" baseline="-25000" dirty="0"/>
              <a:t>pt</a:t>
            </a:r>
            <a:r>
              <a:rPr lang="en-US" dirty="0"/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4E06C0-0130-48E2-BDAB-116D7CD0EB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 t="1" r="623" b="-1"/>
          <a:stretch/>
        </p:blipFill>
        <p:spPr>
          <a:xfrm>
            <a:off x="648000" y="864000"/>
            <a:ext cx="5400000" cy="424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AE2F20-8D23-47F9-A8B5-60875068E952}"/>
              </a:ext>
            </a:extLst>
          </p:cNvPr>
          <p:cNvSpPr/>
          <p:nvPr/>
        </p:nvSpPr>
        <p:spPr>
          <a:xfrm>
            <a:off x="6480000" y="5184000"/>
            <a:ext cx="540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253B7B"/>
                </a:solidFill>
              </a:rPr>
              <a:t>Образцы бетона после определения истираемости </a:t>
            </a:r>
            <a:r>
              <a:rPr lang="en-US" sz="2000" dirty="0">
                <a:solidFill>
                  <a:srgbClr val="253B7B"/>
                </a:solidFill>
              </a:rPr>
              <a:t>G</a:t>
            </a:r>
            <a:r>
              <a:rPr lang="en-US" sz="2000" baseline="-25000" dirty="0">
                <a:solidFill>
                  <a:srgbClr val="253B7B"/>
                </a:solidFill>
              </a:rPr>
              <a:t>pt</a:t>
            </a:r>
            <a:endParaRPr lang="ru-RU" sz="2000" baseline="-25000" dirty="0">
              <a:solidFill>
                <a:srgbClr val="253B7B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144285B-2446-47B1-9544-BD5C026E5A3A}"/>
              </a:ext>
            </a:extLst>
          </p:cNvPr>
          <p:cNvSpPr/>
          <p:nvPr/>
        </p:nvSpPr>
        <p:spPr>
          <a:xfrm>
            <a:off x="648000" y="5184000"/>
            <a:ext cx="540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253B7B"/>
                </a:solidFill>
              </a:rPr>
              <a:t>Установка для определения истираемости </a:t>
            </a:r>
          </a:p>
          <a:p>
            <a:pPr algn="ctr"/>
            <a:r>
              <a:rPr lang="en-US" sz="2000" dirty="0" err="1">
                <a:solidFill>
                  <a:srgbClr val="253B7B"/>
                </a:solidFill>
              </a:rPr>
              <a:t>Prall</a:t>
            </a:r>
            <a:r>
              <a:rPr lang="en-US" sz="2000" dirty="0">
                <a:solidFill>
                  <a:srgbClr val="253B7B"/>
                </a:solidFill>
              </a:rPr>
              <a:t>-test</a:t>
            </a:r>
            <a:endParaRPr lang="ru-RU" sz="2000" dirty="0">
              <a:solidFill>
                <a:srgbClr val="253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558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19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производства работ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1445BE-D404-4C95-9872-29DA24BC5C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" b="8889"/>
          <a:stretch/>
        </p:blipFill>
        <p:spPr>
          <a:xfrm>
            <a:off x="2286000" y="888240"/>
            <a:ext cx="3657600" cy="5081519"/>
          </a:xfrm>
          <a:prstGeom prst="rect">
            <a:avLst/>
          </a:prstGeom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FE7FF9-D12A-4600-AC27-2BA04D674BB4}"/>
              </a:ext>
            </a:extLst>
          </p:cNvPr>
          <p:cNvSpPr/>
          <p:nvPr/>
        </p:nvSpPr>
        <p:spPr>
          <a:xfrm>
            <a:off x="6934200" y="2274837"/>
            <a:ext cx="434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53B7B"/>
                </a:solidFill>
              </a:rPr>
              <a:t>ГОСТ Р 70364-2022 </a:t>
            </a:r>
            <a:br>
              <a:rPr lang="ru-RU" sz="2400" dirty="0">
                <a:solidFill>
                  <a:srgbClr val="253B7B"/>
                </a:solidFill>
              </a:rPr>
            </a:br>
            <a:r>
              <a:rPr lang="ru-RU" sz="2400" dirty="0">
                <a:solidFill>
                  <a:srgbClr val="253B7B"/>
                </a:solidFill>
              </a:rPr>
              <a:t>«Дороги автомобильные общего пользования.</a:t>
            </a:r>
            <a:br>
              <a:rPr lang="ru-RU" sz="2400" dirty="0">
                <a:solidFill>
                  <a:srgbClr val="253B7B"/>
                </a:solidFill>
              </a:rPr>
            </a:br>
            <a:r>
              <a:rPr lang="ru-RU" sz="2400" dirty="0">
                <a:solidFill>
                  <a:srgbClr val="253B7B"/>
                </a:solidFill>
              </a:rPr>
              <a:t>Бетоны для устройства слоев оснований и покрытий. Правила производства работ»</a:t>
            </a:r>
          </a:p>
        </p:txBody>
      </p:sp>
    </p:spTree>
    <p:extLst>
      <p:ext uri="{BB962C8B-B14F-4D97-AF65-F5344CB8AC3E}">
        <p14:creationId xmlns:p14="http://schemas.microsoft.com/office/powerpoint/2010/main" val="971209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20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производства работ. Структура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FE7FF9-D12A-4600-AC27-2BA04D674BB4}"/>
              </a:ext>
            </a:extLst>
          </p:cNvPr>
          <p:cNvSpPr/>
          <p:nvPr/>
        </p:nvSpPr>
        <p:spPr>
          <a:xfrm>
            <a:off x="648000" y="864000"/>
            <a:ext cx="11232000" cy="4834758"/>
          </a:xfrm>
          <a:prstGeom prst="rect">
            <a:avLst/>
          </a:prstGeom>
          <a:solidFill>
            <a:srgbClr val="253B7B">
              <a:alpha val="10000"/>
            </a:srgbClr>
          </a:solidFill>
        </p:spPr>
        <p:txBody>
          <a:bodyPr wrap="square" lIns="144000" tIns="108000" rIns="144000" bIns="10800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53B7B"/>
                </a:solidFill>
              </a:rPr>
              <a:t>ГОСТ Р 70364-2022 включает следующие разделы</a:t>
            </a:r>
            <a:r>
              <a:rPr lang="ru-RU" sz="2000" dirty="0">
                <a:solidFill>
                  <a:srgbClr val="253B7B"/>
                </a:solidFill>
              </a:rPr>
              <a:t>: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Конструкции цементобетонных покрытий и оснований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Требования к материалам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Организация строительства и подготовительные работы перед укладкой бетонной смеси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Приготовление и транспортирование бетонной смеси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Устройство однослойных покрытий и оснований бетоноукладчиками со скользящими формами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Устройство двухслойных цементобетонных покрытий бетоноукладчиками со скользящими формами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Строительство бетонных оснований асфальтоукладчиками (укатываемый бетон)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Строительство бетонных оснований и покрытий вручную с применением средств малой механизации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>
                <a:solidFill>
                  <a:srgbClr val="253B7B"/>
                </a:solidFill>
              </a:rPr>
              <a:t>Текстурирование</a:t>
            </a:r>
            <a:r>
              <a:rPr lang="ru-RU" sz="1800" dirty="0">
                <a:solidFill>
                  <a:srgbClr val="253B7B"/>
                </a:solidFill>
              </a:rPr>
              <a:t> поверхности свежеуложенного бетона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Уход за свежеуложенным бетоном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Устройство деформационных швов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Контроль качества</a:t>
            </a:r>
            <a:endParaRPr lang="ru-RU" sz="2000" dirty="0">
              <a:solidFill>
                <a:srgbClr val="253B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203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21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Устройство покрытий и оснований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F61F39-3F2D-40E9-BBD8-2C1A90E63939}"/>
              </a:ext>
            </a:extLst>
          </p:cNvPr>
          <p:cNvSpPr/>
          <p:nvPr/>
        </p:nvSpPr>
        <p:spPr>
          <a:xfrm>
            <a:off x="8469055" y="3924000"/>
            <a:ext cx="3410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53B7B"/>
                </a:solidFill>
              </a:rPr>
              <a:t>Строительство бетонных оснований и покрытий вручную с применением средств малой механизации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F3ED2F-5514-49C9-B275-E6C82DCB1033}"/>
              </a:ext>
            </a:extLst>
          </p:cNvPr>
          <p:cNvSpPr/>
          <p:nvPr/>
        </p:nvSpPr>
        <p:spPr>
          <a:xfrm>
            <a:off x="648000" y="3924000"/>
            <a:ext cx="3927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53B7B"/>
                </a:solidFill>
              </a:rPr>
              <a:t>Устройство однослойных покрытий и оснований,</a:t>
            </a:r>
            <a:br>
              <a:rPr lang="ru-RU" sz="1200" dirty="0">
                <a:solidFill>
                  <a:srgbClr val="253B7B"/>
                </a:solidFill>
              </a:rPr>
            </a:br>
            <a:r>
              <a:rPr lang="ru-RU" sz="1200" dirty="0">
                <a:solidFill>
                  <a:srgbClr val="253B7B"/>
                </a:solidFill>
              </a:rPr>
              <a:t>а также двухслойных покрытий бетоноукладчиками со скользящими формами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8E8084-E6EA-44DB-B8CA-6A409D8AF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1" r="640" b="4613"/>
          <a:stretch/>
        </p:blipFill>
        <p:spPr>
          <a:xfrm>
            <a:off x="4713571" y="864000"/>
            <a:ext cx="3617669" cy="29630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85624F-1ED2-4424-B4C5-D3DCD0A0EB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9" r="29756"/>
          <a:stretch/>
        </p:blipFill>
        <p:spPr>
          <a:xfrm>
            <a:off x="8469055" y="864000"/>
            <a:ext cx="3410945" cy="29630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3382AD-4881-4003-AB07-D31EC8F64D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"/>
          <a:stretch/>
        </p:blipFill>
        <p:spPr>
          <a:xfrm>
            <a:off x="648000" y="864000"/>
            <a:ext cx="3927755" cy="296304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B05C4D-339B-4087-A51B-0D3C1F2A1357}"/>
              </a:ext>
            </a:extLst>
          </p:cNvPr>
          <p:cNvSpPr/>
          <p:nvPr/>
        </p:nvSpPr>
        <p:spPr>
          <a:xfrm>
            <a:off x="4713571" y="3924000"/>
            <a:ext cx="3617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53B7B"/>
                </a:solidFill>
              </a:rPr>
              <a:t>Строительство бетонных оснований асфальтоукладчиками (укатываемый бетон)</a:t>
            </a:r>
          </a:p>
        </p:txBody>
      </p:sp>
    </p:spTree>
    <p:extLst>
      <p:ext uri="{BB962C8B-B14F-4D97-AF65-F5344CB8AC3E}">
        <p14:creationId xmlns:p14="http://schemas.microsoft.com/office/powerpoint/2010/main" val="3990528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Текстурирование поверхности свежеуложенного бетона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F61F39-3F2D-40E9-BBD8-2C1A90E63939}"/>
              </a:ext>
            </a:extLst>
          </p:cNvPr>
          <p:cNvSpPr/>
          <p:nvPr/>
        </p:nvSpPr>
        <p:spPr>
          <a:xfrm>
            <a:off x="7003200" y="864000"/>
            <a:ext cx="48768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Low">
              <a:spcAft>
                <a:spcPts val="1200"/>
              </a:spcAft>
            </a:pPr>
            <a:r>
              <a:rPr lang="ru-RU" sz="1800" dirty="0">
                <a:solidFill>
                  <a:srgbClr val="253B7B"/>
                </a:solidFill>
              </a:rPr>
              <a:t>Искусственную шероховатость (текстуру) наносят на цементобетонное покрытие</a:t>
            </a:r>
            <a:br>
              <a:rPr lang="ru-RU" sz="1800" dirty="0">
                <a:solidFill>
                  <a:srgbClr val="253B7B"/>
                </a:solidFill>
              </a:rPr>
            </a:br>
            <a:r>
              <a:rPr lang="ru-RU" sz="1800" dirty="0">
                <a:solidFill>
                  <a:srgbClr val="253B7B"/>
                </a:solidFill>
              </a:rPr>
              <a:t>с целью обеспечения безопасности дорожного движения и удаления воды для исключения аквапланирования, а также для получения требуемого коэффициента сцепления колес транспортных средств</a:t>
            </a:r>
            <a:br>
              <a:rPr lang="ru-RU" sz="1800" dirty="0">
                <a:solidFill>
                  <a:srgbClr val="253B7B"/>
                </a:solidFill>
              </a:rPr>
            </a:br>
            <a:r>
              <a:rPr lang="ru-RU" sz="1800" dirty="0">
                <a:solidFill>
                  <a:srgbClr val="253B7B"/>
                </a:solidFill>
              </a:rPr>
              <a:t>с цементобетонными покрытиями.</a:t>
            </a:r>
          </a:p>
          <a:p>
            <a:r>
              <a:rPr lang="ru-RU" sz="1800" b="1" dirty="0">
                <a:solidFill>
                  <a:srgbClr val="253B7B"/>
                </a:solidFill>
              </a:rPr>
              <a:t>Текстурирование подразделяется на: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линейное </a:t>
            </a:r>
            <a:r>
              <a:rPr lang="ru-RU" sz="1800" dirty="0" err="1">
                <a:solidFill>
                  <a:srgbClr val="253B7B"/>
                </a:solidFill>
              </a:rPr>
              <a:t>текстурирование</a:t>
            </a:r>
            <a:r>
              <a:rPr lang="ru-RU" sz="1800" dirty="0">
                <a:solidFill>
                  <a:srgbClr val="253B7B"/>
                </a:solidFill>
              </a:rPr>
              <a:t> поверхности;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53B7B"/>
                </a:solidFill>
              </a:rPr>
              <a:t>получение текстуры «бетон с обнаженным заполнителем».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ED1B75-0748-4E8A-AAC6-74328F0253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7" y="864001"/>
            <a:ext cx="6130304" cy="45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38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Уход за свежеуложенным бетоном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F61F39-3F2D-40E9-BBD8-2C1A90E63939}"/>
              </a:ext>
            </a:extLst>
          </p:cNvPr>
          <p:cNvSpPr/>
          <p:nvPr/>
        </p:nvSpPr>
        <p:spPr>
          <a:xfrm>
            <a:off x="648000" y="864000"/>
            <a:ext cx="41148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Low">
              <a:spcAft>
                <a:spcPts val="600"/>
              </a:spcAft>
            </a:pPr>
            <a:r>
              <a:rPr lang="ru-RU" sz="1800" dirty="0">
                <a:solidFill>
                  <a:srgbClr val="253B7B"/>
                </a:solidFill>
              </a:rPr>
              <a:t>Уход за свежеуложенным бетоном покрытия осуществляют сразу же после нанесения на его поверхность искусственной шероховатости (текстуры), основания - после окончания отделки поверхности.</a:t>
            </a:r>
          </a:p>
          <a:p>
            <a:pPr indent="450000" algn="justLow">
              <a:spcAft>
                <a:spcPts val="600"/>
              </a:spcAft>
            </a:pPr>
            <a:r>
              <a:rPr lang="ru-RU" sz="1800" dirty="0">
                <a:solidFill>
                  <a:srgbClr val="253B7B"/>
                </a:solidFill>
              </a:rPr>
              <a:t>Уход за свежеуложенным бетоном проводят с помощью пленкообразующих материалов либо  полиэтиленовой пленки или слоя </a:t>
            </a:r>
            <a:r>
              <a:rPr lang="ru-RU" sz="1800" dirty="0" err="1">
                <a:solidFill>
                  <a:srgbClr val="253B7B"/>
                </a:solidFill>
              </a:rPr>
              <a:t>геосинтетического</a:t>
            </a:r>
            <a:r>
              <a:rPr lang="ru-RU" sz="1800" dirty="0">
                <a:solidFill>
                  <a:srgbClr val="253B7B"/>
                </a:solidFill>
              </a:rPr>
              <a:t> материала.</a:t>
            </a:r>
          </a:p>
          <a:p>
            <a:pPr indent="450000" algn="justLow">
              <a:spcAft>
                <a:spcPts val="600"/>
              </a:spcAft>
            </a:pPr>
            <a:r>
              <a:rPr lang="ru-RU" sz="1800" dirty="0">
                <a:solidFill>
                  <a:srgbClr val="253B7B"/>
                </a:solidFill>
              </a:rPr>
              <a:t>Уход за бетоном покрытия осуществляют до набора бетоном не менее 70% от проектной прочности, если иное требование не указано</a:t>
            </a:r>
            <a:br>
              <a:rPr lang="ru-RU" sz="1800" dirty="0">
                <a:solidFill>
                  <a:srgbClr val="253B7B"/>
                </a:solidFill>
              </a:rPr>
            </a:br>
            <a:r>
              <a:rPr lang="ru-RU" sz="1800" dirty="0">
                <a:solidFill>
                  <a:srgbClr val="253B7B"/>
                </a:solidFill>
              </a:rPr>
              <a:t>в проектной или технологической документации.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9ACD39-DCF4-4429-A172-B6BEFC4EE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75" y="864000"/>
            <a:ext cx="663892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77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24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Устройство деформационных швов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F61F39-3F2D-40E9-BBD8-2C1A90E63939}"/>
              </a:ext>
            </a:extLst>
          </p:cNvPr>
          <p:cNvSpPr/>
          <p:nvPr/>
        </p:nvSpPr>
        <p:spPr>
          <a:xfrm>
            <a:off x="648000" y="4419600"/>
            <a:ext cx="54480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ru-RU" sz="1600" b="1" dirty="0">
                <a:solidFill>
                  <a:srgbClr val="253B7B"/>
                </a:solidFill>
              </a:rPr>
              <a:t>Технология устройства швов:</a:t>
            </a:r>
          </a:p>
          <a:p>
            <a:pPr marL="342900" indent="-342900" algn="justLow">
              <a:buAutoNum type="arabicPeriod"/>
            </a:pPr>
            <a:r>
              <a:rPr lang="ru-RU" sz="1600" dirty="0">
                <a:solidFill>
                  <a:srgbClr val="253B7B"/>
                </a:solidFill>
              </a:rPr>
              <a:t>Нарезка швов.</a:t>
            </a:r>
          </a:p>
          <a:p>
            <a:pPr marL="342900" indent="-342900" algn="justLow">
              <a:buAutoNum type="arabicPeriod"/>
            </a:pPr>
            <a:r>
              <a:rPr lang="ru-RU" sz="1600" dirty="0">
                <a:solidFill>
                  <a:srgbClr val="253B7B"/>
                </a:solidFill>
              </a:rPr>
              <a:t>Герметизация швов.</a:t>
            </a:r>
          </a:p>
          <a:p>
            <a:pPr marL="342900" indent="-342900" algn="justLow">
              <a:buAutoNum type="arabicPeriod"/>
            </a:pPr>
            <a:r>
              <a:rPr lang="ru-RU" sz="1600" dirty="0">
                <a:solidFill>
                  <a:srgbClr val="253B7B"/>
                </a:solidFill>
              </a:rPr>
              <a:t>Заполнение швов.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30FD81-A96E-4306-A515-4D754B964336}"/>
              </a:ext>
            </a:extLst>
          </p:cNvPr>
          <p:cNvSpPr/>
          <p:nvPr/>
        </p:nvSpPr>
        <p:spPr>
          <a:xfrm>
            <a:off x="6705600" y="864000"/>
            <a:ext cx="517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Low"/>
            <a:r>
              <a:rPr lang="ru-RU" sz="1600" dirty="0">
                <a:solidFill>
                  <a:srgbClr val="253B7B"/>
                </a:solidFill>
              </a:rPr>
              <a:t>Устройство бетонных швов в бетонном покрытии необходимо для предотвращения неконтролируемого растрескивания бетона, вызванного усадкой</a:t>
            </a:r>
            <a:br>
              <a:rPr lang="ru-RU" sz="1600" dirty="0">
                <a:solidFill>
                  <a:srgbClr val="253B7B"/>
                </a:solidFill>
              </a:rPr>
            </a:br>
            <a:r>
              <a:rPr lang="ru-RU" sz="1600" dirty="0">
                <a:solidFill>
                  <a:srgbClr val="253B7B"/>
                </a:solidFill>
              </a:rPr>
              <a:t>и температурными деформациями. Швы служат для направления и контроля деформаций, обеспечивая целостность конструкции.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186E64-4355-4E24-9765-EDF26CA0AB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06" b="15384"/>
          <a:stretch/>
        </p:blipFill>
        <p:spPr>
          <a:xfrm>
            <a:off x="6705600" y="2514600"/>
            <a:ext cx="5174400" cy="40022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8F4CF1-9346-4F79-85E5-C883201886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2"/>
          <a:stretch/>
        </p:blipFill>
        <p:spPr>
          <a:xfrm>
            <a:off x="648000" y="864000"/>
            <a:ext cx="5475873" cy="26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23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A781EEE-0D6C-4962-A1DB-A33412836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25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16615D-5A63-480E-A42D-322A80DAF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качества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F61F39-3F2D-40E9-BBD8-2C1A90E63939}"/>
              </a:ext>
            </a:extLst>
          </p:cNvPr>
          <p:cNvSpPr/>
          <p:nvPr/>
        </p:nvSpPr>
        <p:spPr>
          <a:xfrm>
            <a:off x="4572000" y="4572000"/>
            <a:ext cx="730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600"/>
              </a:spcAft>
            </a:pPr>
            <a:r>
              <a:rPr lang="ru-RU" sz="1600" b="1" dirty="0">
                <a:solidFill>
                  <a:srgbClr val="253B7B"/>
                </a:solidFill>
              </a:rPr>
              <a:t>Контроль качества подразделяется на:</a:t>
            </a:r>
          </a:p>
          <a:p>
            <a:pPr marL="342900" indent="-342900" algn="justLow">
              <a:spcAft>
                <a:spcPts val="600"/>
              </a:spcAft>
              <a:buAutoNum type="arabicPeriod"/>
            </a:pPr>
            <a:r>
              <a:rPr lang="ru-RU" sz="1600" dirty="0">
                <a:solidFill>
                  <a:srgbClr val="253B7B"/>
                </a:solidFill>
              </a:rPr>
              <a:t>Операционный контроль (подготовительные работы, укладка и уплотнение бетонной смеси, уход и шероховатость, деформационные швы).</a:t>
            </a:r>
          </a:p>
          <a:p>
            <a:pPr marL="342900" indent="-342900" algn="justLow">
              <a:spcAft>
                <a:spcPts val="600"/>
              </a:spcAft>
              <a:buAutoNum type="arabicPeriod"/>
            </a:pPr>
            <a:r>
              <a:rPr lang="ru-RU" sz="1600" dirty="0">
                <a:solidFill>
                  <a:srgbClr val="253B7B"/>
                </a:solidFill>
              </a:rPr>
              <a:t>Оценка соответствия выполненных работ (анализ документации</a:t>
            </a:r>
            <a:br>
              <a:rPr lang="ru-RU" sz="1600" dirty="0">
                <a:solidFill>
                  <a:srgbClr val="253B7B"/>
                </a:solidFill>
              </a:rPr>
            </a:br>
            <a:r>
              <a:rPr lang="ru-RU" sz="1600" dirty="0">
                <a:solidFill>
                  <a:srgbClr val="253B7B"/>
                </a:solidFill>
              </a:rPr>
              <a:t>и лабораторные испытания).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DF3A59-647A-4395-831C-A1ECD7D04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8" b="10998"/>
          <a:stretch/>
        </p:blipFill>
        <p:spPr>
          <a:xfrm>
            <a:off x="6324600" y="864001"/>
            <a:ext cx="5555400" cy="33821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9CBA16-D212-413A-98F6-FFFACC079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001" y="857112"/>
            <a:ext cx="3642766" cy="48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74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</p:spPr>
        <p:txBody>
          <a:bodyPr/>
          <a:lstStyle/>
          <a:p>
            <a:r>
              <a:rPr lang="ru-RU" dirty="0"/>
              <a:t>Разработка изменения №1 ГОСТ р 59302-2021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BADB4C-B9E8-4234-83A7-E4A7A3FDC45E}"/>
              </a:ext>
            </a:extLst>
          </p:cNvPr>
          <p:cNvSpPr/>
          <p:nvPr/>
        </p:nvSpPr>
        <p:spPr>
          <a:xfrm>
            <a:off x="5022000" y="864000"/>
            <a:ext cx="6858000" cy="3295875"/>
          </a:xfrm>
          <a:prstGeom prst="rect">
            <a:avLst/>
          </a:prstGeom>
          <a:solidFill>
            <a:srgbClr val="253B7B">
              <a:alpha val="10000"/>
            </a:srgbClr>
          </a:solidFill>
        </p:spPr>
        <p:txBody>
          <a:bodyPr wrap="square" lIns="144000" tIns="108000" rIns="144000" bIns="108000">
            <a:spAutoFit/>
          </a:bodyPr>
          <a:lstStyle/>
          <a:p>
            <a:pPr lvl="0" algn="just"/>
            <a:r>
              <a:rPr kumimoji="0" lang="ru-RU" sz="20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В настоящее время ФАУ «РОСДОРНИИ» </a:t>
            </a: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проводит </a:t>
            </a:r>
            <a:r>
              <a:rPr kumimoji="0" lang="ru-RU" sz="20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научно-исследовательскую работу</a:t>
            </a: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на тему: «Исследование практического опыта подбора составов бетонных</a:t>
            </a:r>
            <a:b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смесей с улучшенными физико-механическими</a:t>
            </a:r>
            <a:b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и эксплуатационными показателями для устройства покрытий автомобильных дорог с внесением изменений</a:t>
            </a:r>
            <a:b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ГОСТ Р 59302-2021 «Дороги автомобильные общего пользования. Смеси бетонные для устройства слоев оснований и покрытий. Правила подбора состава»</a:t>
            </a:r>
            <a:br>
              <a:rPr lang="ru-RU" sz="2000" b="1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с учетом результатов исследовательских работ».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E858D7-2B2A-4C72-9DB6-DCF39DDA6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" r="-2785"/>
          <a:stretch/>
        </p:blipFill>
        <p:spPr>
          <a:xfrm>
            <a:off x="648000" y="864000"/>
            <a:ext cx="4114800" cy="5471039"/>
          </a:xfrm>
          <a:prstGeom prst="rect">
            <a:avLst/>
          </a:prstGeom>
          <a:solidFill>
            <a:schemeClr val="bg1"/>
          </a:solidFill>
          <a:effectLst>
            <a:outerShdw blurRad="190500" dist="38100" dir="5400000" algn="t" rotWithShape="0">
              <a:srgbClr val="253B7B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384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</p:spPr>
        <p:txBody>
          <a:bodyPr/>
          <a:lstStyle/>
          <a:p>
            <a:r>
              <a:rPr lang="ru-RU" dirty="0"/>
              <a:t>Разработка изменения №1 ГОСТ р 59302-2021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BADB4C-B9E8-4234-83A7-E4A7A3FDC45E}"/>
              </a:ext>
            </a:extLst>
          </p:cNvPr>
          <p:cNvSpPr/>
          <p:nvPr/>
        </p:nvSpPr>
        <p:spPr>
          <a:xfrm>
            <a:off x="648000" y="3778844"/>
            <a:ext cx="4152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В рамках НИОКР проводились в том числе исследования 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влияния</a:t>
            </a: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 показателя 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истираемости </a:t>
            </a:r>
            <a:r>
              <a:rPr kumimoji="0" lang="en-US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1600" b="1" i="0" strike="noStrike" kern="1200" cap="none" spc="0" normalizeH="0" baseline="-2500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pt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от 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генезиса породы щебня </a:t>
            </a: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гранулометрического состава минеральной части </a:t>
            </a: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цементобетонной смеси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6D72150-7E22-4E9F-B225-356F011791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1245603"/>
              </p:ext>
            </p:extLst>
          </p:nvPr>
        </p:nvGraphicFramePr>
        <p:xfrm>
          <a:off x="8280000" y="864000"/>
          <a:ext cx="3600000" cy="2661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F402EE6-5856-4217-83A8-09E9CC1BB7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1989619"/>
              </p:ext>
            </p:extLst>
          </p:nvPr>
        </p:nvGraphicFramePr>
        <p:xfrm>
          <a:off x="4464000" y="864000"/>
          <a:ext cx="3600000" cy="2661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8096FD8C-C200-47E3-A4C7-95CFAC6A1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5795346"/>
              </p:ext>
            </p:extLst>
          </p:nvPr>
        </p:nvGraphicFramePr>
        <p:xfrm>
          <a:off x="5029200" y="3657600"/>
          <a:ext cx="6850800" cy="2775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F402EE6-5856-4217-83A8-09E9CC1BB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646452"/>
              </p:ext>
            </p:extLst>
          </p:nvPr>
        </p:nvGraphicFramePr>
        <p:xfrm>
          <a:off x="648000" y="864000"/>
          <a:ext cx="3600000" cy="2633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04005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85C8B2-B184-4A4B-BB28-74979E89E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marL="23569" marR="0" lvl="0" indent="0" algn="l" defTabSz="1024323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974" b="1" i="0" u="none" strike="noStrike" kern="1200" cap="none" spc="0" normalizeH="0" baseline="0" noProof="0" smtClean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pPr marL="23569" marR="0" lvl="0" indent="0" algn="l" defTabSz="1024323" rtl="0" eaLnBrk="1" fontAlgn="auto" latinLnBrk="0" hangingPunct="1">
                <a:lnSpc>
                  <a:spcPct val="100000"/>
                </a:lnSpc>
                <a:spcBef>
                  <a:spcPts val="20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974" b="1" i="0" u="none" strike="noStrike" kern="1200" cap="none" spc="0" normalizeH="0" baseline="0" noProof="0" dirty="0">
              <a:ln>
                <a:noFill/>
              </a:ln>
              <a:solidFill>
                <a:srgbClr val="253B7B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CF10F95-E04D-4151-87EE-5CDE6176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</p:spPr>
        <p:txBody>
          <a:bodyPr/>
          <a:lstStyle/>
          <a:p>
            <a:r>
              <a:rPr lang="ru-RU" dirty="0"/>
              <a:t>Разработка изменения №1 ГОСТ р 59302-2021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BADB4C-B9E8-4234-83A7-E4A7A3FDC45E}"/>
              </a:ext>
            </a:extLst>
          </p:cNvPr>
          <p:cNvSpPr/>
          <p:nvPr/>
        </p:nvSpPr>
        <p:spPr>
          <a:xfrm>
            <a:off x="5638800" y="864000"/>
            <a:ext cx="6241200" cy="4065316"/>
          </a:xfrm>
          <a:prstGeom prst="rect">
            <a:avLst/>
          </a:prstGeom>
          <a:solidFill>
            <a:srgbClr val="253B7B">
              <a:alpha val="10000"/>
            </a:srgbClr>
          </a:solidFill>
        </p:spPr>
        <p:txBody>
          <a:bodyPr wrap="square" lIns="144000" tIns="108000" rIns="144000" bIns="108000">
            <a:spAutoFit/>
          </a:bodyPr>
          <a:lstStyle/>
          <a:p>
            <a:pPr lvl="0" indent="450000" algn="just">
              <a:spcAft>
                <a:spcPts val="1200"/>
              </a:spcAft>
            </a:pP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Полученные результаты испытаний </a:t>
            </a:r>
            <a:r>
              <a:rPr lang="ru-RU" sz="2000" dirty="0" err="1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цементобетонов</a:t>
            </a: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 для устройства покрытий автомобильных дорог будут использованы</a:t>
            </a:r>
            <a:b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253B7B"/>
                </a:solidFill>
                <a:latin typeface="PT Sans" panose="020B0503020203020204" pitchFamily="34" charset="-52"/>
                <a:cs typeface="Times New Roman" panose="02020603050405020304" pitchFamily="18" charset="0"/>
              </a:rPr>
              <a:t>при разработке Изменений №1 ГОСТ Р 59302-2021, устанавливающих требования к правилам подбора составов с учетом особенностей эксплуатации конструктивных слоев дорожных одежд, в первую очередь слоев покрытий.</a:t>
            </a:r>
          </a:p>
          <a:p>
            <a:pPr lvl="0" indent="450000" algn="just">
              <a:spcAft>
                <a:spcPts val="1200"/>
              </a:spcAft>
            </a:pPr>
            <a:r>
              <a:rPr kumimoji="0" lang="ru-RU" sz="2000" i="0" strike="noStrike" kern="1200" cap="none" spc="0" normalizeH="0" baseline="0" noProof="0" dirty="0">
                <a:ln>
                  <a:noFill/>
                </a:ln>
                <a:solidFill>
                  <a:srgbClr val="253B7B"/>
                </a:solidFill>
                <a:effectLst/>
                <a:uLnTx/>
                <a:uFillTx/>
                <a:latin typeface="PT Sans" panose="020B0503020203020204" pitchFamily="34" charset="-52"/>
                <a:ea typeface="+mn-ea"/>
                <a:cs typeface="Times New Roman" panose="02020603050405020304" pitchFamily="18" charset="0"/>
              </a:rPr>
              <a:t>Проект «Разработка Изменения №1 ГОСТ Р 59302-2021» включен в перечень Программы национальной стандартизации Российской Федерации.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FD274B-DD65-45D9-84FE-B29F573AF6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9" r="35553"/>
          <a:stretch/>
        </p:blipFill>
        <p:spPr>
          <a:xfrm>
            <a:off x="648000" y="864000"/>
            <a:ext cx="4637394" cy="550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9E7AB2-B74F-40F6-A25F-0B7F9CF2DA07}"/>
              </a:ext>
            </a:extLst>
          </p:cNvPr>
          <p:cNvSpPr/>
          <p:nvPr/>
        </p:nvSpPr>
        <p:spPr>
          <a:xfrm>
            <a:off x="722919" y="4038600"/>
            <a:ext cx="4382481" cy="76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339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809DB9C-8FCC-43F8-9E09-6F80189A7F81}"/>
              </a:ext>
            </a:extLst>
          </p:cNvPr>
          <p:cNvGrpSpPr/>
          <p:nvPr/>
        </p:nvGrpSpPr>
        <p:grpSpPr>
          <a:xfrm>
            <a:off x="8530310" y="4685542"/>
            <a:ext cx="3118225" cy="1440000"/>
            <a:chOff x="8530310" y="4685542"/>
            <a:chExt cx="3118225" cy="144000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B3A998B-252D-4F48-AD96-9BCF44C5B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30310" y="4685542"/>
              <a:ext cx="1440000" cy="1440000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E9613CB-4407-4AFF-B5C1-47A75F107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08535" y="4685542"/>
              <a:ext cx="1440000" cy="1440000"/>
            </a:xfrm>
            <a:prstGeom prst="rect">
              <a:avLst/>
            </a:prstGeom>
          </p:spPr>
        </p:pic>
      </p:grp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49E43FBC-B40D-4B85-A0A0-BDDDD0186C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71288" y="425450"/>
            <a:ext cx="620712" cy="152400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697A98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29</a:t>
            </a:fld>
            <a:endParaRPr lang="ru-RU" dirty="0"/>
          </a:p>
        </p:txBody>
      </p:sp>
      <p:sp>
        <p:nvSpPr>
          <p:cNvPr id="13" name="Текст 26">
            <a:extLst>
              <a:ext uri="{FF2B5EF4-FFF2-40B4-BE49-F238E27FC236}">
                <a16:creationId xmlns:a16="http://schemas.microsoft.com/office/drawing/2014/main" id="{BA70382D-7034-48B5-BE55-2F8477AC3D64}"/>
              </a:ext>
            </a:extLst>
          </p:cNvPr>
          <p:cNvSpPr txBox="1">
            <a:spLocks/>
          </p:cNvSpPr>
          <p:nvPr/>
        </p:nvSpPr>
        <p:spPr>
          <a:xfrm>
            <a:off x="1066800" y="5560223"/>
            <a:ext cx="5943600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ru-RU" sz="4400" b="1" kern="1200" spc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dirty="0">
                <a:solidFill>
                  <a:srgbClr val="15283D"/>
                </a:solidFill>
                <a:latin typeface="+mj-lt"/>
                <a:cs typeface="Arial" panose="020B0604020202020204" pitchFamily="34" charset="0"/>
              </a:rPr>
              <a:t>Спасибо за внимание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6EA4BAA-6510-4278-862A-9EC530994587}"/>
              </a:ext>
            </a:extLst>
          </p:cNvPr>
          <p:cNvSpPr/>
          <p:nvPr/>
        </p:nvSpPr>
        <p:spPr>
          <a:xfrm>
            <a:off x="864000" y="5616000"/>
            <a:ext cx="108000" cy="504000"/>
          </a:xfrm>
          <a:prstGeom prst="rect">
            <a:avLst/>
          </a:prstGeom>
          <a:solidFill>
            <a:srgbClr val="253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1" dirty="0">
              <a:solidFill>
                <a:srgbClr val="5AC4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02895"/>
      </p:ext>
    </p:extLst>
  </p:cSld>
  <p:clrMapOvr>
    <a:masterClrMapping/>
  </p:clrMapOvr>
</p:sld>
</file>

<file path=ppt/theme/theme1.xml><?xml version="1.0" encoding="utf-8"?>
<a:theme xmlns:a="http://schemas.openxmlformats.org/drawingml/2006/main" name="РОСДОРНИИ 2025">
  <a:themeElements>
    <a:clrScheme name="Росдорнии">
      <a:dk1>
        <a:srgbClr val="303236"/>
      </a:dk1>
      <a:lt1>
        <a:sysClr val="window" lastClr="FFFFFF"/>
      </a:lt1>
      <a:dk2>
        <a:srgbClr val="025597"/>
      </a:dk2>
      <a:lt2>
        <a:srgbClr val="CCCED2"/>
      </a:lt2>
      <a:accent1>
        <a:srgbClr val="025597"/>
      </a:accent1>
      <a:accent2>
        <a:srgbClr val="DC8424"/>
      </a:accent2>
      <a:accent3>
        <a:srgbClr val="CCCED2"/>
      </a:accent3>
      <a:accent4>
        <a:srgbClr val="3C3C3C"/>
      </a:accent4>
      <a:accent5>
        <a:srgbClr val="4C566C"/>
      </a:accent5>
      <a:accent6>
        <a:srgbClr val="009EE3"/>
      </a:accent6>
      <a:hlink>
        <a:srgbClr val="40526E"/>
      </a:hlink>
      <a:folHlink>
        <a:srgbClr val="009EE3"/>
      </a:folHlink>
    </a:clrScheme>
    <a:fontScheme name="РОСДОРНИИ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1600" b="1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РДН2023" id="{03A96AA8-9547-41A2-926F-0420F0A24E18}" vid="{3B476EEC-237E-4854-9CAD-C68E875FA167}"/>
    </a:ext>
  </a:extLst>
</a:theme>
</file>

<file path=ppt/theme/theme2.xml><?xml version="1.0" encoding="utf-8"?>
<a:theme xmlns:a="http://schemas.openxmlformats.org/drawingml/2006/main" name="3_РДН2023">
  <a:themeElements>
    <a:clrScheme name="Росдорнии">
      <a:dk1>
        <a:srgbClr val="303236"/>
      </a:dk1>
      <a:lt1>
        <a:sysClr val="window" lastClr="FFFFFF"/>
      </a:lt1>
      <a:dk2>
        <a:srgbClr val="025597"/>
      </a:dk2>
      <a:lt2>
        <a:srgbClr val="CCCED2"/>
      </a:lt2>
      <a:accent1>
        <a:srgbClr val="025597"/>
      </a:accent1>
      <a:accent2>
        <a:srgbClr val="DC8424"/>
      </a:accent2>
      <a:accent3>
        <a:srgbClr val="CCCED2"/>
      </a:accent3>
      <a:accent4>
        <a:srgbClr val="3C3C3C"/>
      </a:accent4>
      <a:accent5>
        <a:srgbClr val="4C566C"/>
      </a:accent5>
      <a:accent6>
        <a:srgbClr val="009EE3"/>
      </a:accent6>
      <a:hlink>
        <a:srgbClr val="40526E"/>
      </a:hlink>
      <a:folHlink>
        <a:srgbClr val="009EE3"/>
      </a:folHlink>
    </a:clrScheme>
    <a:fontScheme name="РОСДОРНИИ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1600" b="1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РДН2023" id="{03A96AA8-9547-41A2-926F-0420F0A24E18}" vid="{3B476EEC-237E-4854-9CAD-C68E875FA167}"/>
    </a:ext>
  </a:extLst>
</a:theme>
</file>

<file path=ppt/theme/theme3.xml><?xml version="1.0" encoding="utf-8"?>
<a:theme xmlns:a="http://schemas.openxmlformats.org/drawingml/2006/main" name="1_РОСДОРНИИ 2025">
  <a:themeElements>
    <a:clrScheme name="Росдорнии">
      <a:dk1>
        <a:srgbClr val="303236"/>
      </a:dk1>
      <a:lt1>
        <a:sysClr val="window" lastClr="FFFFFF"/>
      </a:lt1>
      <a:dk2>
        <a:srgbClr val="025597"/>
      </a:dk2>
      <a:lt2>
        <a:srgbClr val="CCCED2"/>
      </a:lt2>
      <a:accent1>
        <a:srgbClr val="025597"/>
      </a:accent1>
      <a:accent2>
        <a:srgbClr val="DC8424"/>
      </a:accent2>
      <a:accent3>
        <a:srgbClr val="CCCED2"/>
      </a:accent3>
      <a:accent4>
        <a:srgbClr val="3C3C3C"/>
      </a:accent4>
      <a:accent5>
        <a:srgbClr val="4C566C"/>
      </a:accent5>
      <a:accent6>
        <a:srgbClr val="009EE3"/>
      </a:accent6>
      <a:hlink>
        <a:srgbClr val="40526E"/>
      </a:hlink>
      <a:folHlink>
        <a:srgbClr val="009EE3"/>
      </a:folHlink>
    </a:clrScheme>
    <a:fontScheme name="РОСДОРНИИ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1600" b="1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РДН2023" id="{03A96AA8-9547-41A2-926F-0420F0A24E18}" vid="{3B476EEC-237E-4854-9CAD-C68E875FA167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РДН2023</Template>
  <TotalTime>13728</TotalTime>
  <Words>2221</Words>
  <Application>Microsoft Office PowerPoint</Application>
  <PresentationFormat>Широкоэкранный</PresentationFormat>
  <Paragraphs>235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Times New Roman</vt:lpstr>
      <vt:lpstr>Wingdings</vt:lpstr>
      <vt:lpstr>PT Sans</vt:lpstr>
      <vt:lpstr>РОСДОРНИИ 2025</vt:lpstr>
      <vt:lpstr>3_РДН2023</vt:lpstr>
      <vt:lpstr>1_РОСДОРНИИ 2025</vt:lpstr>
      <vt:lpstr>Презентация PowerPoint</vt:lpstr>
      <vt:lpstr>Перечень нормативно-технических документов в дорожном хозяйстве</vt:lpstr>
      <vt:lpstr>Сферы технического регулирования ТР ТС 014/2011 и Технического регламента о безопасности зданий и сооружений ФЗ-384</vt:lpstr>
      <vt:lpstr>Перечень нормативно-технических документов в дорожном хозяйстве</vt:lpstr>
      <vt:lpstr>Перечень нормативно-технических документов в дорожном хозяйстве</vt:lpstr>
      <vt:lpstr>Актуализированный перечень НТД</vt:lpstr>
      <vt:lpstr>Классификация Перечня нормативно-технических документов в дорожном хозяйстве</vt:lpstr>
      <vt:lpstr>Классификация Перечня нормативно-технических документов в дорожном хозяйстве</vt:lpstr>
      <vt:lpstr>Требования к материалам для бетона</vt:lpstr>
      <vt:lpstr>Проект изменения ГОСТ 26633-2015 «Бетоны тяжелые и мелкозернистые. Технические условия» </vt:lpstr>
      <vt:lpstr>Требования к материалам для бетонной смеси и бетонам</vt:lpstr>
      <vt:lpstr>НТД к материалам в соответствии с гост Р 59300-2021</vt:lpstr>
      <vt:lpstr>Требования материалам в соответствии с ГОСТ Р 59300-2021</vt:lpstr>
      <vt:lpstr>Показатели бетонов по ГОСТ Р 70362-2022 «Дороги автомобильные общего пользования. Бетоны для устройства слоев оснований и покрытий. Технические условия»</vt:lpstr>
      <vt:lpstr>Приемка бетонов по прочности</vt:lpstr>
      <vt:lpstr>Общая схема приемки бетона конструкции по прочности</vt:lpstr>
      <vt:lpstr>Методы испытаний</vt:lpstr>
      <vt:lpstr>Определение истираемости Gpt </vt:lpstr>
      <vt:lpstr>Правила производства работ</vt:lpstr>
      <vt:lpstr>Правила производства работ. Структура</vt:lpstr>
      <vt:lpstr>Устройство покрытий и оснований</vt:lpstr>
      <vt:lpstr>Текстурирование поверхности свежеуложенного бетона</vt:lpstr>
      <vt:lpstr>Уход за свежеуложенным бетоном</vt:lpstr>
      <vt:lpstr>Устройство деформационных швов</vt:lpstr>
      <vt:lpstr>Контроль качества</vt:lpstr>
      <vt:lpstr>Разработка изменения №1 ГОСТ р 59302-2021</vt:lpstr>
      <vt:lpstr>Разработка изменения №1 ГОСТ р 59302-2021</vt:lpstr>
      <vt:lpstr>Разработка изменения №1 ГОСТ р 59302-2021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RosDorNii_preee</dc:title>
  <dc:creator>User</dc:creator>
  <cp:lastModifiedBy>Беспалов Сергей Геннадьевич</cp:lastModifiedBy>
  <cp:revision>900</cp:revision>
  <cp:lastPrinted>2022-08-22T07:21:20Z</cp:lastPrinted>
  <dcterms:created xsi:type="dcterms:W3CDTF">2019-08-20T12:43:50Z</dcterms:created>
  <dcterms:modified xsi:type="dcterms:W3CDTF">2025-07-09T18:03:52Z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2019-08-20T00:00:00Z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2019-08-20T00:00:00Z</vt:filetime>
  </property>
</Properties>
</file>