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091" r:id="rId3"/>
    <p:sldId id="2093" r:id="rId4"/>
    <p:sldId id="2094" r:id="rId5"/>
    <p:sldId id="2095" r:id="rId6"/>
    <p:sldId id="2096" r:id="rId7"/>
    <p:sldId id="280" r:id="rId8"/>
    <p:sldId id="2092" r:id="rId9"/>
    <p:sldId id="1825" r:id="rId10"/>
    <p:sldId id="1799" r:id="rId11"/>
    <p:sldId id="284" r:id="rId12"/>
    <p:sldId id="1802" r:id="rId13"/>
    <p:sldId id="481" r:id="rId14"/>
    <p:sldId id="275" r:id="rId15"/>
    <p:sldId id="276" r:id="rId16"/>
    <p:sldId id="277" r:id="rId17"/>
    <p:sldId id="278" r:id="rId18"/>
    <p:sldId id="1826" r:id="rId19"/>
    <p:sldId id="1801" r:id="rId20"/>
    <p:sldId id="2090" r:id="rId21"/>
  </p:sldIdLst>
  <p:sldSz cx="10691813" cy="5975350"/>
  <p:notesSz cx="6858000" cy="9144000"/>
  <p:defaultTextStyle>
    <a:defPPr>
      <a:defRPr lang="ru-RU"/>
    </a:defPPr>
    <a:lvl1pPr marL="0" algn="l" defTabSz="106664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33324" algn="l" defTabSz="106664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66648" algn="l" defTabSz="106664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99971" algn="l" defTabSz="106664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33295" algn="l" defTabSz="106664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66619" algn="l" defTabSz="106664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99943" algn="l" defTabSz="106664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33267" algn="l" defTabSz="106664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266590" algn="l" defTabSz="106664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82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458"/>
    <a:srgbClr val="007F71"/>
    <a:srgbClr val="018375"/>
    <a:srgbClr val="00AC98"/>
    <a:srgbClr val="006666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0" autoAdjust="0"/>
    <p:restoredTop sz="94749" autoAdjust="0"/>
  </p:normalViewPr>
  <p:slideViewPr>
    <p:cSldViewPr snapToGrid="0">
      <p:cViewPr varScale="1">
        <p:scale>
          <a:sx n="125" d="100"/>
          <a:sy n="125" d="100"/>
        </p:scale>
        <p:origin x="366" y="108"/>
      </p:cViewPr>
      <p:guideLst>
        <p:guide orient="horz" pos="1882"/>
        <p:guide pos="33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8" d="100"/>
          <a:sy n="128" d="100"/>
        </p:scale>
        <p:origin x="6136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gvgm\Desktop\&#1042;&#1056;&#1045;&#1052;&#1045;&#1053;&#1053;&#1067;&#1045;%20&#1060;&#1040;&#1049;&#1051;&#1067;\1.&#1059;&#1057;&#1058;&#1068;-&#1051;&#1040;&#1041;&#1048;&#1053;&#1057;&#1050;\&#1055;&#1088;&#1077;&#1079;&#1072;\&#1052;&#1072;&#1090;&#1077;&#1088;&#1080;&#1072;&#1083;&#1099;\&#1084;&#1072;&#1090;&#1077;&#1088;&#1080;&#1072;&#1083;&#1099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20744757789764"/>
          <c:y val="3.2731729312876483E-2"/>
          <c:w val="0.75134368541607177"/>
          <c:h val="0.84402527134140826"/>
        </c:manualLayout>
      </c:layout>
      <c:scatterChart>
        <c:scatterStyle val="lineMarker"/>
        <c:varyColors val="0"/>
        <c:ser>
          <c:idx val="0"/>
          <c:order val="0"/>
          <c:tx>
            <c:strRef>
              <c:f>Лист2!$C$3</c:f>
              <c:strCache>
                <c:ptCount val="1"/>
                <c:pt idx="0">
                  <c:v>Среднее относительное удлинение образцов, %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2"/>
              <c:layout>
                <c:manualLayout>
                  <c:x val="-8.361617252717056E-2"/>
                  <c:y val="-8.05450858926994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B4A-4B85-A20E-2DD4E4BC9A4B}"/>
                </c:ext>
              </c:extLst>
            </c:dLbl>
            <c:dLbl>
              <c:idx val="3"/>
              <c:layout>
                <c:manualLayout>
                  <c:x val="-9.3243128002501494E-2"/>
                  <c:y val="-6.47472975830627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B4A-4B85-A20E-2DD4E4BC9A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Лист2!$B$4:$B$15</c:f>
              <c:numCache>
                <c:formatCode>General</c:formatCode>
                <c:ptCount val="12"/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</c:numCache>
            </c:numRef>
          </c:xVal>
          <c:yVal>
            <c:numRef>
              <c:f>Лист2!$C$4:$C$15</c:f>
              <c:numCache>
                <c:formatCode>0.000</c:formatCode>
                <c:ptCount val="12"/>
                <c:pt idx="1">
                  <c:v>3.0000000000000001E-3</c:v>
                </c:pt>
                <c:pt idx="2">
                  <c:v>4.0000000000000001E-3</c:v>
                </c:pt>
                <c:pt idx="3">
                  <c:v>1.9E-2</c:v>
                </c:pt>
                <c:pt idx="4">
                  <c:v>3.7999999999999999E-2</c:v>
                </c:pt>
                <c:pt idx="5">
                  <c:v>0.04</c:v>
                </c:pt>
                <c:pt idx="6">
                  <c:v>4.2999999999999997E-2</c:v>
                </c:pt>
                <c:pt idx="7">
                  <c:v>4.3999999999999997E-2</c:v>
                </c:pt>
                <c:pt idx="8">
                  <c:v>5.0999999999999997E-2</c:v>
                </c:pt>
                <c:pt idx="9">
                  <c:v>5.3999999999999999E-2</c:v>
                </c:pt>
                <c:pt idx="10">
                  <c:v>5.3999999999999999E-2</c:v>
                </c:pt>
                <c:pt idx="11">
                  <c:v>5.3999999999999999E-2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B4A-4B85-A20E-2DD4E4BC9A4B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axId val="1745791711"/>
        <c:axId val="1745939023"/>
      </c:scatterChart>
      <c:valAx>
        <c:axId val="174579171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№ измерения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45939023"/>
        <c:crosses val="autoZero"/>
        <c:crossBetween val="midCat"/>
        <c:majorUnit val="1"/>
      </c:valAx>
      <c:valAx>
        <c:axId val="17459390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050" dirty="0"/>
                  <a:t>Среднее относительное удлинение образцов, %</a:t>
                </a:r>
              </a:p>
            </c:rich>
          </c:tx>
          <c:layout>
            <c:manualLayout>
              <c:xMode val="edge"/>
              <c:yMode val="edge"/>
              <c:x val="3.7457270347842922E-2"/>
              <c:y val="5.53844493676383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0.0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45791711"/>
        <c:crosses val="autoZero"/>
        <c:crossBetween val="midCat"/>
        <c:majorUnit val="5.000000000000001E-3"/>
        <c:minorUnit val="5.000000000000001E-3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4350B2-06F5-4ACB-9F3D-1553D2786D99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AFD0EA-7EE0-4B93-9B5F-B4A52735CE87}">
      <dgm:prSet phldrT="[Текст]" custT="1"/>
      <dgm:spPr/>
      <dgm:t>
        <a:bodyPr/>
        <a:lstStyle/>
        <a:p>
          <a:r>
            <a:rPr lang="ru-RU" sz="900" dirty="0">
              <a:solidFill>
                <a:schemeClr val="bg1"/>
              </a:solidFill>
            </a:rPr>
            <a:t>Высокая ответственность:</a:t>
          </a:r>
        </a:p>
      </dgm:t>
    </dgm:pt>
    <dgm:pt modelId="{81489B42-80FA-43B9-897E-2E711916BE00}" type="parTrans" cxnId="{B0D58C8D-AF4F-4B3C-B1A8-E2C655793DDE}">
      <dgm:prSet/>
      <dgm:spPr/>
      <dgm:t>
        <a:bodyPr/>
        <a:lstStyle/>
        <a:p>
          <a:endParaRPr lang="ru-RU"/>
        </a:p>
      </dgm:t>
    </dgm:pt>
    <dgm:pt modelId="{2913F734-6FE6-43EF-9532-5C45C9EFB315}" type="sibTrans" cxnId="{B0D58C8D-AF4F-4B3C-B1A8-E2C655793DDE}">
      <dgm:prSet/>
      <dgm:spPr/>
      <dgm:t>
        <a:bodyPr/>
        <a:lstStyle/>
        <a:p>
          <a:endParaRPr lang="ru-RU"/>
        </a:p>
      </dgm:t>
    </dgm:pt>
    <dgm:pt modelId="{72562524-E107-4DD4-A7C2-4D3CD08D2549}">
      <dgm:prSet phldrT="[Текст]"/>
      <dgm:spPr/>
      <dgm:t>
        <a:bodyPr/>
        <a:lstStyle/>
        <a:p>
          <a:r>
            <a:rPr lang="ru-RU" dirty="0">
              <a:solidFill>
                <a:srgbClr val="007F71"/>
              </a:solidFill>
            </a:rPr>
            <a:t>Автодороги – объекты повышенной опасности, инфраструктурная основа экономики.</a:t>
          </a:r>
          <a:endParaRPr lang="ru-RU" dirty="0"/>
        </a:p>
      </dgm:t>
    </dgm:pt>
    <dgm:pt modelId="{8AEF687D-187A-449F-9AD1-B4B886F1D7E3}" type="parTrans" cxnId="{C9ADD84E-8009-4AB8-87D7-B0FB2470F30B}">
      <dgm:prSet/>
      <dgm:spPr/>
      <dgm:t>
        <a:bodyPr/>
        <a:lstStyle/>
        <a:p>
          <a:endParaRPr lang="ru-RU"/>
        </a:p>
      </dgm:t>
    </dgm:pt>
    <dgm:pt modelId="{8D4D3F0E-C867-44CE-9924-A8842DE176E9}" type="sibTrans" cxnId="{C9ADD84E-8009-4AB8-87D7-B0FB2470F30B}">
      <dgm:prSet/>
      <dgm:spPr/>
      <dgm:t>
        <a:bodyPr/>
        <a:lstStyle/>
        <a:p>
          <a:endParaRPr lang="ru-RU"/>
        </a:p>
      </dgm:t>
    </dgm:pt>
    <dgm:pt modelId="{2684087D-FEB6-49F7-8E15-FFC02A4F0C82}">
      <dgm:prSet phldrT="[Текст]"/>
      <dgm:spPr/>
      <dgm:t>
        <a:bodyPr/>
        <a:lstStyle/>
        <a:p>
          <a:r>
            <a:rPr lang="ru-RU" dirty="0">
              <a:solidFill>
                <a:schemeClr val="bg1"/>
              </a:solidFill>
            </a:rPr>
            <a:t>Долговечность и надежность: </a:t>
          </a:r>
        </a:p>
      </dgm:t>
    </dgm:pt>
    <dgm:pt modelId="{ABADF8B4-9AC1-42D3-8448-A4378682BB5D}" type="parTrans" cxnId="{851B5107-6103-49E5-A9A6-7C5595296257}">
      <dgm:prSet/>
      <dgm:spPr/>
      <dgm:t>
        <a:bodyPr/>
        <a:lstStyle/>
        <a:p>
          <a:endParaRPr lang="ru-RU"/>
        </a:p>
      </dgm:t>
    </dgm:pt>
    <dgm:pt modelId="{2FCAD949-2A85-4234-B3C4-450723DEC299}" type="sibTrans" cxnId="{851B5107-6103-49E5-A9A6-7C5595296257}">
      <dgm:prSet/>
      <dgm:spPr/>
      <dgm:t>
        <a:bodyPr/>
        <a:lstStyle/>
        <a:p>
          <a:endParaRPr lang="ru-RU"/>
        </a:p>
      </dgm:t>
    </dgm:pt>
    <dgm:pt modelId="{DE691C74-0735-4C47-9A71-AC2CEAC04925}">
      <dgm:prSet phldrT="[Текст]"/>
      <dgm:spPr/>
      <dgm:t>
        <a:bodyPr/>
        <a:lstStyle/>
        <a:p>
          <a:r>
            <a:rPr lang="ru-RU" dirty="0">
              <a:solidFill>
                <a:srgbClr val="007F71"/>
              </a:solidFill>
            </a:rPr>
            <a:t>Цементобетонные покрытия требуют особых навыков при строительстве и ремонте. Ошибки ведут к огромным затратам.</a:t>
          </a:r>
          <a:endParaRPr lang="ru-RU" dirty="0"/>
        </a:p>
      </dgm:t>
    </dgm:pt>
    <dgm:pt modelId="{C8F8A461-45E8-4277-BD86-0B08CB34A43B}" type="parTrans" cxnId="{73E6F66E-2557-454E-8FB2-768D18F45EDB}">
      <dgm:prSet/>
      <dgm:spPr/>
      <dgm:t>
        <a:bodyPr/>
        <a:lstStyle/>
        <a:p>
          <a:endParaRPr lang="ru-RU"/>
        </a:p>
      </dgm:t>
    </dgm:pt>
    <dgm:pt modelId="{91C1211F-DFBD-41C4-80D0-5CBD9F7EF220}" type="sibTrans" cxnId="{73E6F66E-2557-454E-8FB2-768D18F45EDB}">
      <dgm:prSet/>
      <dgm:spPr/>
      <dgm:t>
        <a:bodyPr/>
        <a:lstStyle/>
        <a:p>
          <a:endParaRPr lang="ru-RU"/>
        </a:p>
      </dgm:t>
    </dgm:pt>
    <dgm:pt modelId="{61501DB4-937A-419B-8BDD-1ADD7BAF8C44}">
      <dgm:prSet phldrT="[Текст]"/>
      <dgm:spPr/>
      <dgm:t>
        <a:bodyPr/>
        <a:lstStyle/>
        <a:p>
          <a:r>
            <a:rPr lang="ru-RU" dirty="0">
              <a:solidFill>
                <a:schemeClr val="bg1"/>
              </a:solidFill>
            </a:rPr>
            <a:t>Требования нормативов: </a:t>
          </a:r>
        </a:p>
      </dgm:t>
    </dgm:pt>
    <dgm:pt modelId="{B014C9FD-8C17-4F5B-AC15-3A3F2837C046}" type="parTrans" cxnId="{97456105-0B03-448A-B96F-12248DC9AD56}">
      <dgm:prSet/>
      <dgm:spPr/>
      <dgm:t>
        <a:bodyPr/>
        <a:lstStyle/>
        <a:p>
          <a:endParaRPr lang="ru-RU"/>
        </a:p>
      </dgm:t>
    </dgm:pt>
    <dgm:pt modelId="{7D47EE21-76BF-477C-B0EA-C39D6EB5C05A}" type="sibTrans" cxnId="{97456105-0B03-448A-B96F-12248DC9AD56}">
      <dgm:prSet/>
      <dgm:spPr/>
      <dgm:t>
        <a:bodyPr/>
        <a:lstStyle/>
        <a:p>
          <a:endParaRPr lang="ru-RU"/>
        </a:p>
      </dgm:t>
    </dgm:pt>
    <dgm:pt modelId="{B92A102C-B5B8-4A14-935D-109E6A77F0D5}">
      <dgm:prSet phldrT="[Текст]"/>
      <dgm:spPr/>
      <dgm:t>
        <a:bodyPr/>
        <a:lstStyle/>
        <a:p>
          <a:r>
            <a:rPr lang="ru-RU" dirty="0">
              <a:solidFill>
                <a:srgbClr val="007F71"/>
              </a:solidFill>
            </a:rPr>
            <a:t>ГОСТ, СП, Технические регламенты (ТР ТС 014/2011).</a:t>
          </a:r>
          <a:endParaRPr lang="ru-RU" dirty="0"/>
        </a:p>
      </dgm:t>
    </dgm:pt>
    <dgm:pt modelId="{9CA99CCD-17E6-41EB-A33B-9B81FA255697}" type="parTrans" cxnId="{F141A991-02B4-4630-AD6F-D66E9E8200B7}">
      <dgm:prSet/>
      <dgm:spPr/>
      <dgm:t>
        <a:bodyPr/>
        <a:lstStyle/>
        <a:p>
          <a:endParaRPr lang="ru-RU"/>
        </a:p>
      </dgm:t>
    </dgm:pt>
    <dgm:pt modelId="{5F9C3EE6-1CDD-4B5A-9D52-F03ED9AF4C97}" type="sibTrans" cxnId="{F141A991-02B4-4630-AD6F-D66E9E8200B7}">
      <dgm:prSet/>
      <dgm:spPr/>
      <dgm:t>
        <a:bodyPr/>
        <a:lstStyle/>
        <a:p>
          <a:endParaRPr lang="ru-RU"/>
        </a:p>
      </dgm:t>
    </dgm:pt>
    <dgm:pt modelId="{EA0B153B-EDCC-4EC6-B1AF-C7BF5F63A561}" type="pres">
      <dgm:prSet presAssocID="{4B4350B2-06F5-4ACB-9F3D-1553D2786D99}" presName="linearFlow" presStyleCnt="0">
        <dgm:presLayoutVars>
          <dgm:dir/>
          <dgm:animLvl val="lvl"/>
          <dgm:resizeHandles val="exact"/>
        </dgm:presLayoutVars>
      </dgm:prSet>
      <dgm:spPr/>
    </dgm:pt>
    <dgm:pt modelId="{91181E70-260D-44FF-9B51-A160279B743B}" type="pres">
      <dgm:prSet presAssocID="{62AFD0EA-7EE0-4B93-9B5F-B4A52735CE87}" presName="composite" presStyleCnt="0"/>
      <dgm:spPr/>
    </dgm:pt>
    <dgm:pt modelId="{CAB020D7-6968-4B8C-A262-1BBC4EF26B89}" type="pres">
      <dgm:prSet presAssocID="{62AFD0EA-7EE0-4B93-9B5F-B4A52735CE87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A3D41BAC-2293-4B29-81E0-601B205F4F36}" type="pres">
      <dgm:prSet presAssocID="{62AFD0EA-7EE0-4B93-9B5F-B4A52735CE87}" presName="descendantText" presStyleLbl="alignAcc1" presStyleIdx="0" presStyleCnt="3" custLinFactNeighborX="10174" custLinFactNeighborY="-59464">
        <dgm:presLayoutVars>
          <dgm:bulletEnabled val="1"/>
        </dgm:presLayoutVars>
      </dgm:prSet>
      <dgm:spPr/>
    </dgm:pt>
    <dgm:pt modelId="{633B1C7A-EF45-4272-A0F9-EDEB256CE674}" type="pres">
      <dgm:prSet presAssocID="{2913F734-6FE6-43EF-9532-5C45C9EFB315}" presName="sp" presStyleCnt="0"/>
      <dgm:spPr/>
    </dgm:pt>
    <dgm:pt modelId="{D0759505-3A93-4AED-925B-AB374E34BE9A}" type="pres">
      <dgm:prSet presAssocID="{2684087D-FEB6-49F7-8E15-FFC02A4F0C82}" presName="composite" presStyleCnt="0"/>
      <dgm:spPr/>
    </dgm:pt>
    <dgm:pt modelId="{6C83FB10-5CA7-4356-927F-D331159E1658}" type="pres">
      <dgm:prSet presAssocID="{2684087D-FEB6-49F7-8E15-FFC02A4F0C82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A5022482-6A2C-4EDE-840D-E56D437A3F7E}" type="pres">
      <dgm:prSet presAssocID="{2684087D-FEB6-49F7-8E15-FFC02A4F0C82}" presName="descendantText" presStyleLbl="alignAcc1" presStyleIdx="1" presStyleCnt="3">
        <dgm:presLayoutVars>
          <dgm:bulletEnabled val="1"/>
        </dgm:presLayoutVars>
      </dgm:prSet>
      <dgm:spPr/>
    </dgm:pt>
    <dgm:pt modelId="{77C98101-F5F5-424B-8114-ADC387738B3F}" type="pres">
      <dgm:prSet presAssocID="{2FCAD949-2A85-4234-B3C4-450723DEC299}" presName="sp" presStyleCnt="0"/>
      <dgm:spPr/>
    </dgm:pt>
    <dgm:pt modelId="{F3E706BE-091E-4E7F-8E04-BCF769941992}" type="pres">
      <dgm:prSet presAssocID="{61501DB4-937A-419B-8BDD-1ADD7BAF8C44}" presName="composite" presStyleCnt="0"/>
      <dgm:spPr/>
    </dgm:pt>
    <dgm:pt modelId="{6BB702AE-F202-4F7B-AC6F-A9CBEFD930AD}" type="pres">
      <dgm:prSet presAssocID="{61501DB4-937A-419B-8BDD-1ADD7BAF8C44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6EA4FCD2-9233-4088-A007-4FDABBDD2295}" type="pres">
      <dgm:prSet presAssocID="{61501DB4-937A-419B-8BDD-1ADD7BAF8C44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97456105-0B03-448A-B96F-12248DC9AD56}" srcId="{4B4350B2-06F5-4ACB-9F3D-1553D2786D99}" destId="{61501DB4-937A-419B-8BDD-1ADD7BAF8C44}" srcOrd="2" destOrd="0" parTransId="{B014C9FD-8C17-4F5B-AC15-3A3F2837C046}" sibTransId="{7D47EE21-76BF-477C-B0EA-C39D6EB5C05A}"/>
    <dgm:cxn modelId="{851B5107-6103-49E5-A9A6-7C5595296257}" srcId="{4B4350B2-06F5-4ACB-9F3D-1553D2786D99}" destId="{2684087D-FEB6-49F7-8E15-FFC02A4F0C82}" srcOrd="1" destOrd="0" parTransId="{ABADF8B4-9AC1-42D3-8448-A4378682BB5D}" sibTransId="{2FCAD949-2A85-4234-B3C4-450723DEC299}"/>
    <dgm:cxn modelId="{C9ADD84E-8009-4AB8-87D7-B0FB2470F30B}" srcId="{62AFD0EA-7EE0-4B93-9B5F-B4A52735CE87}" destId="{72562524-E107-4DD4-A7C2-4D3CD08D2549}" srcOrd="0" destOrd="0" parTransId="{8AEF687D-187A-449F-9AD1-B4B886F1D7E3}" sibTransId="{8D4D3F0E-C867-44CE-9924-A8842DE176E9}"/>
    <dgm:cxn modelId="{73E6F66E-2557-454E-8FB2-768D18F45EDB}" srcId="{2684087D-FEB6-49F7-8E15-FFC02A4F0C82}" destId="{DE691C74-0735-4C47-9A71-AC2CEAC04925}" srcOrd="0" destOrd="0" parTransId="{C8F8A461-45E8-4277-BD86-0B08CB34A43B}" sibTransId="{91C1211F-DFBD-41C4-80D0-5CBD9F7EF220}"/>
    <dgm:cxn modelId="{3DAA6D89-0D83-464F-A7D1-556BF25E2B36}" type="presOf" srcId="{2684087D-FEB6-49F7-8E15-FFC02A4F0C82}" destId="{6C83FB10-5CA7-4356-927F-D331159E1658}" srcOrd="0" destOrd="0" presId="urn:microsoft.com/office/officeart/2005/8/layout/chevron2"/>
    <dgm:cxn modelId="{B0D58C8D-AF4F-4B3C-B1A8-E2C655793DDE}" srcId="{4B4350B2-06F5-4ACB-9F3D-1553D2786D99}" destId="{62AFD0EA-7EE0-4B93-9B5F-B4A52735CE87}" srcOrd="0" destOrd="0" parTransId="{81489B42-80FA-43B9-897E-2E711916BE00}" sibTransId="{2913F734-6FE6-43EF-9532-5C45C9EFB315}"/>
    <dgm:cxn modelId="{F141A991-02B4-4630-AD6F-D66E9E8200B7}" srcId="{61501DB4-937A-419B-8BDD-1ADD7BAF8C44}" destId="{B92A102C-B5B8-4A14-935D-109E6A77F0D5}" srcOrd="0" destOrd="0" parTransId="{9CA99CCD-17E6-41EB-A33B-9B81FA255697}" sibTransId="{5F9C3EE6-1CDD-4B5A-9D52-F03ED9AF4C97}"/>
    <dgm:cxn modelId="{072BC3A2-C8FF-4672-84CF-AECF85106AC9}" type="presOf" srcId="{B92A102C-B5B8-4A14-935D-109E6A77F0D5}" destId="{6EA4FCD2-9233-4088-A007-4FDABBDD2295}" srcOrd="0" destOrd="0" presId="urn:microsoft.com/office/officeart/2005/8/layout/chevron2"/>
    <dgm:cxn modelId="{4B53BAB4-E343-4B06-B731-C4719113AE0B}" type="presOf" srcId="{DE691C74-0735-4C47-9A71-AC2CEAC04925}" destId="{A5022482-6A2C-4EDE-840D-E56D437A3F7E}" srcOrd="0" destOrd="0" presId="urn:microsoft.com/office/officeart/2005/8/layout/chevron2"/>
    <dgm:cxn modelId="{3C78C9B9-F2CF-4AE0-850D-D51FD32B0364}" type="presOf" srcId="{61501DB4-937A-419B-8BDD-1ADD7BAF8C44}" destId="{6BB702AE-F202-4F7B-AC6F-A9CBEFD930AD}" srcOrd="0" destOrd="0" presId="urn:microsoft.com/office/officeart/2005/8/layout/chevron2"/>
    <dgm:cxn modelId="{7D3508BB-A365-4CE7-AAEA-8B8D9E189707}" type="presOf" srcId="{72562524-E107-4DD4-A7C2-4D3CD08D2549}" destId="{A3D41BAC-2293-4B29-81E0-601B205F4F36}" srcOrd="0" destOrd="0" presId="urn:microsoft.com/office/officeart/2005/8/layout/chevron2"/>
    <dgm:cxn modelId="{62558ABD-20DF-4066-A113-BA2D8A86DFE4}" type="presOf" srcId="{62AFD0EA-7EE0-4B93-9B5F-B4A52735CE87}" destId="{CAB020D7-6968-4B8C-A262-1BBC4EF26B89}" srcOrd="0" destOrd="0" presId="urn:microsoft.com/office/officeart/2005/8/layout/chevron2"/>
    <dgm:cxn modelId="{29191CD3-6E63-4FF4-8C79-D3C4AECDF784}" type="presOf" srcId="{4B4350B2-06F5-4ACB-9F3D-1553D2786D99}" destId="{EA0B153B-EDCC-4EC6-B1AF-C7BF5F63A561}" srcOrd="0" destOrd="0" presId="urn:microsoft.com/office/officeart/2005/8/layout/chevron2"/>
    <dgm:cxn modelId="{D17A6B1F-C94C-44C8-B872-FBF8F24D459A}" type="presParOf" srcId="{EA0B153B-EDCC-4EC6-B1AF-C7BF5F63A561}" destId="{91181E70-260D-44FF-9B51-A160279B743B}" srcOrd="0" destOrd="0" presId="urn:microsoft.com/office/officeart/2005/8/layout/chevron2"/>
    <dgm:cxn modelId="{5A5727C1-D5C2-476F-AD43-66F879C4DF3D}" type="presParOf" srcId="{91181E70-260D-44FF-9B51-A160279B743B}" destId="{CAB020D7-6968-4B8C-A262-1BBC4EF26B89}" srcOrd="0" destOrd="0" presId="urn:microsoft.com/office/officeart/2005/8/layout/chevron2"/>
    <dgm:cxn modelId="{181E1641-7171-470D-8390-43E59D226A5C}" type="presParOf" srcId="{91181E70-260D-44FF-9B51-A160279B743B}" destId="{A3D41BAC-2293-4B29-81E0-601B205F4F36}" srcOrd="1" destOrd="0" presId="urn:microsoft.com/office/officeart/2005/8/layout/chevron2"/>
    <dgm:cxn modelId="{C805BFC1-19F7-40FB-A5A1-2C864B7A25E7}" type="presParOf" srcId="{EA0B153B-EDCC-4EC6-B1AF-C7BF5F63A561}" destId="{633B1C7A-EF45-4272-A0F9-EDEB256CE674}" srcOrd="1" destOrd="0" presId="urn:microsoft.com/office/officeart/2005/8/layout/chevron2"/>
    <dgm:cxn modelId="{F28C2FCB-55B2-4D74-88D3-CCE513D77FA0}" type="presParOf" srcId="{EA0B153B-EDCC-4EC6-B1AF-C7BF5F63A561}" destId="{D0759505-3A93-4AED-925B-AB374E34BE9A}" srcOrd="2" destOrd="0" presId="urn:microsoft.com/office/officeart/2005/8/layout/chevron2"/>
    <dgm:cxn modelId="{4F9D925E-4EA0-4A5D-B3A9-A9CDD0D27EC5}" type="presParOf" srcId="{D0759505-3A93-4AED-925B-AB374E34BE9A}" destId="{6C83FB10-5CA7-4356-927F-D331159E1658}" srcOrd="0" destOrd="0" presId="urn:microsoft.com/office/officeart/2005/8/layout/chevron2"/>
    <dgm:cxn modelId="{ACADF154-D2FD-4C8A-A081-43D9762515D7}" type="presParOf" srcId="{D0759505-3A93-4AED-925B-AB374E34BE9A}" destId="{A5022482-6A2C-4EDE-840D-E56D437A3F7E}" srcOrd="1" destOrd="0" presId="urn:microsoft.com/office/officeart/2005/8/layout/chevron2"/>
    <dgm:cxn modelId="{FA9BA36D-931E-47A7-AA50-9CAECACAD201}" type="presParOf" srcId="{EA0B153B-EDCC-4EC6-B1AF-C7BF5F63A561}" destId="{77C98101-F5F5-424B-8114-ADC387738B3F}" srcOrd="3" destOrd="0" presId="urn:microsoft.com/office/officeart/2005/8/layout/chevron2"/>
    <dgm:cxn modelId="{5097E594-FE5E-4137-A425-574553EC49CA}" type="presParOf" srcId="{EA0B153B-EDCC-4EC6-B1AF-C7BF5F63A561}" destId="{F3E706BE-091E-4E7F-8E04-BCF769941992}" srcOrd="4" destOrd="0" presId="urn:microsoft.com/office/officeart/2005/8/layout/chevron2"/>
    <dgm:cxn modelId="{77BA0BFD-1AC4-4F4C-8502-5D4D94EC2736}" type="presParOf" srcId="{F3E706BE-091E-4E7F-8E04-BCF769941992}" destId="{6BB702AE-F202-4F7B-AC6F-A9CBEFD930AD}" srcOrd="0" destOrd="0" presId="urn:microsoft.com/office/officeart/2005/8/layout/chevron2"/>
    <dgm:cxn modelId="{C8B949F4-B020-46B6-8BEF-14D0B8DFBF3B}" type="presParOf" srcId="{F3E706BE-091E-4E7F-8E04-BCF769941992}" destId="{6EA4FCD2-9233-4088-A007-4FDABBDD229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64D3BAB-E670-4CE1-AFD6-7381F2AFEA3E}" type="doc">
      <dgm:prSet loTypeId="urn:microsoft.com/office/officeart/2005/8/layout/lProcess3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929380-71FC-4442-9A9C-F5FE82085C1A}">
      <dgm:prSet phldrT="[Текст]"/>
      <dgm:spPr/>
      <dgm:t>
        <a:bodyPr/>
        <a:lstStyle/>
        <a:p>
          <a:r>
            <a:rPr lang="ru-RU" dirty="0">
              <a:ea typeface="Times New Roman" panose="02020603050405020304" pitchFamily="18" charset="0"/>
            </a:rPr>
            <a:t>Цемент: </a:t>
          </a:r>
          <a:endParaRPr lang="ru-RU" dirty="0"/>
        </a:p>
      </dgm:t>
    </dgm:pt>
    <dgm:pt modelId="{FBAA5FD4-42B7-40E7-8ADF-1EF642CB0F99}" type="parTrans" cxnId="{B498E461-C1BE-4649-81E5-97FBFEC8B8FC}">
      <dgm:prSet/>
      <dgm:spPr/>
      <dgm:t>
        <a:bodyPr/>
        <a:lstStyle/>
        <a:p>
          <a:endParaRPr lang="ru-RU"/>
        </a:p>
      </dgm:t>
    </dgm:pt>
    <dgm:pt modelId="{27A95315-61C0-4923-B80D-CF2F8B212719}" type="sibTrans" cxnId="{B498E461-C1BE-4649-81E5-97FBFEC8B8FC}">
      <dgm:prSet/>
      <dgm:spPr/>
      <dgm:t>
        <a:bodyPr/>
        <a:lstStyle/>
        <a:p>
          <a:endParaRPr lang="ru-RU"/>
        </a:p>
      </dgm:t>
    </dgm:pt>
    <dgm:pt modelId="{1F463C75-0AF3-4236-B1F2-D71092BAF4C1}">
      <dgm:prSet phldrT="[Текст]"/>
      <dgm:spPr/>
      <dgm:t>
        <a:bodyPr/>
        <a:lstStyle/>
        <a:p>
          <a:r>
            <a:rPr lang="ru-RU" dirty="0">
              <a:ea typeface="Times New Roman" panose="02020603050405020304" pitchFamily="18" charset="0"/>
            </a:rPr>
            <a:t>Паспорт качества </a:t>
          </a:r>
          <a:endParaRPr lang="ru-RU" dirty="0"/>
        </a:p>
      </dgm:t>
    </dgm:pt>
    <dgm:pt modelId="{FF945881-8B5E-444A-8DB8-E19A8756CF8B}" type="parTrans" cxnId="{9B1C0DAF-80F7-4968-A568-6268236D363C}">
      <dgm:prSet/>
      <dgm:spPr/>
      <dgm:t>
        <a:bodyPr/>
        <a:lstStyle/>
        <a:p>
          <a:endParaRPr lang="ru-RU"/>
        </a:p>
      </dgm:t>
    </dgm:pt>
    <dgm:pt modelId="{6CCBB11B-9980-42BE-BA5C-D556D23C8EB3}" type="sibTrans" cxnId="{9B1C0DAF-80F7-4968-A568-6268236D363C}">
      <dgm:prSet/>
      <dgm:spPr/>
      <dgm:t>
        <a:bodyPr/>
        <a:lstStyle/>
        <a:p>
          <a:endParaRPr lang="ru-RU"/>
        </a:p>
      </dgm:t>
    </dgm:pt>
    <dgm:pt modelId="{5ACEF176-113B-4642-8C8D-4A40E7DF1870}">
      <dgm:prSet phldrT="[Текст]"/>
      <dgm:spPr/>
      <dgm:t>
        <a:bodyPr/>
        <a:lstStyle/>
        <a:p>
          <a:r>
            <a:rPr lang="ru-RU" dirty="0">
              <a:ea typeface="Times New Roman" panose="02020603050405020304" pitchFamily="18" charset="0"/>
            </a:rPr>
            <a:t>Экспресс методы контроля активности</a:t>
          </a:r>
          <a:endParaRPr lang="ru-RU" dirty="0"/>
        </a:p>
      </dgm:t>
    </dgm:pt>
    <dgm:pt modelId="{360179CF-018F-4012-B8BE-11D077711CC7}" type="parTrans" cxnId="{3DBCAD9C-739C-4874-BE90-5569A7EF99FE}">
      <dgm:prSet/>
      <dgm:spPr/>
      <dgm:t>
        <a:bodyPr/>
        <a:lstStyle/>
        <a:p>
          <a:endParaRPr lang="ru-RU"/>
        </a:p>
      </dgm:t>
    </dgm:pt>
    <dgm:pt modelId="{B77581C6-FC34-4BEE-BAA3-607883757FB8}" type="sibTrans" cxnId="{3DBCAD9C-739C-4874-BE90-5569A7EF99FE}">
      <dgm:prSet/>
      <dgm:spPr/>
      <dgm:t>
        <a:bodyPr/>
        <a:lstStyle/>
        <a:p>
          <a:endParaRPr lang="ru-RU"/>
        </a:p>
      </dgm:t>
    </dgm:pt>
    <dgm:pt modelId="{BAA1FD55-640C-41FB-B343-3BBFCEE428DA}">
      <dgm:prSet phldrT="[Текст]"/>
      <dgm:spPr/>
      <dgm:t>
        <a:bodyPr/>
        <a:lstStyle/>
        <a:p>
          <a:r>
            <a:rPr lang="ru-RU" dirty="0">
              <a:ea typeface="Times New Roman" panose="02020603050405020304" pitchFamily="18" charset="0"/>
            </a:rPr>
            <a:t>Заполнители:</a:t>
          </a:r>
          <a:endParaRPr lang="ru-RU" dirty="0"/>
        </a:p>
      </dgm:t>
    </dgm:pt>
    <dgm:pt modelId="{EF477874-4F03-4751-A67E-57C0FBD530D9}" type="parTrans" cxnId="{53828F33-48B3-4562-8BE3-BDE3D0C648E6}">
      <dgm:prSet/>
      <dgm:spPr/>
      <dgm:t>
        <a:bodyPr/>
        <a:lstStyle/>
        <a:p>
          <a:endParaRPr lang="ru-RU"/>
        </a:p>
      </dgm:t>
    </dgm:pt>
    <dgm:pt modelId="{77002912-C5C8-474A-B4BA-BDC15E9334B8}" type="sibTrans" cxnId="{53828F33-48B3-4562-8BE3-BDE3D0C648E6}">
      <dgm:prSet/>
      <dgm:spPr/>
      <dgm:t>
        <a:bodyPr/>
        <a:lstStyle/>
        <a:p>
          <a:endParaRPr lang="ru-RU"/>
        </a:p>
      </dgm:t>
    </dgm:pt>
    <dgm:pt modelId="{DA605E37-4AC8-423E-9E2F-07C7D8EEDA6E}">
      <dgm:prSet phldrT="[Текст]"/>
      <dgm:spPr/>
      <dgm:t>
        <a:bodyPr/>
        <a:lstStyle/>
        <a:p>
          <a:r>
            <a:rPr lang="ru-RU" dirty="0">
              <a:ea typeface="Times New Roman" panose="02020603050405020304" pitchFamily="18" charset="0"/>
            </a:rPr>
            <a:t>Гранулометрия, форма зерен, прочность, морозостойкость </a:t>
          </a:r>
          <a:endParaRPr lang="ru-RU" dirty="0"/>
        </a:p>
      </dgm:t>
    </dgm:pt>
    <dgm:pt modelId="{E98779AF-7B35-4682-A6A5-15BFF9120B27}" type="parTrans" cxnId="{4616706A-57BA-4C84-ABA5-9540AD2DB639}">
      <dgm:prSet/>
      <dgm:spPr/>
      <dgm:t>
        <a:bodyPr/>
        <a:lstStyle/>
        <a:p>
          <a:endParaRPr lang="ru-RU"/>
        </a:p>
      </dgm:t>
    </dgm:pt>
    <dgm:pt modelId="{E16B0807-1F2B-4E18-9850-F7EF1B0C79E7}" type="sibTrans" cxnId="{4616706A-57BA-4C84-ABA5-9540AD2DB639}">
      <dgm:prSet/>
      <dgm:spPr/>
      <dgm:t>
        <a:bodyPr/>
        <a:lstStyle/>
        <a:p>
          <a:endParaRPr lang="ru-RU"/>
        </a:p>
      </dgm:t>
    </dgm:pt>
    <dgm:pt modelId="{D93CCD60-B081-4CEB-8263-6947AF3FBF63}">
      <dgm:prSet phldrT="[Текст]"/>
      <dgm:spPr/>
      <dgm:t>
        <a:bodyPr/>
        <a:lstStyle/>
        <a:p>
          <a:r>
            <a:rPr lang="ru-RU" dirty="0">
              <a:ea typeface="Times New Roman" panose="02020603050405020304" pitchFamily="18" charset="0"/>
            </a:rPr>
            <a:t>Содержание вредных примесей (глина, пыль, органика) </a:t>
          </a:r>
          <a:endParaRPr lang="ru-RU" dirty="0"/>
        </a:p>
      </dgm:t>
    </dgm:pt>
    <dgm:pt modelId="{9D5014E6-B6E0-47AB-96F9-5EB208FF5461}" type="parTrans" cxnId="{BDE15376-FEBE-40EF-87D0-C8FA4D155F77}">
      <dgm:prSet/>
      <dgm:spPr/>
      <dgm:t>
        <a:bodyPr/>
        <a:lstStyle/>
        <a:p>
          <a:endParaRPr lang="ru-RU"/>
        </a:p>
      </dgm:t>
    </dgm:pt>
    <dgm:pt modelId="{3B362DD9-278D-492D-81BB-D3D2DE4D4CA0}" type="sibTrans" cxnId="{BDE15376-FEBE-40EF-87D0-C8FA4D155F77}">
      <dgm:prSet/>
      <dgm:spPr/>
      <dgm:t>
        <a:bodyPr/>
        <a:lstStyle/>
        <a:p>
          <a:endParaRPr lang="ru-RU"/>
        </a:p>
      </dgm:t>
    </dgm:pt>
    <dgm:pt modelId="{3CB5517B-56C9-4392-8BF5-1A71887BCBAF}">
      <dgm:prSet phldrT="[Текст]"/>
      <dgm:spPr/>
      <dgm:t>
        <a:bodyPr/>
        <a:lstStyle/>
        <a:p>
          <a:r>
            <a:rPr lang="ru-RU" dirty="0">
              <a:ea typeface="Times New Roman" panose="02020603050405020304" pitchFamily="18" charset="0"/>
            </a:rPr>
            <a:t>Вода:</a:t>
          </a:r>
          <a:endParaRPr lang="ru-RU" dirty="0"/>
        </a:p>
      </dgm:t>
    </dgm:pt>
    <dgm:pt modelId="{C2DF1DBD-E571-4E08-A50E-920DC8310EA9}" type="parTrans" cxnId="{8B8B5E5D-9E1A-4A8A-927C-1AC1A8C7CBBC}">
      <dgm:prSet/>
      <dgm:spPr/>
      <dgm:t>
        <a:bodyPr/>
        <a:lstStyle/>
        <a:p>
          <a:endParaRPr lang="ru-RU"/>
        </a:p>
      </dgm:t>
    </dgm:pt>
    <dgm:pt modelId="{24AC19D2-AC49-41E3-8609-EEEFA97FFDAB}" type="sibTrans" cxnId="{8B8B5E5D-9E1A-4A8A-927C-1AC1A8C7CBBC}">
      <dgm:prSet/>
      <dgm:spPr/>
      <dgm:t>
        <a:bodyPr/>
        <a:lstStyle/>
        <a:p>
          <a:endParaRPr lang="ru-RU"/>
        </a:p>
      </dgm:t>
    </dgm:pt>
    <dgm:pt modelId="{64F56CAC-73C0-4060-B2FA-53673FAD6BD8}">
      <dgm:prSet/>
      <dgm:spPr/>
      <dgm:t>
        <a:bodyPr/>
        <a:lstStyle/>
        <a:p>
          <a:r>
            <a:rPr lang="ru-RU" b="0" dirty="0"/>
            <a:t>Соответствие </a:t>
          </a:r>
        </a:p>
        <a:p>
          <a:r>
            <a:rPr lang="ru-RU" b="0" i="0" dirty="0"/>
            <a:t>ГОСТ 31108-2020</a:t>
          </a:r>
          <a:endParaRPr lang="ru-RU" dirty="0"/>
        </a:p>
      </dgm:t>
    </dgm:pt>
    <dgm:pt modelId="{A3275761-02CE-4EA2-99C0-6298DA8B024F}" type="parTrans" cxnId="{0A78BD9B-0A84-42C2-A050-476B4A2FD3AF}">
      <dgm:prSet/>
      <dgm:spPr/>
      <dgm:t>
        <a:bodyPr/>
        <a:lstStyle/>
        <a:p>
          <a:endParaRPr lang="ru-RU"/>
        </a:p>
      </dgm:t>
    </dgm:pt>
    <dgm:pt modelId="{4B8C9043-8B07-4025-8B68-E19C153FA8DD}" type="sibTrans" cxnId="{0A78BD9B-0A84-42C2-A050-476B4A2FD3AF}">
      <dgm:prSet/>
      <dgm:spPr/>
      <dgm:t>
        <a:bodyPr/>
        <a:lstStyle/>
        <a:p>
          <a:endParaRPr lang="ru-RU"/>
        </a:p>
      </dgm:t>
    </dgm:pt>
    <dgm:pt modelId="{B9B69649-BDB5-40A8-A80C-792667C4043A}">
      <dgm:prSet/>
      <dgm:spPr/>
      <dgm:t>
        <a:bodyPr/>
        <a:lstStyle/>
        <a:p>
          <a:r>
            <a:rPr lang="ru-RU" dirty="0">
              <a:ea typeface="Times New Roman" panose="02020603050405020304" pitchFamily="18" charset="0"/>
            </a:rPr>
            <a:t>Автоматические системы дозирования и контроля влажности</a:t>
          </a:r>
          <a:endParaRPr lang="ru-RU" dirty="0"/>
        </a:p>
      </dgm:t>
    </dgm:pt>
    <dgm:pt modelId="{B35BC3AE-DEBA-4899-9F9C-29420DEF9968}" type="parTrans" cxnId="{AE5722AD-B570-4A8F-BF8B-864645F65B0C}">
      <dgm:prSet/>
      <dgm:spPr/>
      <dgm:t>
        <a:bodyPr/>
        <a:lstStyle/>
        <a:p>
          <a:endParaRPr lang="ru-RU"/>
        </a:p>
      </dgm:t>
    </dgm:pt>
    <dgm:pt modelId="{949748ED-D385-48B8-A6B2-314116555B05}" type="sibTrans" cxnId="{AE5722AD-B570-4A8F-BF8B-864645F65B0C}">
      <dgm:prSet/>
      <dgm:spPr/>
      <dgm:t>
        <a:bodyPr/>
        <a:lstStyle/>
        <a:p>
          <a:endParaRPr lang="ru-RU"/>
        </a:p>
      </dgm:t>
    </dgm:pt>
    <dgm:pt modelId="{668A2716-4DEA-48A2-BF2C-600C2EF59AE1}">
      <dgm:prSet/>
      <dgm:spPr/>
      <dgm:t>
        <a:bodyPr/>
        <a:lstStyle/>
        <a:p>
          <a:r>
            <a:rPr lang="ru-RU" dirty="0"/>
            <a:t>Добавки:</a:t>
          </a:r>
        </a:p>
      </dgm:t>
    </dgm:pt>
    <dgm:pt modelId="{57AA30E8-F001-4C74-A6A1-17986FDAC2D8}" type="parTrans" cxnId="{218E1989-3929-439B-A109-9A2E025BA53B}">
      <dgm:prSet/>
      <dgm:spPr/>
      <dgm:t>
        <a:bodyPr/>
        <a:lstStyle/>
        <a:p>
          <a:endParaRPr lang="ru-RU"/>
        </a:p>
      </dgm:t>
    </dgm:pt>
    <dgm:pt modelId="{1E1BE472-EA30-4FD5-915E-4C29C773F430}" type="sibTrans" cxnId="{218E1989-3929-439B-A109-9A2E025BA53B}">
      <dgm:prSet/>
      <dgm:spPr/>
      <dgm:t>
        <a:bodyPr/>
        <a:lstStyle/>
        <a:p>
          <a:endParaRPr lang="ru-RU"/>
        </a:p>
      </dgm:t>
    </dgm:pt>
    <dgm:pt modelId="{395DAC27-6DB7-4C94-B8C0-97BF6740185D}">
      <dgm:prSet/>
      <dgm:spPr/>
      <dgm:t>
        <a:bodyPr/>
        <a:lstStyle/>
        <a:p>
          <a:r>
            <a:rPr lang="ru-RU" dirty="0">
              <a:ea typeface="Times New Roman" panose="02020603050405020304" pitchFamily="18" charset="0"/>
            </a:rPr>
            <a:t>Испытания на совместимость с цементом, эффективность </a:t>
          </a:r>
          <a:endParaRPr lang="ru-RU" dirty="0">
            <a:ea typeface="Calibri" panose="020F0502020204030204" pitchFamily="34" charset="0"/>
          </a:endParaRPr>
        </a:p>
      </dgm:t>
    </dgm:pt>
    <dgm:pt modelId="{095A6B24-363B-4399-B492-0189873ABB88}" type="parTrans" cxnId="{6B6EDEF9-6CE6-4FA3-8B1B-2977891DB631}">
      <dgm:prSet/>
      <dgm:spPr/>
      <dgm:t>
        <a:bodyPr/>
        <a:lstStyle/>
        <a:p>
          <a:endParaRPr lang="ru-RU"/>
        </a:p>
      </dgm:t>
    </dgm:pt>
    <dgm:pt modelId="{46751238-0C78-4C12-AE13-BB08EFBEF415}" type="sibTrans" cxnId="{6B6EDEF9-6CE6-4FA3-8B1B-2977891DB631}">
      <dgm:prSet/>
      <dgm:spPr/>
      <dgm:t>
        <a:bodyPr/>
        <a:lstStyle/>
        <a:p>
          <a:endParaRPr lang="ru-RU"/>
        </a:p>
      </dgm:t>
    </dgm:pt>
    <dgm:pt modelId="{C30FBE02-7D51-4EC7-A242-0C55097D58F9}">
      <dgm:prSet/>
      <dgm:spPr/>
      <dgm:t>
        <a:bodyPr/>
        <a:lstStyle/>
        <a:p>
          <a:r>
            <a:rPr lang="ru-RU" dirty="0">
              <a:ea typeface="Times New Roman" panose="02020603050405020304" pitchFamily="18" charset="0"/>
            </a:rPr>
            <a:t>Паспорт качества</a:t>
          </a:r>
        </a:p>
      </dgm:t>
    </dgm:pt>
    <dgm:pt modelId="{DBD071FA-7710-40A6-AB80-55FEC243C8CF}" type="parTrans" cxnId="{2A41A34B-6009-475D-A396-BD55AC0C33FE}">
      <dgm:prSet/>
      <dgm:spPr/>
      <dgm:t>
        <a:bodyPr/>
        <a:lstStyle/>
        <a:p>
          <a:endParaRPr lang="ru-RU"/>
        </a:p>
      </dgm:t>
    </dgm:pt>
    <dgm:pt modelId="{9F2F8867-8B66-4974-8B17-25417595491F}" type="sibTrans" cxnId="{2A41A34B-6009-475D-A396-BD55AC0C33FE}">
      <dgm:prSet/>
      <dgm:spPr/>
      <dgm:t>
        <a:bodyPr/>
        <a:lstStyle/>
        <a:p>
          <a:endParaRPr lang="ru-RU"/>
        </a:p>
      </dgm:t>
    </dgm:pt>
    <dgm:pt modelId="{418D2B98-3B60-4F25-9D87-AB0680AB3F91}">
      <dgm:prSet/>
      <dgm:spPr/>
      <dgm:t>
        <a:bodyPr/>
        <a:lstStyle/>
        <a:p>
          <a:r>
            <a:rPr lang="ru-RU" dirty="0">
              <a:ea typeface="Times New Roman" panose="02020603050405020304" pitchFamily="18" charset="0"/>
            </a:rPr>
            <a:t>Современные ПАВ, модификаторы</a:t>
          </a:r>
          <a:endParaRPr lang="ru-RU" dirty="0"/>
        </a:p>
      </dgm:t>
    </dgm:pt>
    <dgm:pt modelId="{84828C46-897C-463D-B4ED-B0633D9623C9}" type="parTrans" cxnId="{37316DEE-F57E-4C40-AE98-ADC29950F327}">
      <dgm:prSet/>
      <dgm:spPr/>
      <dgm:t>
        <a:bodyPr/>
        <a:lstStyle/>
        <a:p>
          <a:endParaRPr lang="ru-RU"/>
        </a:p>
      </dgm:t>
    </dgm:pt>
    <dgm:pt modelId="{5AB24BDD-DBF0-44BF-B3EA-C88F375E6022}" type="sibTrans" cxnId="{37316DEE-F57E-4C40-AE98-ADC29950F327}">
      <dgm:prSet/>
      <dgm:spPr/>
      <dgm:t>
        <a:bodyPr/>
        <a:lstStyle/>
        <a:p>
          <a:endParaRPr lang="ru-RU"/>
        </a:p>
      </dgm:t>
    </dgm:pt>
    <dgm:pt modelId="{4BBAFD7F-77CD-4F92-8021-F296244B3D5E}">
      <dgm:prSet/>
      <dgm:spPr/>
      <dgm:t>
        <a:bodyPr/>
        <a:lstStyle/>
        <a:p>
          <a:r>
            <a:rPr lang="ru-RU" b="0">
              <a:ea typeface="Times New Roman" panose="02020603050405020304" pitchFamily="18" charset="0"/>
            </a:rPr>
            <a:t>Соответствие </a:t>
          </a:r>
          <a:r>
            <a:rPr lang="ru-RU" b="0" i="0"/>
            <a:t>ГОСТ 23732-2011 </a:t>
          </a:r>
          <a:endParaRPr lang="ru-RU" b="0" dirty="0"/>
        </a:p>
      </dgm:t>
    </dgm:pt>
    <dgm:pt modelId="{7F0013EA-A942-491E-AD6F-FF75AC15B4DE}" type="parTrans" cxnId="{4EA23428-27C2-4286-A306-D6D744211902}">
      <dgm:prSet/>
      <dgm:spPr/>
      <dgm:t>
        <a:bodyPr/>
        <a:lstStyle/>
        <a:p>
          <a:endParaRPr lang="ru-RU"/>
        </a:p>
      </dgm:t>
    </dgm:pt>
    <dgm:pt modelId="{0E533431-0C2C-47B4-AF5E-80B585A56489}" type="sibTrans" cxnId="{4EA23428-27C2-4286-A306-D6D744211902}">
      <dgm:prSet/>
      <dgm:spPr/>
      <dgm:t>
        <a:bodyPr/>
        <a:lstStyle/>
        <a:p>
          <a:endParaRPr lang="ru-RU"/>
        </a:p>
      </dgm:t>
    </dgm:pt>
    <dgm:pt modelId="{6F7B6FE9-6847-44AE-9211-8180EEA45D1D}">
      <dgm:prSet/>
      <dgm:spPr/>
      <dgm:t>
        <a:bodyPr/>
        <a:lstStyle/>
        <a:p>
          <a:r>
            <a:rPr lang="ru-RU"/>
            <a:t>Отсутствие химических соединений и примесей </a:t>
          </a:r>
        </a:p>
      </dgm:t>
    </dgm:pt>
    <dgm:pt modelId="{AA04B811-4428-4731-8F50-77DA723DDB4D}" type="parTrans" cxnId="{5C3E1FB9-B483-421A-891E-EACF6F470A12}">
      <dgm:prSet/>
      <dgm:spPr/>
      <dgm:t>
        <a:bodyPr/>
        <a:lstStyle/>
        <a:p>
          <a:endParaRPr lang="ru-RU"/>
        </a:p>
      </dgm:t>
    </dgm:pt>
    <dgm:pt modelId="{FA8DF043-3525-4954-9CBA-81EE56A05ECA}" type="sibTrans" cxnId="{5C3E1FB9-B483-421A-891E-EACF6F470A12}">
      <dgm:prSet/>
      <dgm:spPr/>
      <dgm:t>
        <a:bodyPr/>
        <a:lstStyle/>
        <a:p>
          <a:endParaRPr lang="ru-RU"/>
        </a:p>
      </dgm:t>
    </dgm:pt>
    <dgm:pt modelId="{A7C0B6B1-E2FC-4983-A6A1-7B3948A6912A}">
      <dgm:prSet/>
      <dgm:spPr/>
      <dgm:t>
        <a:bodyPr/>
        <a:lstStyle/>
        <a:p>
          <a:r>
            <a:rPr lang="ru-RU" b="0" dirty="0"/>
            <a:t>Водородный показатель (рН) — не менее 4 и не более 12,5 </a:t>
          </a:r>
        </a:p>
      </dgm:t>
    </dgm:pt>
    <dgm:pt modelId="{1BF0ED17-6A45-4252-A93D-808923469EF6}" type="parTrans" cxnId="{0618E9D0-7170-43D0-9011-82D808C7ED11}">
      <dgm:prSet/>
      <dgm:spPr/>
      <dgm:t>
        <a:bodyPr/>
        <a:lstStyle/>
        <a:p>
          <a:endParaRPr lang="ru-RU"/>
        </a:p>
      </dgm:t>
    </dgm:pt>
    <dgm:pt modelId="{2359801F-022E-49DC-8BCC-E030A5D4ED52}" type="sibTrans" cxnId="{0618E9D0-7170-43D0-9011-82D808C7ED11}">
      <dgm:prSet/>
      <dgm:spPr/>
      <dgm:t>
        <a:bodyPr/>
        <a:lstStyle/>
        <a:p>
          <a:endParaRPr lang="ru-RU"/>
        </a:p>
      </dgm:t>
    </dgm:pt>
    <dgm:pt modelId="{C849F6AE-E8F0-46FF-AB48-9EE580DCF43C}" type="pres">
      <dgm:prSet presAssocID="{664D3BAB-E670-4CE1-AFD6-7381F2AFEA3E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ADF84526-DE4C-4418-B4DF-D9F8F7108EAC}" type="pres">
      <dgm:prSet presAssocID="{76929380-71FC-4442-9A9C-F5FE82085C1A}" presName="horFlow" presStyleCnt="0"/>
      <dgm:spPr/>
    </dgm:pt>
    <dgm:pt modelId="{DEDF516E-48F2-4C9A-97FF-5D9C7ED43B8B}" type="pres">
      <dgm:prSet presAssocID="{76929380-71FC-4442-9A9C-F5FE82085C1A}" presName="bigChev" presStyleLbl="node1" presStyleIdx="0" presStyleCnt="4"/>
      <dgm:spPr/>
    </dgm:pt>
    <dgm:pt modelId="{F8CF37AD-336F-4D0A-B277-85A3177C6CCD}" type="pres">
      <dgm:prSet presAssocID="{FF945881-8B5E-444A-8DB8-E19A8756CF8B}" presName="parTrans" presStyleCnt="0"/>
      <dgm:spPr/>
    </dgm:pt>
    <dgm:pt modelId="{49F11A68-C6D5-4E41-B230-3248CB093197}" type="pres">
      <dgm:prSet presAssocID="{1F463C75-0AF3-4236-B1F2-D71092BAF4C1}" presName="node" presStyleLbl="alignAccFollowNode1" presStyleIdx="0" presStyleCnt="12">
        <dgm:presLayoutVars>
          <dgm:bulletEnabled val="1"/>
        </dgm:presLayoutVars>
      </dgm:prSet>
      <dgm:spPr/>
    </dgm:pt>
    <dgm:pt modelId="{B8ACA9F6-4917-47D0-9FEC-3EB053AFA8FD}" type="pres">
      <dgm:prSet presAssocID="{6CCBB11B-9980-42BE-BA5C-D556D23C8EB3}" presName="sibTrans" presStyleCnt="0"/>
      <dgm:spPr/>
    </dgm:pt>
    <dgm:pt modelId="{06C1D46D-45FE-46DE-8EB4-80B6C116A1A3}" type="pres">
      <dgm:prSet presAssocID="{5ACEF176-113B-4642-8C8D-4A40E7DF1870}" presName="node" presStyleLbl="alignAccFollowNode1" presStyleIdx="1" presStyleCnt="12">
        <dgm:presLayoutVars>
          <dgm:bulletEnabled val="1"/>
        </dgm:presLayoutVars>
      </dgm:prSet>
      <dgm:spPr/>
    </dgm:pt>
    <dgm:pt modelId="{98772D01-28BE-4A40-8D00-A5A2698BF4EF}" type="pres">
      <dgm:prSet presAssocID="{B77581C6-FC34-4BEE-BAA3-607883757FB8}" presName="sibTrans" presStyleCnt="0"/>
      <dgm:spPr/>
    </dgm:pt>
    <dgm:pt modelId="{5136F6D0-A544-4987-9695-6CC8DFE3D56B}" type="pres">
      <dgm:prSet presAssocID="{64F56CAC-73C0-4060-B2FA-53673FAD6BD8}" presName="node" presStyleLbl="alignAccFollowNode1" presStyleIdx="2" presStyleCnt="12">
        <dgm:presLayoutVars>
          <dgm:bulletEnabled val="1"/>
        </dgm:presLayoutVars>
      </dgm:prSet>
      <dgm:spPr/>
    </dgm:pt>
    <dgm:pt modelId="{6C1EC47F-C35E-4DB5-A064-AD993F6FB626}" type="pres">
      <dgm:prSet presAssocID="{76929380-71FC-4442-9A9C-F5FE82085C1A}" presName="vSp" presStyleCnt="0"/>
      <dgm:spPr/>
    </dgm:pt>
    <dgm:pt modelId="{C76CF8CC-FE32-4101-A106-91F55CF11890}" type="pres">
      <dgm:prSet presAssocID="{BAA1FD55-640C-41FB-B343-3BBFCEE428DA}" presName="horFlow" presStyleCnt="0"/>
      <dgm:spPr/>
    </dgm:pt>
    <dgm:pt modelId="{FFD88511-C29B-4FAC-8B0E-E1F34B4ADFC0}" type="pres">
      <dgm:prSet presAssocID="{BAA1FD55-640C-41FB-B343-3BBFCEE428DA}" presName="bigChev" presStyleLbl="node1" presStyleIdx="1" presStyleCnt="4"/>
      <dgm:spPr/>
    </dgm:pt>
    <dgm:pt modelId="{12E84949-2297-4B02-BEEC-96B47D7EDDEF}" type="pres">
      <dgm:prSet presAssocID="{E98779AF-7B35-4682-A6A5-15BFF9120B27}" presName="parTrans" presStyleCnt="0"/>
      <dgm:spPr/>
    </dgm:pt>
    <dgm:pt modelId="{9DEC528E-1709-4945-9664-0ECE676DD161}" type="pres">
      <dgm:prSet presAssocID="{DA605E37-4AC8-423E-9E2F-07C7D8EEDA6E}" presName="node" presStyleLbl="alignAccFollowNode1" presStyleIdx="3" presStyleCnt="12">
        <dgm:presLayoutVars>
          <dgm:bulletEnabled val="1"/>
        </dgm:presLayoutVars>
      </dgm:prSet>
      <dgm:spPr/>
    </dgm:pt>
    <dgm:pt modelId="{E144FF01-9D1E-4D3F-B536-33597405932B}" type="pres">
      <dgm:prSet presAssocID="{E16B0807-1F2B-4E18-9850-F7EF1B0C79E7}" presName="sibTrans" presStyleCnt="0"/>
      <dgm:spPr/>
    </dgm:pt>
    <dgm:pt modelId="{BFFB4E45-4925-477A-826D-A3DE7BFD3663}" type="pres">
      <dgm:prSet presAssocID="{D93CCD60-B081-4CEB-8263-6947AF3FBF63}" presName="node" presStyleLbl="alignAccFollowNode1" presStyleIdx="4" presStyleCnt="12">
        <dgm:presLayoutVars>
          <dgm:bulletEnabled val="1"/>
        </dgm:presLayoutVars>
      </dgm:prSet>
      <dgm:spPr/>
    </dgm:pt>
    <dgm:pt modelId="{FDFC84DB-8171-4B88-AF40-D3DD171B1615}" type="pres">
      <dgm:prSet presAssocID="{3B362DD9-278D-492D-81BB-D3D2DE4D4CA0}" presName="sibTrans" presStyleCnt="0"/>
      <dgm:spPr/>
    </dgm:pt>
    <dgm:pt modelId="{2479C923-A645-4677-9E5B-C386189E20C1}" type="pres">
      <dgm:prSet presAssocID="{B9B69649-BDB5-40A8-A80C-792667C4043A}" presName="node" presStyleLbl="alignAccFollowNode1" presStyleIdx="5" presStyleCnt="12">
        <dgm:presLayoutVars>
          <dgm:bulletEnabled val="1"/>
        </dgm:presLayoutVars>
      </dgm:prSet>
      <dgm:spPr/>
    </dgm:pt>
    <dgm:pt modelId="{D3BDD01A-FF44-4B09-BDED-67F319DA257E}" type="pres">
      <dgm:prSet presAssocID="{BAA1FD55-640C-41FB-B343-3BBFCEE428DA}" presName="vSp" presStyleCnt="0"/>
      <dgm:spPr/>
    </dgm:pt>
    <dgm:pt modelId="{77BC4B1D-8484-40B7-AF61-3AED227020C8}" type="pres">
      <dgm:prSet presAssocID="{3CB5517B-56C9-4392-8BF5-1A71887BCBAF}" presName="horFlow" presStyleCnt="0"/>
      <dgm:spPr/>
    </dgm:pt>
    <dgm:pt modelId="{1A810471-B5BD-433A-B366-87B4312DD32F}" type="pres">
      <dgm:prSet presAssocID="{3CB5517B-56C9-4392-8BF5-1A71887BCBAF}" presName="bigChev" presStyleLbl="node1" presStyleIdx="2" presStyleCnt="4"/>
      <dgm:spPr/>
    </dgm:pt>
    <dgm:pt modelId="{A5FF7662-B7AC-4F6A-85AD-369375F81A21}" type="pres">
      <dgm:prSet presAssocID="{7F0013EA-A942-491E-AD6F-FF75AC15B4DE}" presName="parTrans" presStyleCnt="0"/>
      <dgm:spPr/>
    </dgm:pt>
    <dgm:pt modelId="{FF3B8882-6754-48B5-9366-24675C93A0FE}" type="pres">
      <dgm:prSet presAssocID="{4BBAFD7F-77CD-4F92-8021-F296244B3D5E}" presName="node" presStyleLbl="alignAccFollowNode1" presStyleIdx="6" presStyleCnt="12">
        <dgm:presLayoutVars>
          <dgm:bulletEnabled val="1"/>
        </dgm:presLayoutVars>
      </dgm:prSet>
      <dgm:spPr/>
    </dgm:pt>
    <dgm:pt modelId="{7D219F07-8BA2-41B8-AF56-1B4785262069}" type="pres">
      <dgm:prSet presAssocID="{0E533431-0C2C-47B4-AF5E-80B585A56489}" presName="sibTrans" presStyleCnt="0"/>
      <dgm:spPr/>
    </dgm:pt>
    <dgm:pt modelId="{324CE352-851C-489D-8EAF-E02FCC6BF1F9}" type="pres">
      <dgm:prSet presAssocID="{6F7B6FE9-6847-44AE-9211-8180EEA45D1D}" presName="node" presStyleLbl="alignAccFollowNode1" presStyleIdx="7" presStyleCnt="12">
        <dgm:presLayoutVars>
          <dgm:bulletEnabled val="1"/>
        </dgm:presLayoutVars>
      </dgm:prSet>
      <dgm:spPr/>
    </dgm:pt>
    <dgm:pt modelId="{9505EB76-2061-4BC1-AB84-8F433404782C}" type="pres">
      <dgm:prSet presAssocID="{FA8DF043-3525-4954-9CBA-81EE56A05ECA}" presName="sibTrans" presStyleCnt="0"/>
      <dgm:spPr/>
    </dgm:pt>
    <dgm:pt modelId="{21561E3D-6399-4EFB-B28A-6A602D3B4C9C}" type="pres">
      <dgm:prSet presAssocID="{A7C0B6B1-E2FC-4983-A6A1-7B3948A6912A}" presName="node" presStyleLbl="alignAccFollowNode1" presStyleIdx="8" presStyleCnt="12">
        <dgm:presLayoutVars>
          <dgm:bulletEnabled val="1"/>
        </dgm:presLayoutVars>
      </dgm:prSet>
      <dgm:spPr/>
    </dgm:pt>
    <dgm:pt modelId="{CC2E713E-1DEA-44D0-9F6D-E11B04DEEED1}" type="pres">
      <dgm:prSet presAssocID="{3CB5517B-56C9-4392-8BF5-1A71887BCBAF}" presName="vSp" presStyleCnt="0"/>
      <dgm:spPr/>
    </dgm:pt>
    <dgm:pt modelId="{CBEC927D-DB22-4F10-9FF2-00134A229B91}" type="pres">
      <dgm:prSet presAssocID="{668A2716-4DEA-48A2-BF2C-600C2EF59AE1}" presName="horFlow" presStyleCnt="0"/>
      <dgm:spPr/>
    </dgm:pt>
    <dgm:pt modelId="{071E4E86-9885-4D68-9E49-A6063DDC5F24}" type="pres">
      <dgm:prSet presAssocID="{668A2716-4DEA-48A2-BF2C-600C2EF59AE1}" presName="bigChev" presStyleLbl="node1" presStyleIdx="3" presStyleCnt="4"/>
      <dgm:spPr/>
    </dgm:pt>
    <dgm:pt modelId="{DC234C6D-CD1A-4CE7-972A-54462F959222}" type="pres">
      <dgm:prSet presAssocID="{DBD071FA-7710-40A6-AB80-55FEC243C8CF}" presName="parTrans" presStyleCnt="0"/>
      <dgm:spPr/>
    </dgm:pt>
    <dgm:pt modelId="{1871E0F2-3C4E-4CFA-B37E-DAAF966CCE0B}" type="pres">
      <dgm:prSet presAssocID="{C30FBE02-7D51-4EC7-A242-0C55097D58F9}" presName="node" presStyleLbl="alignAccFollowNode1" presStyleIdx="9" presStyleCnt="12">
        <dgm:presLayoutVars>
          <dgm:bulletEnabled val="1"/>
        </dgm:presLayoutVars>
      </dgm:prSet>
      <dgm:spPr/>
    </dgm:pt>
    <dgm:pt modelId="{351159D2-C5D2-40B2-8385-7000408D3681}" type="pres">
      <dgm:prSet presAssocID="{9F2F8867-8B66-4974-8B17-25417595491F}" presName="sibTrans" presStyleCnt="0"/>
      <dgm:spPr/>
    </dgm:pt>
    <dgm:pt modelId="{5E03EC48-B740-44A0-BBD1-8EA7B4A4A112}" type="pres">
      <dgm:prSet presAssocID="{395DAC27-6DB7-4C94-B8C0-97BF6740185D}" presName="node" presStyleLbl="alignAccFollowNode1" presStyleIdx="10" presStyleCnt="12">
        <dgm:presLayoutVars>
          <dgm:bulletEnabled val="1"/>
        </dgm:presLayoutVars>
      </dgm:prSet>
      <dgm:spPr/>
    </dgm:pt>
    <dgm:pt modelId="{E14B6C41-C12A-4D52-A614-0673B98C16CF}" type="pres">
      <dgm:prSet presAssocID="{46751238-0C78-4C12-AE13-BB08EFBEF415}" presName="sibTrans" presStyleCnt="0"/>
      <dgm:spPr/>
    </dgm:pt>
    <dgm:pt modelId="{00FA8D2C-B2DC-4C2D-8845-AFC0394B6972}" type="pres">
      <dgm:prSet presAssocID="{418D2B98-3B60-4F25-9D87-AB0680AB3F91}" presName="node" presStyleLbl="alignAccFollowNode1" presStyleIdx="11" presStyleCnt="12">
        <dgm:presLayoutVars>
          <dgm:bulletEnabled val="1"/>
        </dgm:presLayoutVars>
      </dgm:prSet>
      <dgm:spPr/>
    </dgm:pt>
  </dgm:ptLst>
  <dgm:cxnLst>
    <dgm:cxn modelId="{C553D00B-14EF-43ED-AB9D-85B5B9CD3B52}" type="presOf" srcId="{A7C0B6B1-E2FC-4983-A6A1-7B3948A6912A}" destId="{21561E3D-6399-4EFB-B28A-6A602D3B4C9C}" srcOrd="0" destOrd="0" presId="urn:microsoft.com/office/officeart/2005/8/layout/lProcess3"/>
    <dgm:cxn modelId="{4EA23428-27C2-4286-A306-D6D744211902}" srcId="{3CB5517B-56C9-4392-8BF5-1A71887BCBAF}" destId="{4BBAFD7F-77CD-4F92-8021-F296244B3D5E}" srcOrd="0" destOrd="0" parTransId="{7F0013EA-A942-491E-AD6F-FF75AC15B4DE}" sibTransId="{0E533431-0C2C-47B4-AF5E-80B585A56489}"/>
    <dgm:cxn modelId="{B17E3F29-9200-4C04-8383-22E1B53A9544}" type="presOf" srcId="{BAA1FD55-640C-41FB-B343-3BBFCEE428DA}" destId="{FFD88511-C29B-4FAC-8B0E-E1F34B4ADFC0}" srcOrd="0" destOrd="0" presId="urn:microsoft.com/office/officeart/2005/8/layout/lProcess3"/>
    <dgm:cxn modelId="{53828F33-48B3-4562-8BE3-BDE3D0C648E6}" srcId="{664D3BAB-E670-4CE1-AFD6-7381F2AFEA3E}" destId="{BAA1FD55-640C-41FB-B343-3BBFCEE428DA}" srcOrd="1" destOrd="0" parTransId="{EF477874-4F03-4751-A67E-57C0FBD530D9}" sibTransId="{77002912-C5C8-474A-B4BA-BDC15E9334B8}"/>
    <dgm:cxn modelId="{03645D36-DE61-490F-B350-26679DC21B48}" type="presOf" srcId="{3CB5517B-56C9-4392-8BF5-1A71887BCBAF}" destId="{1A810471-B5BD-433A-B366-87B4312DD32F}" srcOrd="0" destOrd="0" presId="urn:microsoft.com/office/officeart/2005/8/layout/lProcess3"/>
    <dgm:cxn modelId="{8B8B5E5D-9E1A-4A8A-927C-1AC1A8C7CBBC}" srcId="{664D3BAB-E670-4CE1-AFD6-7381F2AFEA3E}" destId="{3CB5517B-56C9-4392-8BF5-1A71887BCBAF}" srcOrd="2" destOrd="0" parTransId="{C2DF1DBD-E571-4E08-A50E-920DC8310EA9}" sibTransId="{24AC19D2-AC49-41E3-8609-EEEFA97FFDAB}"/>
    <dgm:cxn modelId="{B498E461-C1BE-4649-81E5-97FBFEC8B8FC}" srcId="{664D3BAB-E670-4CE1-AFD6-7381F2AFEA3E}" destId="{76929380-71FC-4442-9A9C-F5FE82085C1A}" srcOrd="0" destOrd="0" parTransId="{FBAA5FD4-42B7-40E7-8ADF-1EF642CB0F99}" sibTransId="{27A95315-61C0-4923-B80D-CF2F8B212719}"/>
    <dgm:cxn modelId="{B5E75D43-1518-4C16-A64A-423F8BF11EAB}" type="presOf" srcId="{4BBAFD7F-77CD-4F92-8021-F296244B3D5E}" destId="{FF3B8882-6754-48B5-9366-24675C93A0FE}" srcOrd="0" destOrd="0" presId="urn:microsoft.com/office/officeart/2005/8/layout/lProcess3"/>
    <dgm:cxn modelId="{94AB4F65-AFB7-4F3B-9606-DF70DBB75EF6}" type="presOf" srcId="{76929380-71FC-4442-9A9C-F5FE82085C1A}" destId="{DEDF516E-48F2-4C9A-97FF-5D9C7ED43B8B}" srcOrd="0" destOrd="0" presId="urn:microsoft.com/office/officeart/2005/8/layout/lProcess3"/>
    <dgm:cxn modelId="{4616706A-57BA-4C84-ABA5-9540AD2DB639}" srcId="{BAA1FD55-640C-41FB-B343-3BBFCEE428DA}" destId="{DA605E37-4AC8-423E-9E2F-07C7D8EEDA6E}" srcOrd="0" destOrd="0" parTransId="{E98779AF-7B35-4682-A6A5-15BFF9120B27}" sibTransId="{E16B0807-1F2B-4E18-9850-F7EF1B0C79E7}"/>
    <dgm:cxn modelId="{2A41A34B-6009-475D-A396-BD55AC0C33FE}" srcId="{668A2716-4DEA-48A2-BF2C-600C2EF59AE1}" destId="{C30FBE02-7D51-4EC7-A242-0C55097D58F9}" srcOrd="0" destOrd="0" parTransId="{DBD071FA-7710-40A6-AB80-55FEC243C8CF}" sibTransId="{9F2F8867-8B66-4974-8B17-25417595491F}"/>
    <dgm:cxn modelId="{12413B6D-3DA8-43E6-A504-550B7CD34546}" type="presOf" srcId="{664D3BAB-E670-4CE1-AFD6-7381F2AFEA3E}" destId="{C849F6AE-E8F0-46FF-AB48-9EE580DCF43C}" srcOrd="0" destOrd="0" presId="urn:microsoft.com/office/officeart/2005/8/layout/lProcess3"/>
    <dgm:cxn modelId="{B15AC775-A9A8-467B-87FA-48789A3D1338}" type="presOf" srcId="{668A2716-4DEA-48A2-BF2C-600C2EF59AE1}" destId="{071E4E86-9885-4D68-9E49-A6063DDC5F24}" srcOrd="0" destOrd="0" presId="urn:microsoft.com/office/officeart/2005/8/layout/lProcess3"/>
    <dgm:cxn modelId="{BDE15376-FEBE-40EF-87D0-C8FA4D155F77}" srcId="{BAA1FD55-640C-41FB-B343-3BBFCEE428DA}" destId="{D93CCD60-B081-4CEB-8263-6947AF3FBF63}" srcOrd="1" destOrd="0" parTransId="{9D5014E6-B6E0-47AB-96F9-5EB208FF5461}" sibTransId="{3B362DD9-278D-492D-81BB-D3D2DE4D4CA0}"/>
    <dgm:cxn modelId="{6F9B727E-5AE3-4206-A0D5-4C25138B9F34}" type="presOf" srcId="{418D2B98-3B60-4F25-9D87-AB0680AB3F91}" destId="{00FA8D2C-B2DC-4C2D-8845-AFC0394B6972}" srcOrd="0" destOrd="0" presId="urn:microsoft.com/office/officeart/2005/8/layout/lProcess3"/>
    <dgm:cxn modelId="{2114B684-6E86-4113-99F9-251F40F0E9CB}" type="presOf" srcId="{C30FBE02-7D51-4EC7-A242-0C55097D58F9}" destId="{1871E0F2-3C4E-4CFA-B37E-DAAF966CCE0B}" srcOrd="0" destOrd="0" presId="urn:microsoft.com/office/officeart/2005/8/layout/lProcess3"/>
    <dgm:cxn modelId="{218E1989-3929-439B-A109-9A2E025BA53B}" srcId="{664D3BAB-E670-4CE1-AFD6-7381F2AFEA3E}" destId="{668A2716-4DEA-48A2-BF2C-600C2EF59AE1}" srcOrd="3" destOrd="0" parTransId="{57AA30E8-F001-4C74-A6A1-17986FDAC2D8}" sibTransId="{1E1BE472-EA30-4FD5-915E-4C29C773F430}"/>
    <dgm:cxn modelId="{6E41C48B-C100-4F21-A097-78C236BCC8A6}" type="presOf" srcId="{64F56CAC-73C0-4060-B2FA-53673FAD6BD8}" destId="{5136F6D0-A544-4987-9695-6CC8DFE3D56B}" srcOrd="0" destOrd="0" presId="urn:microsoft.com/office/officeart/2005/8/layout/lProcess3"/>
    <dgm:cxn modelId="{3706648F-3F66-404F-A2BF-3BBD7493A954}" type="presOf" srcId="{DA605E37-4AC8-423E-9E2F-07C7D8EEDA6E}" destId="{9DEC528E-1709-4945-9664-0ECE676DD161}" srcOrd="0" destOrd="0" presId="urn:microsoft.com/office/officeart/2005/8/layout/lProcess3"/>
    <dgm:cxn modelId="{0A78BD9B-0A84-42C2-A050-476B4A2FD3AF}" srcId="{76929380-71FC-4442-9A9C-F5FE82085C1A}" destId="{64F56CAC-73C0-4060-B2FA-53673FAD6BD8}" srcOrd="2" destOrd="0" parTransId="{A3275761-02CE-4EA2-99C0-6298DA8B024F}" sibTransId="{4B8C9043-8B07-4025-8B68-E19C153FA8DD}"/>
    <dgm:cxn modelId="{3DBCAD9C-739C-4874-BE90-5569A7EF99FE}" srcId="{76929380-71FC-4442-9A9C-F5FE82085C1A}" destId="{5ACEF176-113B-4642-8C8D-4A40E7DF1870}" srcOrd="1" destOrd="0" parTransId="{360179CF-018F-4012-B8BE-11D077711CC7}" sibTransId="{B77581C6-FC34-4BEE-BAA3-607883757FB8}"/>
    <dgm:cxn modelId="{AE5722AD-B570-4A8F-BF8B-864645F65B0C}" srcId="{BAA1FD55-640C-41FB-B343-3BBFCEE428DA}" destId="{B9B69649-BDB5-40A8-A80C-792667C4043A}" srcOrd="2" destOrd="0" parTransId="{B35BC3AE-DEBA-4899-9F9C-29420DEF9968}" sibTransId="{949748ED-D385-48B8-A6B2-314116555B05}"/>
    <dgm:cxn modelId="{9B1C0DAF-80F7-4968-A568-6268236D363C}" srcId="{76929380-71FC-4442-9A9C-F5FE82085C1A}" destId="{1F463C75-0AF3-4236-B1F2-D71092BAF4C1}" srcOrd="0" destOrd="0" parTransId="{FF945881-8B5E-444A-8DB8-E19A8756CF8B}" sibTransId="{6CCBB11B-9980-42BE-BA5C-D556D23C8EB3}"/>
    <dgm:cxn modelId="{5C3E1FB9-B483-421A-891E-EACF6F470A12}" srcId="{3CB5517B-56C9-4392-8BF5-1A71887BCBAF}" destId="{6F7B6FE9-6847-44AE-9211-8180EEA45D1D}" srcOrd="1" destOrd="0" parTransId="{AA04B811-4428-4731-8F50-77DA723DDB4D}" sibTransId="{FA8DF043-3525-4954-9CBA-81EE56A05ECA}"/>
    <dgm:cxn modelId="{B5BA2FC2-E02B-484A-B13E-381604A67C4A}" type="presOf" srcId="{D93CCD60-B081-4CEB-8263-6947AF3FBF63}" destId="{BFFB4E45-4925-477A-826D-A3DE7BFD3663}" srcOrd="0" destOrd="0" presId="urn:microsoft.com/office/officeart/2005/8/layout/lProcess3"/>
    <dgm:cxn modelId="{47FB7AD0-9D09-4F6E-A2F0-B3A6F3C5D9AF}" type="presOf" srcId="{1F463C75-0AF3-4236-B1F2-D71092BAF4C1}" destId="{49F11A68-C6D5-4E41-B230-3248CB093197}" srcOrd="0" destOrd="0" presId="urn:microsoft.com/office/officeart/2005/8/layout/lProcess3"/>
    <dgm:cxn modelId="{C2EC84D0-81C9-4F27-9933-383BF972FFFE}" type="presOf" srcId="{6F7B6FE9-6847-44AE-9211-8180EEA45D1D}" destId="{324CE352-851C-489D-8EAF-E02FCC6BF1F9}" srcOrd="0" destOrd="0" presId="urn:microsoft.com/office/officeart/2005/8/layout/lProcess3"/>
    <dgm:cxn modelId="{0618E9D0-7170-43D0-9011-82D808C7ED11}" srcId="{3CB5517B-56C9-4392-8BF5-1A71887BCBAF}" destId="{A7C0B6B1-E2FC-4983-A6A1-7B3948A6912A}" srcOrd="2" destOrd="0" parTransId="{1BF0ED17-6A45-4252-A93D-808923469EF6}" sibTransId="{2359801F-022E-49DC-8BCC-E030A5D4ED52}"/>
    <dgm:cxn modelId="{A02585DE-758D-44B8-BD20-4B9250F19520}" type="presOf" srcId="{5ACEF176-113B-4642-8C8D-4A40E7DF1870}" destId="{06C1D46D-45FE-46DE-8EB4-80B6C116A1A3}" srcOrd="0" destOrd="0" presId="urn:microsoft.com/office/officeart/2005/8/layout/lProcess3"/>
    <dgm:cxn modelId="{AE69FDED-3315-446E-8481-5DEA0277DC12}" type="presOf" srcId="{395DAC27-6DB7-4C94-B8C0-97BF6740185D}" destId="{5E03EC48-B740-44A0-BBD1-8EA7B4A4A112}" srcOrd="0" destOrd="0" presId="urn:microsoft.com/office/officeart/2005/8/layout/lProcess3"/>
    <dgm:cxn modelId="{37316DEE-F57E-4C40-AE98-ADC29950F327}" srcId="{668A2716-4DEA-48A2-BF2C-600C2EF59AE1}" destId="{418D2B98-3B60-4F25-9D87-AB0680AB3F91}" srcOrd="2" destOrd="0" parTransId="{84828C46-897C-463D-B4ED-B0633D9623C9}" sibTransId="{5AB24BDD-DBF0-44BF-B3EA-C88F375E6022}"/>
    <dgm:cxn modelId="{9F0EB6F0-6F2E-4FBF-935D-01200129F9B9}" type="presOf" srcId="{B9B69649-BDB5-40A8-A80C-792667C4043A}" destId="{2479C923-A645-4677-9E5B-C386189E20C1}" srcOrd="0" destOrd="0" presId="urn:microsoft.com/office/officeart/2005/8/layout/lProcess3"/>
    <dgm:cxn modelId="{6B6EDEF9-6CE6-4FA3-8B1B-2977891DB631}" srcId="{668A2716-4DEA-48A2-BF2C-600C2EF59AE1}" destId="{395DAC27-6DB7-4C94-B8C0-97BF6740185D}" srcOrd="1" destOrd="0" parTransId="{095A6B24-363B-4399-B492-0189873ABB88}" sibTransId="{46751238-0C78-4C12-AE13-BB08EFBEF415}"/>
    <dgm:cxn modelId="{0051AB31-8085-4924-A86A-F23B931F44DF}" type="presParOf" srcId="{C849F6AE-E8F0-46FF-AB48-9EE580DCF43C}" destId="{ADF84526-DE4C-4418-B4DF-D9F8F7108EAC}" srcOrd="0" destOrd="0" presId="urn:microsoft.com/office/officeart/2005/8/layout/lProcess3"/>
    <dgm:cxn modelId="{2C010DAC-5FD8-4454-9799-DA15F04D4CB0}" type="presParOf" srcId="{ADF84526-DE4C-4418-B4DF-D9F8F7108EAC}" destId="{DEDF516E-48F2-4C9A-97FF-5D9C7ED43B8B}" srcOrd="0" destOrd="0" presId="urn:microsoft.com/office/officeart/2005/8/layout/lProcess3"/>
    <dgm:cxn modelId="{5051903E-BA2D-472A-95C7-0B75961717D1}" type="presParOf" srcId="{ADF84526-DE4C-4418-B4DF-D9F8F7108EAC}" destId="{F8CF37AD-336F-4D0A-B277-85A3177C6CCD}" srcOrd="1" destOrd="0" presId="urn:microsoft.com/office/officeart/2005/8/layout/lProcess3"/>
    <dgm:cxn modelId="{F2A60D7A-657B-4449-8B78-7E71BD67CF82}" type="presParOf" srcId="{ADF84526-DE4C-4418-B4DF-D9F8F7108EAC}" destId="{49F11A68-C6D5-4E41-B230-3248CB093197}" srcOrd="2" destOrd="0" presId="urn:microsoft.com/office/officeart/2005/8/layout/lProcess3"/>
    <dgm:cxn modelId="{133A2C0E-1889-4D98-AA69-1D722AC63F0F}" type="presParOf" srcId="{ADF84526-DE4C-4418-B4DF-D9F8F7108EAC}" destId="{B8ACA9F6-4917-47D0-9FEC-3EB053AFA8FD}" srcOrd="3" destOrd="0" presId="urn:microsoft.com/office/officeart/2005/8/layout/lProcess3"/>
    <dgm:cxn modelId="{F18244ED-3073-4CB7-908D-C3EDA22D6050}" type="presParOf" srcId="{ADF84526-DE4C-4418-B4DF-D9F8F7108EAC}" destId="{06C1D46D-45FE-46DE-8EB4-80B6C116A1A3}" srcOrd="4" destOrd="0" presId="urn:microsoft.com/office/officeart/2005/8/layout/lProcess3"/>
    <dgm:cxn modelId="{2990642A-F582-4824-994B-C864D53E1EAF}" type="presParOf" srcId="{ADF84526-DE4C-4418-B4DF-D9F8F7108EAC}" destId="{98772D01-28BE-4A40-8D00-A5A2698BF4EF}" srcOrd="5" destOrd="0" presId="urn:microsoft.com/office/officeart/2005/8/layout/lProcess3"/>
    <dgm:cxn modelId="{1F93E316-1F87-4EA4-AFBD-E3766E07DB52}" type="presParOf" srcId="{ADF84526-DE4C-4418-B4DF-D9F8F7108EAC}" destId="{5136F6D0-A544-4987-9695-6CC8DFE3D56B}" srcOrd="6" destOrd="0" presId="urn:microsoft.com/office/officeart/2005/8/layout/lProcess3"/>
    <dgm:cxn modelId="{A326AC19-4D31-4B2F-A022-F2E4ACC57525}" type="presParOf" srcId="{C849F6AE-E8F0-46FF-AB48-9EE580DCF43C}" destId="{6C1EC47F-C35E-4DB5-A064-AD993F6FB626}" srcOrd="1" destOrd="0" presId="urn:microsoft.com/office/officeart/2005/8/layout/lProcess3"/>
    <dgm:cxn modelId="{C34E5B6A-7364-41F7-A336-6D913BAD3DF6}" type="presParOf" srcId="{C849F6AE-E8F0-46FF-AB48-9EE580DCF43C}" destId="{C76CF8CC-FE32-4101-A106-91F55CF11890}" srcOrd="2" destOrd="0" presId="urn:microsoft.com/office/officeart/2005/8/layout/lProcess3"/>
    <dgm:cxn modelId="{44455C2E-BC22-4496-A775-77163F805250}" type="presParOf" srcId="{C76CF8CC-FE32-4101-A106-91F55CF11890}" destId="{FFD88511-C29B-4FAC-8B0E-E1F34B4ADFC0}" srcOrd="0" destOrd="0" presId="urn:microsoft.com/office/officeart/2005/8/layout/lProcess3"/>
    <dgm:cxn modelId="{7070E0C4-DA0C-4C03-A56B-B4DB66A2CA24}" type="presParOf" srcId="{C76CF8CC-FE32-4101-A106-91F55CF11890}" destId="{12E84949-2297-4B02-BEEC-96B47D7EDDEF}" srcOrd="1" destOrd="0" presId="urn:microsoft.com/office/officeart/2005/8/layout/lProcess3"/>
    <dgm:cxn modelId="{E1D6F702-CB7D-4EE8-B48D-0F4EB0EDAD79}" type="presParOf" srcId="{C76CF8CC-FE32-4101-A106-91F55CF11890}" destId="{9DEC528E-1709-4945-9664-0ECE676DD161}" srcOrd="2" destOrd="0" presId="urn:microsoft.com/office/officeart/2005/8/layout/lProcess3"/>
    <dgm:cxn modelId="{28A57C80-F0A1-4F51-BB50-10D51FFAD458}" type="presParOf" srcId="{C76CF8CC-FE32-4101-A106-91F55CF11890}" destId="{E144FF01-9D1E-4D3F-B536-33597405932B}" srcOrd="3" destOrd="0" presId="urn:microsoft.com/office/officeart/2005/8/layout/lProcess3"/>
    <dgm:cxn modelId="{A59E3C5E-8FAB-4C7A-B1F3-B3DFB6C6A5F6}" type="presParOf" srcId="{C76CF8CC-FE32-4101-A106-91F55CF11890}" destId="{BFFB4E45-4925-477A-826D-A3DE7BFD3663}" srcOrd="4" destOrd="0" presId="urn:microsoft.com/office/officeart/2005/8/layout/lProcess3"/>
    <dgm:cxn modelId="{1355B491-1D7A-4D69-BB21-A45A3EDDC25A}" type="presParOf" srcId="{C76CF8CC-FE32-4101-A106-91F55CF11890}" destId="{FDFC84DB-8171-4B88-AF40-D3DD171B1615}" srcOrd="5" destOrd="0" presId="urn:microsoft.com/office/officeart/2005/8/layout/lProcess3"/>
    <dgm:cxn modelId="{B44B06CB-285E-4539-9DA7-2DBE75508A34}" type="presParOf" srcId="{C76CF8CC-FE32-4101-A106-91F55CF11890}" destId="{2479C923-A645-4677-9E5B-C386189E20C1}" srcOrd="6" destOrd="0" presId="urn:microsoft.com/office/officeart/2005/8/layout/lProcess3"/>
    <dgm:cxn modelId="{DACF5DE5-099A-4424-8E9F-8C744638FC9C}" type="presParOf" srcId="{C849F6AE-E8F0-46FF-AB48-9EE580DCF43C}" destId="{D3BDD01A-FF44-4B09-BDED-67F319DA257E}" srcOrd="3" destOrd="0" presId="urn:microsoft.com/office/officeart/2005/8/layout/lProcess3"/>
    <dgm:cxn modelId="{8796AB45-9C43-46D5-AC9E-118127FDD819}" type="presParOf" srcId="{C849F6AE-E8F0-46FF-AB48-9EE580DCF43C}" destId="{77BC4B1D-8484-40B7-AF61-3AED227020C8}" srcOrd="4" destOrd="0" presId="urn:microsoft.com/office/officeart/2005/8/layout/lProcess3"/>
    <dgm:cxn modelId="{CE1AC56F-8AE4-45D7-90DF-FC43482AEE8B}" type="presParOf" srcId="{77BC4B1D-8484-40B7-AF61-3AED227020C8}" destId="{1A810471-B5BD-433A-B366-87B4312DD32F}" srcOrd="0" destOrd="0" presId="urn:microsoft.com/office/officeart/2005/8/layout/lProcess3"/>
    <dgm:cxn modelId="{365421D4-2F0C-4700-AC13-2C3993B86A89}" type="presParOf" srcId="{77BC4B1D-8484-40B7-AF61-3AED227020C8}" destId="{A5FF7662-B7AC-4F6A-85AD-369375F81A21}" srcOrd="1" destOrd="0" presId="urn:microsoft.com/office/officeart/2005/8/layout/lProcess3"/>
    <dgm:cxn modelId="{5FADD6F1-35FD-44F4-85AC-ADC641EE3EB7}" type="presParOf" srcId="{77BC4B1D-8484-40B7-AF61-3AED227020C8}" destId="{FF3B8882-6754-48B5-9366-24675C93A0FE}" srcOrd="2" destOrd="0" presId="urn:microsoft.com/office/officeart/2005/8/layout/lProcess3"/>
    <dgm:cxn modelId="{782C893C-A50E-4CBC-BAD4-7843D6D040E9}" type="presParOf" srcId="{77BC4B1D-8484-40B7-AF61-3AED227020C8}" destId="{7D219F07-8BA2-41B8-AF56-1B4785262069}" srcOrd="3" destOrd="0" presId="urn:microsoft.com/office/officeart/2005/8/layout/lProcess3"/>
    <dgm:cxn modelId="{9F5C4560-947B-4C67-AF8D-943AD6797049}" type="presParOf" srcId="{77BC4B1D-8484-40B7-AF61-3AED227020C8}" destId="{324CE352-851C-489D-8EAF-E02FCC6BF1F9}" srcOrd="4" destOrd="0" presId="urn:microsoft.com/office/officeart/2005/8/layout/lProcess3"/>
    <dgm:cxn modelId="{14553FC2-6657-4F3C-9B73-C0C5039FAC2C}" type="presParOf" srcId="{77BC4B1D-8484-40B7-AF61-3AED227020C8}" destId="{9505EB76-2061-4BC1-AB84-8F433404782C}" srcOrd="5" destOrd="0" presId="urn:microsoft.com/office/officeart/2005/8/layout/lProcess3"/>
    <dgm:cxn modelId="{6B3870E0-945B-4080-90B7-00A68EE3CF2E}" type="presParOf" srcId="{77BC4B1D-8484-40B7-AF61-3AED227020C8}" destId="{21561E3D-6399-4EFB-B28A-6A602D3B4C9C}" srcOrd="6" destOrd="0" presId="urn:microsoft.com/office/officeart/2005/8/layout/lProcess3"/>
    <dgm:cxn modelId="{69E801BA-7F4A-43F4-A2F4-47E4ABD92ACE}" type="presParOf" srcId="{C849F6AE-E8F0-46FF-AB48-9EE580DCF43C}" destId="{CC2E713E-1DEA-44D0-9F6D-E11B04DEEED1}" srcOrd="5" destOrd="0" presId="urn:microsoft.com/office/officeart/2005/8/layout/lProcess3"/>
    <dgm:cxn modelId="{5ED95CAF-8323-43A5-90E7-987BB73ED128}" type="presParOf" srcId="{C849F6AE-E8F0-46FF-AB48-9EE580DCF43C}" destId="{CBEC927D-DB22-4F10-9FF2-00134A229B91}" srcOrd="6" destOrd="0" presId="urn:microsoft.com/office/officeart/2005/8/layout/lProcess3"/>
    <dgm:cxn modelId="{CCB17CCC-373D-4A3F-9026-698962AA26BE}" type="presParOf" srcId="{CBEC927D-DB22-4F10-9FF2-00134A229B91}" destId="{071E4E86-9885-4D68-9E49-A6063DDC5F24}" srcOrd="0" destOrd="0" presId="urn:microsoft.com/office/officeart/2005/8/layout/lProcess3"/>
    <dgm:cxn modelId="{AC750002-7414-4CCC-8AAC-34FC8B418702}" type="presParOf" srcId="{CBEC927D-DB22-4F10-9FF2-00134A229B91}" destId="{DC234C6D-CD1A-4CE7-972A-54462F959222}" srcOrd="1" destOrd="0" presId="urn:microsoft.com/office/officeart/2005/8/layout/lProcess3"/>
    <dgm:cxn modelId="{741CAA20-DAA5-4E5C-BA87-52C3F08B1294}" type="presParOf" srcId="{CBEC927D-DB22-4F10-9FF2-00134A229B91}" destId="{1871E0F2-3C4E-4CFA-B37E-DAAF966CCE0B}" srcOrd="2" destOrd="0" presId="urn:microsoft.com/office/officeart/2005/8/layout/lProcess3"/>
    <dgm:cxn modelId="{CCC4EDF8-5410-494A-9D5C-979367B85F42}" type="presParOf" srcId="{CBEC927D-DB22-4F10-9FF2-00134A229B91}" destId="{351159D2-C5D2-40B2-8385-7000408D3681}" srcOrd="3" destOrd="0" presId="urn:microsoft.com/office/officeart/2005/8/layout/lProcess3"/>
    <dgm:cxn modelId="{C8CDF581-9645-473C-9BC9-EE301888F38D}" type="presParOf" srcId="{CBEC927D-DB22-4F10-9FF2-00134A229B91}" destId="{5E03EC48-B740-44A0-BBD1-8EA7B4A4A112}" srcOrd="4" destOrd="0" presId="urn:microsoft.com/office/officeart/2005/8/layout/lProcess3"/>
    <dgm:cxn modelId="{F4AEA553-E9D3-46DF-BFD1-8703E63C1A9E}" type="presParOf" srcId="{CBEC927D-DB22-4F10-9FF2-00134A229B91}" destId="{E14B6C41-C12A-4D52-A614-0673B98C16CF}" srcOrd="5" destOrd="0" presId="urn:microsoft.com/office/officeart/2005/8/layout/lProcess3"/>
    <dgm:cxn modelId="{514346B7-ED4D-4B1C-82AB-4887DD72F562}" type="presParOf" srcId="{CBEC927D-DB22-4F10-9FF2-00134A229B91}" destId="{00FA8D2C-B2DC-4C2D-8845-AFC0394B6972}" srcOrd="6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CDD673-C1C8-42B2-876A-8016D303CDAD}" type="doc">
      <dgm:prSet loTypeId="urn:microsoft.com/office/officeart/2005/8/layout/gear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AE7BDE-F805-457B-9622-A1B7E48D603B}">
      <dgm:prSet phldrT="[Текст]"/>
      <dgm:spPr/>
      <dgm:t>
        <a:bodyPr/>
        <a:lstStyle/>
        <a:p>
          <a:r>
            <a:rPr lang="ru-RU" dirty="0"/>
            <a:t>Площадка для транспорта перед зоной погрузки</a:t>
          </a:r>
        </a:p>
      </dgm:t>
    </dgm:pt>
    <dgm:pt modelId="{C2D2670C-2B19-4615-A16A-723CB8A02B80}" type="parTrans" cxnId="{8577D91E-6F3B-43B6-9CA4-267B1A07882D}">
      <dgm:prSet/>
      <dgm:spPr/>
      <dgm:t>
        <a:bodyPr/>
        <a:lstStyle/>
        <a:p>
          <a:endParaRPr lang="ru-RU"/>
        </a:p>
      </dgm:t>
    </dgm:pt>
    <dgm:pt modelId="{4A873B66-9E52-4AF2-A002-6AB68483C771}" type="sibTrans" cxnId="{8577D91E-6F3B-43B6-9CA4-267B1A07882D}">
      <dgm:prSet/>
      <dgm:spPr/>
      <dgm:t>
        <a:bodyPr/>
        <a:lstStyle/>
        <a:p>
          <a:endParaRPr lang="ru-RU"/>
        </a:p>
      </dgm:t>
    </dgm:pt>
    <dgm:pt modelId="{EDF2CA7D-03A3-4228-ADB2-2FF1D3631EB8}">
      <dgm:prSet phldrT="[Текст]"/>
      <dgm:spPr/>
      <dgm:t>
        <a:bodyPr/>
        <a:lstStyle/>
        <a:p>
          <a:r>
            <a:rPr lang="ru-RU" dirty="0"/>
            <a:t>Узел добавок</a:t>
          </a:r>
        </a:p>
      </dgm:t>
    </dgm:pt>
    <dgm:pt modelId="{F6248092-F3E8-4809-93F8-EFE525C8F9BA}" type="parTrans" cxnId="{BC161CB5-7F82-461D-A3E4-8D2448AF09C1}">
      <dgm:prSet/>
      <dgm:spPr/>
      <dgm:t>
        <a:bodyPr/>
        <a:lstStyle/>
        <a:p>
          <a:endParaRPr lang="ru-RU"/>
        </a:p>
      </dgm:t>
    </dgm:pt>
    <dgm:pt modelId="{BEA114A3-A8FC-4EF5-9DA7-DDB538023F45}" type="sibTrans" cxnId="{BC161CB5-7F82-461D-A3E4-8D2448AF09C1}">
      <dgm:prSet/>
      <dgm:spPr/>
      <dgm:t>
        <a:bodyPr/>
        <a:lstStyle/>
        <a:p>
          <a:endParaRPr lang="ru-RU"/>
        </a:p>
      </dgm:t>
    </dgm:pt>
    <dgm:pt modelId="{A5D956AD-D659-421E-B48D-305AC5996B59}">
      <dgm:prSet phldrT="[Текст]"/>
      <dgm:spPr/>
    </dgm:pt>
    <dgm:pt modelId="{36252C69-FEF4-4A91-8520-7440A006D239}" type="parTrans" cxnId="{99489CEE-F005-42AD-BF58-43E53C6C1380}">
      <dgm:prSet/>
      <dgm:spPr/>
      <dgm:t>
        <a:bodyPr/>
        <a:lstStyle/>
        <a:p>
          <a:endParaRPr lang="ru-RU"/>
        </a:p>
      </dgm:t>
    </dgm:pt>
    <dgm:pt modelId="{B76B25AC-38B5-45B9-B606-F1BD5D00A33B}" type="sibTrans" cxnId="{99489CEE-F005-42AD-BF58-43E53C6C1380}">
      <dgm:prSet/>
      <dgm:spPr/>
      <dgm:t>
        <a:bodyPr/>
        <a:lstStyle/>
        <a:p>
          <a:endParaRPr lang="ru-RU"/>
        </a:p>
      </dgm:t>
    </dgm:pt>
    <dgm:pt modelId="{F1DC1D93-46CD-4511-8622-7C81CD647CBA}">
      <dgm:prSet/>
      <dgm:spPr/>
      <dgm:t>
        <a:bodyPr/>
        <a:lstStyle/>
        <a:p>
          <a:r>
            <a:rPr lang="ru-RU" dirty="0"/>
            <a:t>Склад инертных</a:t>
          </a:r>
        </a:p>
      </dgm:t>
    </dgm:pt>
    <dgm:pt modelId="{2877BA63-2156-452E-9C48-D13CB44B75CC}" type="parTrans" cxnId="{8785381C-925C-4C10-BB93-B0E3472E66FF}">
      <dgm:prSet/>
      <dgm:spPr/>
      <dgm:t>
        <a:bodyPr/>
        <a:lstStyle/>
        <a:p>
          <a:endParaRPr lang="ru-RU"/>
        </a:p>
      </dgm:t>
    </dgm:pt>
    <dgm:pt modelId="{1B29DC42-B03C-4E12-8788-7EE382B328F0}" type="sibTrans" cxnId="{8785381C-925C-4C10-BB93-B0E3472E66FF}">
      <dgm:prSet/>
      <dgm:spPr/>
      <dgm:t>
        <a:bodyPr/>
        <a:lstStyle/>
        <a:p>
          <a:endParaRPr lang="ru-RU"/>
        </a:p>
      </dgm:t>
    </dgm:pt>
    <dgm:pt modelId="{03F488E6-0B19-4DC0-92DE-5756077A8E48}" type="pres">
      <dgm:prSet presAssocID="{DBCDD673-C1C8-42B2-876A-8016D303CDAD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8AAF1BE5-6AC2-466A-B3FD-30DCAED97CC5}" type="pres">
      <dgm:prSet presAssocID="{39AE7BDE-F805-457B-9622-A1B7E48D603B}" presName="gear1" presStyleLbl="node1" presStyleIdx="0" presStyleCnt="3">
        <dgm:presLayoutVars>
          <dgm:chMax val="1"/>
          <dgm:bulletEnabled val="1"/>
        </dgm:presLayoutVars>
      </dgm:prSet>
      <dgm:spPr/>
    </dgm:pt>
    <dgm:pt modelId="{5FC9EAB5-D70B-4CB3-9805-1B2407F874E1}" type="pres">
      <dgm:prSet presAssocID="{39AE7BDE-F805-457B-9622-A1B7E48D603B}" presName="gear1srcNode" presStyleLbl="node1" presStyleIdx="0" presStyleCnt="3"/>
      <dgm:spPr/>
    </dgm:pt>
    <dgm:pt modelId="{6002C396-2B86-4DD9-81C2-0B7B05FCCA59}" type="pres">
      <dgm:prSet presAssocID="{39AE7BDE-F805-457B-9622-A1B7E48D603B}" presName="gear1dstNode" presStyleLbl="node1" presStyleIdx="0" presStyleCnt="3"/>
      <dgm:spPr/>
    </dgm:pt>
    <dgm:pt modelId="{12EB0CDE-4F2E-4CB8-902C-433F3C74BB1D}" type="pres">
      <dgm:prSet presAssocID="{F1DC1D93-46CD-4511-8622-7C81CD647CBA}" presName="gear2" presStyleLbl="node1" presStyleIdx="1" presStyleCnt="3" custLinFactNeighborY="-5000">
        <dgm:presLayoutVars>
          <dgm:chMax val="1"/>
          <dgm:bulletEnabled val="1"/>
        </dgm:presLayoutVars>
      </dgm:prSet>
      <dgm:spPr/>
    </dgm:pt>
    <dgm:pt modelId="{17437B66-060E-48F0-9526-CC75A00D60B4}" type="pres">
      <dgm:prSet presAssocID="{F1DC1D93-46CD-4511-8622-7C81CD647CBA}" presName="gear2srcNode" presStyleLbl="node1" presStyleIdx="1" presStyleCnt="3"/>
      <dgm:spPr/>
    </dgm:pt>
    <dgm:pt modelId="{0F0DE44C-64FB-44D0-BDB0-3A3E20BEB20E}" type="pres">
      <dgm:prSet presAssocID="{F1DC1D93-46CD-4511-8622-7C81CD647CBA}" presName="gear2dstNode" presStyleLbl="node1" presStyleIdx="1" presStyleCnt="3"/>
      <dgm:spPr/>
    </dgm:pt>
    <dgm:pt modelId="{E031B041-3693-43F6-9FAD-317CEFFFF404}" type="pres">
      <dgm:prSet presAssocID="{EDF2CA7D-03A3-4228-ADB2-2FF1D3631EB8}" presName="gear3" presStyleLbl="node1" presStyleIdx="2" presStyleCnt="3"/>
      <dgm:spPr/>
    </dgm:pt>
    <dgm:pt modelId="{35B25013-3A56-4885-85FC-6F7FB02C485C}" type="pres">
      <dgm:prSet presAssocID="{EDF2CA7D-03A3-4228-ADB2-2FF1D3631EB8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DAB517F9-F648-4455-8D22-FA76A1E01BFF}" type="pres">
      <dgm:prSet presAssocID="{EDF2CA7D-03A3-4228-ADB2-2FF1D3631EB8}" presName="gear3srcNode" presStyleLbl="node1" presStyleIdx="2" presStyleCnt="3"/>
      <dgm:spPr/>
    </dgm:pt>
    <dgm:pt modelId="{0C1B1ED1-7D87-49D6-884C-427ECA6A7C5C}" type="pres">
      <dgm:prSet presAssocID="{EDF2CA7D-03A3-4228-ADB2-2FF1D3631EB8}" presName="gear3dstNode" presStyleLbl="node1" presStyleIdx="2" presStyleCnt="3"/>
      <dgm:spPr/>
    </dgm:pt>
    <dgm:pt modelId="{AC176D6E-3C4F-4DC3-9887-7E1BAFB9ADA2}" type="pres">
      <dgm:prSet presAssocID="{4A873B66-9E52-4AF2-A002-6AB68483C771}" presName="connector1" presStyleLbl="sibTrans2D1" presStyleIdx="0" presStyleCnt="3"/>
      <dgm:spPr/>
    </dgm:pt>
    <dgm:pt modelId="{D98F42D7-D40F-43A3-B49C-FF53F6247F8B}" type="pres">
      <dgm:prSet presAssocID="{1B29DC42-B03C-4E12-8788-7EE382B328F0}" presName="connector2" presStyleLbl="sibTrans2D1" presStyleIdx="1" presStyleCnt="3"/>
      <dgm:spPr/>
    </dgm:pt>
    <dgm:pt modelId="{ADFD1838-2E62-4643-8E23-13450CD19A8D}" type="pres">
      <dgm:prSet presAssocID="{BEA114A3-A8FC-4EF5-9DA7-DDB538023F45}" presName="connector3" presStyleLbl="sibTrans2D1" presStyleIdx="2" presStyleCnt="3"/>
      <dgm:spPr/>
    </dgm:pt>
  </dgm:ptLst>
  <dgm:cxnLst>
    <dgm:cxn modelId="{50373201-B05E-4FB8-81CA-EF8524E81A07}" type="presOf" srcId="{1B29DC42-B03C-4E12-8788-7EE382B328F0}" destId="{D98F42D7-D40F-43A3-B49C-FF53F6247F8B}" srcOrd="0" destOrd="0" presId="urn:microsoft.com/office/officeart/2005/8/layout/gear1"/>
    <dgm:cxn modelId="{83C4E909-F7E6-462A-8717-B3865F10DE43}" type="presOf" srcId="{F1DC1D93-46CD-4511-8622-7C81CD647CBA}" destId="{0F0DE44C-64FB-44D0-BDB0-3A3E20BEB20E}" srcOrd="2" destOrd="0" presId="urn:microsoft.com/office/officeart/2005/8/layout/gear1"/>
    <dgm:cxn modelId="{1517BC0E-C142-4B56-B1BE-5F4DA0B07478}" type="presOf" srcId="{EDF2CA7D-03A3-4228-ADB2-2FF1D3631EB8}" destId="{0C1B1ED1-7D87-49D6-884C-427ECA6A7C5C}" srcOrd="3" destOrd="0" presId="urn:microsoft.com/office/officeart/2005/8/layout/gear1"/>
    <dgm:cxn modelId="{BF729713-17A5-4FCE-9454-0D6B0390FAEE}" type="presOf" srcId="{DBCDD673-C1C8-42B2-876A-8016D303CDAD}" destId="{03F488E6-0B19-4DC0-92DE-5756077A8E48}" srcOrd="0" destOrd="0" presId="urn:microsoft.com/office/officeart/2005/8/layout/gear1"/>
    <dgm:cxn modelId="{A180FB14-81B0-474C-AF11-277B89FE3F63}" type="presOf" srcId="{F1DC1D93-46CD-4511-8622-7C81CD647CBA}" destId="{17437B66-060E-48F0-9526-CC75A00D60B4}" srcOrd="1" destOrd="0" presId="urn:microsoft.com/office/officeart/2005/8/layout/gear1"/>
    <dgm:cxn modelId="{8785381C-925C-4C10-BB93-B0E3472E66FF}" srcId="{DBCDD673-C1C8-42B2-876A-8016D303CDAD}" destId="{F1DC1D93-46CD-4511-8622-7C81CD647CBA}" srcOrd="1" destOrd="0" parTransId="{2877BA63-2156-452E-9C48-D13CB44B75CC}" sibTransId="{1B29DC42-B03C-4E12-8788-7EE382B328F0}"/>
    <dgm:cxn modelId="{8577D91E-6F3B-43B6-9CA4-267B1A07882D}" srcId="{DBCDD673-C1C8-42B2-876A-8016D303CDAD}" destId="{39AE7BDE-F805-457B-9622-A1B7E48D603B}" srcOrd="0" destOrd="0" parTransId="{C2D2670C-2B19-4615-A16A-723CB8A02B80}" sibTransId="{4A873B66-9E52-4AF2-A002-6AB68483C771}"/>
    <dgm:cxn modelId="{BBBAD22C-83E6-4816-AB0D-4F604CA52D81}" type="presOf" srcId="{BEA114A3-A8FC-4EF5-9DA7-DDB538023F45}" destId="{ADFD1838-2E62-4643-8E23-13450CD19A8D}" srcOrd="0" destOrd="0" presId="urn:microsoft.com/office/officeart/2005/8/layout/gear1"/>
    <dgm:cxn modelId="{61D5C946-E21D-4E6F-9078-5FD8E41F5503}" type="presOf" srcId="{EDF2CA7D-03A3-4228-ADB2-2FF1D3631EB8}" destId="{E031B041-3693-43F6-9FAD-317CEFFFF404}" srcOrd="0" destOrd="0" presId="urn:microsoft.com/office/officeart/2005/8/layout/gear1"/>
    <dgm:cxn modelId="{397ED77C-3629-4FD7-B5C3-9E01E06C543C}" type="presOf" srcId="{4A873B66-9E52-4AF2-A002-6AB68483C771}" destId="{AC176D6E-3C4F-4DC3-9887-7E1BAFB9ADA2}" srcOrd="0" destOrd="0" presId="urn:microsoft.com/office/officeart/2005/8/layout/gear1"/>
    <dgm:cxn modelId="{A2F6C88F-D755-4FBC-9876-18FCC7F84BC9}" type="presOf" srcId="{EDF2CA7D-03A3-4228-ADB2-2FF1D3631EB8}" destId="{35B25013-3A56-4885-85FC-6F7FB02C485C}" srcOrd="1" destOrd="0" presId="urn:microsoft.com/office/officeart/2005/8/layout/gear1"/>
    <dgm:cxn modelId="{639CDDB1-460F-4229-8858-0C74FA604B61}" type="presOf" srcId="{39AE7BDE-F805-457B-9622-A1B7E48D603B}" destId="{5FC9EAB5-D70B-4CB3-9805-1B2407F874E1}" srcOrd="1" destOrd="0" presId="urn:microsoft.com/office/officeart/2005/8/layout/gear1"/>
    <dgm:cxn modelId="{BC161CB5-7F82-461D-A3E4-8D2448AF09C1}" srcId="{DBCDD673-C1C8-42B2-876A-8016D303CDAD}" destId="{EDF2CA7D-03A3-4228-ADB2-2FF1D3631EB8}" srcOrd="2" destOrd="0" parTransId="{F6248092-F3E8-4809-93F8-EFE525C8F9BA}" sibTransId="{BEA114A3-A8FC-4EF5-9DA7-DDB538023F45}"/>
    <dgm:cxn modelId="{2305F0B9-0FD7-4D10-AF89-5B28DDA2247E}" type="presOf" srcId="{EDF2CA7D-03A3-4228-ADB2-2FF1D3631EB8}" destId="{DAB517F9-F648-4455-8D22-FA76A1E01BFF}" srcOrd="2" destOrd="0" presId="urn:microsoft.com/office/officeart/2005/8/layout/gear1"/>
    <dgm:cxn modelId="{CF8E5DE5-ED7B-4F76-AB38-024085AA717B}" type="presOf" srcId="{F1DC1D93-46CD-4511-8622-7C81CD647CBA}" destId="{12EB0CDE-4F2E-4CB8-902C-433F3C74BB1D}" srcOrd="0" destOrd="0" presId="urn:microsoft.com/office/officeart/2005/8/layout/gear1"/>
    <dgm:cxn modelId="{92D74DE7-A53F-4DEC-99AD-B76AC8AA2490}" type="presOf" srcId="{39AE7BDE-F805-457B-9622-A1B7E48D603B}" destId="{8AAF1BE5-6AC2-466A-B3FD-30DCAED97CC5}" srcOrd="0" destOrd="0" presId="urn:microsoft.com/office/officeart/2005/8/layout/gear1"/>
    <dgm:cxn modelId="{99489CEE-F005-42AD-BF58-43E53C6C1380}" srcId="{DBCDD673-C1C8-42B2-876A-8016D303CDAD}" destId="{A5D956AD-D659-421E-B48D-305AC5996B59}" srcOrd="3" destOrd="0" parTransId="{36252C69-FEF4-4A91-8520-7440A006D239}" sibTransId="{B76B25AC-38B5-45B9-B606-F1BD5D00A33B}"/>
    <dgm:cxn modelId="{32EFC5FA-846D-469B-9828-1AAAE0C24C8B}" type="presOf" srcId="{39AE7BDE-F805-457B-9622-A1B7E48D603B}" destId="{6002C396-2B86-4DD9-81C2-0B7B05FCCA59}" srcOrd="2" destOrd="0" presId="urn:microsoft.com/office/officeart/2005/8/layout/gear1"/>
    <dgm:cxn modelId="{405552C0-2901-4A84-BEE2-358E758FC56A}" type="presParOf" srcId="{03F488E6-0B19-4DC0-92DE-5756077A8E48}" destId="{8AAF1BE5-6AC2-466A-B3FD-30DCAED97CC5}" srcOrd="0" destOrd="0" presId="urn:microsoft.com/office/officeart/2005/8/layout/gear1"/>
    <dgm:cxn modelId="{55922592-B0D3-404D-900E-C8EE7A2B536F}" type="presParOf" srcId="{03F488E6-0B19-4DC0-92DE-5756077A8E48}" destId="{5FC9EAB5-D70B-4CB3-9805-1B2407F874E1}" srcOrd="1" destOrd="0" presId="urn:microsoft.com/office/officeart/2005/8/layout/gear1"/>
    <dgm:cxn modelId="{498C210B-22BB-4EDA-85E8-0D29D1507868}" type="presParOf" srcId="{03F488E6-0B19-4DC0-92DE-5756077A8E48}" destId="{6002C396-2B86-4DD9-81C2-0B7B05FCCA59}" srcOrd="2" destOrd="0" presId="urn:microsoft.com/office/officeart/2005/8/layout/gear1"/>
    <dgm:cxn modelId="{0C63F174-75B7-4C19-B6B4-6CACF134260C}" type="presParOf" srcId="{03F488E6-0B19-4DC0-92DE-5756077A8E48}" destId="{12EB0CDE-4F2E-4CB8-902C-433F3C74BB1D}" srcOrd="3" destOrd="0" presId="urn:microsoft.com/office/officeart/2005/8/layout/gear1"/>
    <dgm:cxn modelId="{41E4D154-5DAD-4853-A49C-9D85CD43B971}" type="presParOf" srcId="{03F488E6-0B19-4DC0-92DE-5756077A8E48}" destId="{17437B66-060E-48F0-9526-CC75A00D60B4}" srcOrd="4" destOrd="0" presId="urn:microsoft.com/office/officeart/2005/8/layout/gear1"/>
    <dgm:cxn modelId="{210E39CF-8A16-4133-877A-94509250A2EA}" type="presParOf" srcId="{03F488E6-0B19-4DC0-92DE-5756077A8E48}" destId="{0F0DE44C-64FB-44D0-BDB0-3A3E20BEB20E}" srcOrd="5" destOrd="0" presId="urn:microsoft.com/office/officeart/2005/8/layout/gear1"/>
    <dgm:cxn modelId="{57A87E5F-3256-4805-B156-2D32C29A7DC6}" type="presParOf" srcId="{03F488E6-0B19-4DC0-92DE-5756077A8E48}" destId="{E031B041-3693-43F6-9FAD-317CEFFFF404}" srcOrd="6" destOrd="0" presId="urn:microsoft.com/office/officeart/2005/8/layout/gear1"/>
    <dgm:cxn modelId="{0546EC82-EF5E-4FE5-8ACD-8EEDA3A8E41A}" type="presParOf" srcId="{03F488E6-0B19-4DC0-92DE-5756077A8E48}" destId="{35B25013-3A56-4885-85FC-6F7FB02C485C}" srcOrd="7" destOrd="0" presId="urn:microsoft.com/office/officeart/2005/8/layout/gear1"/>
    <dgm:cxn modelId="{307347F7-14B0-47A0-AF61-2D45035E2CB6}" type="presParOf" srcId="{03F488E6-0B19-4DC0-92DE-5756077A8E48}" destId="{DAB517F9-F648-4455-8D22-FA76A1E01BFF}" srcOrd="8" destOrd="0" presId="urn:microsoft.com/office/officeart/2005/8/layout/gear1"/>
    <dgm:cxn modelId="{7D3E50DF-9B04-442C-8601-8C4AFE391EB0}" type="presParOf" srcId="{03F488E6-0B19-4DC0-92DE-5756077A8E48}" destId="{0C1B1ED1-7D87-49D6-884C-427ECA6A7C5C}" srcOrd="9" destOrd="0" presId="urn:microsoft.com/office/officeart/2005/8/layout/gear1"/>
    <dgm:cxn modelId="{053C34B4-C605-4D7E-914A-B72A433C8823}" type="presParOf" srcId="{03F488E6-0B19-4DC0-92DE-5756077A8E48}" destId="{AC176D6E-3C4F-4DC3-9887-7E1BAFB9ADA2}" srcOrd="10" destOrd="0" presId="urn:microsoft.com/office/officeart/2005/8/layout/gear1"/>
    <dgm:cxn modelId="{CB58E7DD-00F6-456A-A4DC-7E8A3CFBC9C0}" type="presParOf" srcId="{03F488E6-0B19-4DC0-92DE-5756077A8E48}" destId="{D98F42D7-D40F-43A3-B49C-FF53F6247F8B}" srcOrd="11" destOrd="0" presId="urn:microsoft.com/office/officeart/2005/8/layout/gear1"/>
    <dgm:cxn modelId="{6765D713-FBE3-4ABF-B83E-AB2819375A54}" type="presParOf" srcId="{03F488E6-0B19-4DC0-92DE-5756077A8E48}" destId="{ADFD1838-2E62-4643-8E23-13450CD19A8D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B020D7-6968-4B8C-A262-1BBC4EF26B89}">
      <dsp:nvSpPr>
        <dsp:cNvPr id="0" name=""/>
        <dsp:cNvSpPr/>
      </dsp:nvSpPr>
      <dsp:spPr>
        <a:xfrm rot="5400000">
          <a:off x="-227507" y="229485"/>
          <a:ext cx="1516713" cy="106169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>
              <a:solidFill>
                <a:schemeClr val="bg1"/>
              </a:solidFill>
            </a:rPr>
            <a:t>Высокая ответственность:</a:t>
          </a:r>
        </a:p>
      </dsp:txBody>
      <dsp:txXfrm rot="-5400000">
        <a:off x="1" y="532828"/>
        <a:ext cx="1061699" cy="455014"/>
      </dsp:txXfrm>
    </dsp:sp>
    <dsp:sp modelId="{A3D41BAC-2293-4B29-81E0-601B205F4F36}">
      <dsp:nvSpPr>
        <dsp:cNvPr id="0" name=""/>
        <dsp:cNvSpPr/>
      </dsp:nvSpPr>
      <dsp:spPr>
        <a:xfrm rot="5400000">
          <a:off x="5174683" y="-4112984"/>
          <a:ext cx="985863" cy="92118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solidFill>
                <a:srgbClr val="007F71"/>
              </a:solidFill>
            </a:rPr>
            <a:t>Автодороги – объекты повышенной опасности, инфраструктурная основа экономики.</a:t>
          </a:r>
          <a:endParaRPr lang="ru-RU" sz="2000" kern="1200" dirty="0"/>
        </a:p>
      </dsp:txBody>
      <dsp:txXfrm rot="-5400000">
        <a:off x="1061699" y="48126"/>
        <a:ext cx="9163706" cy="889611"/>
      </dsp:txXfrm>
    </dsp:sp>
    <dsp:sp modelId="{6C83FB10-5CA7-4356-927F-D331159E1658}">
      <dsp:nvSpPr>
        <dsp:cNvPr id="0" name=""/>
        <dsp:cNvSpPr/>
      </dsp:nvSpPr>
      <dsp:spPr>
        <a:xfrm rot="5400000">
          <a:off x="-227507" y="1551073"/>
          <a:ext cx="1516713" cy="106169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bg1"/>
              </a:solidFill>
            </a:rPr>
            <a:t>Долговечность и надежность: </a:t>
          </a:r>
        </a:p>
      </dsp:txBody>
      <dsp:txXfrm rot="-5400000">
        <a:off x="1" y="1854416"/>
        <a:ext cx="1061699" cy="455014"/>
      </dsp:txXfrm>
    </dsp:sp>
    <dsp:sp modelId="{A5022482-6A2C-4EDE-840D-E56D437A3F7E}">
      <dsp:nvSpPr>
        <dsp:cNvPr id="0" name=""/>
        <dsp:cNvSpPr/>
      </dsp:nvSpPr>
      <dsp:spPr>
        <a:xfrm rot="5400000">
          <a:off x="5174683" y="-2789418"/>
          <a:ext cx="985863" cy="92118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solidFill>
                <a:srgbClr val="007F71"/>
              </a:solidFill>
            </a:rPr>
            <a:t>Цементобетонные покрытия требуют особых навыков при строительстве и ремонте. Ошибки ведут к огромным затратам.</a:t>
          </a:r>
          <a:endParaRPr lang="ru-RU" sz="2000" kern="1200" dirty="0"/>
        </a:p>
      </dsp:txBody>
      <dsp:txXfrm rot="-5400000">
        <a:off x="1061699" y="1371692"/>
        <a:ext cx="9163706" cy="889611"/>
      </dsp:txXfrm>
    </dsp:sp>
    <dsp:sp modelId="{6BB702AE-F202-4F7B-AC6F-A9CBEFD930AD}">
      <dsp:nvSpPr>
        <dsp:cNvPr id="0" name=""/>
        <dsp:cNvSpPr/>
      </dsp:nvSpPr>
      <dsp:spPr>
        <a:xfrm rot="5400000">
          <a:off x="-227507" y="2872661"/>
          <a:ext cx="1516713" cy="106169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bg1"/>
              </a:solidFill>
            </a:rPr>
            <a:t>Требования нормативов: </a:t>
          </a:r>
        </a:p>
      </dsp:txBody>
      <dsp:txXfrm rot="-5400000">
        <a:off x="1" y="3176004"/>
        <a:ext cx="1061699" cy="455014"/>
      </dsp:txXfrm>
    </dsp:sp>
    <dsp:sp modelId="{6EA4FCD2-9233-4088-A007-4FDABBDD2295}">
      <dsp:nvSpPr>
        <dsp:cNvPr id="0" name=""/>
        <dsp:cNvSpPr/>
      </dsp:nvSpPr>
      <dsp:spPr>
        <a:xfrm rot="5400000">
          <a:off x="5174683" y="-1467830"/>
          <a:ext cx="985863" cy="92118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solidFill>
                <a:srgbClr val="007F71"/>
              </a:solidFill>
            </a:rPr>
            <a:t>ГОСТ, СП, Технические регламенты (ТР ТС 014/2011).</a:t>
          </a:r>
          <a:endParaRPr lang="ru-RU" sz="2000" kern="1200" dirty="0"/>
        </a:p>
      </dsp:txBody>
      <dsp:txXfrm rot="-5400000">
        <a:off x="1061699" y="2693280"/>
        <a:ext cx="9163706" cy="8896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DF516E-48F2-4C9A-97FF-5D9C7ED43B8B}">
      <dsp:nvSpPr>
        <dsp:cNvPr id="0" name=""/>
        <dsp:cNvSpPr/>
      </dsp:nvSpPr>
      <dsp:spPr>
        <a:xfrm>
          <a:off x="276048" y="49"/>
          <a:ext cx="2801448" cy="112057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ea typeface="Times New Roman" panose="02020603050405020304" pitchFamily="18" charset="0"/>
            </a:rPr>
            <a:t>Цемент: </a:t>
          </a:r>
          <a:endParaRPr lang="ru-RU" sz="1800" kern="1200" dirty="0"/>
        </a:p>
      </dsp:txBody>
      <dsp:txXfrm>
        <a:off x="836338" y="49"/>
        <a:ext cx="1680869" cy="1120579"/>
      </dsp:txXfrm>
    </dsp:sp>
    <dsp:sp modelId="{49F11A68-C6D5-4E41-B230-3248CB093197}">
      <dsp:nvSpPr>
        <dsp:cNvPr id="0" name=""/>
        <dsp:cNvSpPr/>
      </dsp:nvSpPr>
      <dsp:spPr>
        <a:xfrm>
          <a:off x="2713308" y="95298"/>
          <a:ext cx="2325202" cy="93008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ea typeface="Times New Roman" panose="02020603050405020304" pitchFamily="18" charset="0"/>
            </a:rPr>
            <a:t>Паспорт качества </a:t>
          </a:r>
          <a:endParaRPr lang="ru-RU" sz="1200" kern="1200" dirty="0"/>
        </a:p>
      </dsp:txBody>
      <dsp:txXfrm>
        <a:off x="3178349" y="95298"/>
        <a:ext cx="1395121" cy="930081"/>
      </dsp:txXfrm>
    </dsp:sp>
    <dsp:sp modelId="{06C1D46D-45FE-46DE-8EB4-80B6C116A1A3}">
      <dsp:nvSpPr>
        <dsp:cNvPr id="0" name=""/>
        <dsp:cNvSpPr/>
      </dsp:nvSpPr>
      <dsp:spPr>
        <a:xfrm>
          <a:off x="4712982" y="95298"/>
          <a:ext cx="2325202" cy="93008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ea typeface="Times New Roman" panose="02020603050405020304" pitchFamily="18" charset="0"/>
            </a:rPr>
            <a:t>Экспресс методы контроля активности</a:t>
          </a:r>
          <a:endParaRPr lang="ru-RU" sz="1200" kern="1200" dirty="0"/>
        </a:p>
      </dsp:txBody>
      <dsp:txXfrm>
        <a:off x="5178023" y="95298"/>
        <a:ext cx="1395121" cy="930081"/>
      </dsp:txXfrm>
    </dsp:sp>
    <dsp:sp modelId="{5136F6D0-A544-4987-9695-6CC8DFE3D56B}">
      <dsp:nvSpPr>
        <dsp:cNvPr id="0" name=""/>
        <dsp:cNvSpPr/>
      </dsp:nvSpPr>
      <dsp:spPr>
        <a:xfrm>
          <a:off x="6712657" y="95298"/>
          <a:ext cx="2325202" cy="93008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kern="1200" dirty="0"/>
            <a:t>Соответствие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 dirty="0"/>
            <a:t>ГОСТ 31108-2020</a:t>
          </a:r>
          <a:endParaRPr lang="ru-RU" sz="1200" kern="1200" dirty="0"/>
        </a:p>
      </dsp:txBody>
      <dsp:txXfrm>
        <a:off x="7177698" y="95298"/>
        <a:ext cx="1395121" cy="930081"/>
      </dsp:txXfrm>
    </dsp:sp>
    <dsp:sp modelId="{FFD88511-C29B-4FAC-8B0E-E1F34B4ADFC0}">
      <dsp:nvSpPr>
        <dsp:cNvPr id="0" name=""/>
        <dsp:cNvSpPr/>
      </dsp:nvSpPr>
      <dsp:spPr>
        <a:xfrm>
          <a:off x="276048" y="1277510"/>
          <a:ext cx="2801448" cy="112057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ea typeface="Times New Roman" panose="02020603050405020304" pitchFamily="18" charset="0"/>
            </a:rPr>
            <a:t>Заполнители:</a:t>
          </a:r>
          <a:endParaRPr lang="ru-RU" sz="1800" kern="1200" dirty="0"/>
        </a:p>
      </dsp:txBody>
      <dsp:txXfrm>
        <a:off x="836338" y="1277510"/>
        <a:ext cx="1680869" cy="1120579"/>
      </dsp:txXfrm>
    </dsp:sp>
    <dsp:sp modelId="{9DEC528E-1709-4945-9664-0ECE676DD161}">
      <dsp:nvSpPr>
        <dsp:cNvPr id="0" name=""/>
        <dsp:cNvSpPr/>
      </dsp:nvSpPr>
      <dsp:spPr>
        <a:xfrm>
          <a:off x="2713308" y="1372759"/>
          <a:ext cx="2325202" cy="93008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ea typeface="Times New Roman" panose="02020603050405020304" pitchFamily="18" charset="0"/>
            </a:rPr>
            <a:t>Гранулометрия, форма зерен, прочность, морозостойкость </a:t>
          </a:r>
          <a:endParaRPr lang="ru-RU" sz="1200" kern="1200" dirty="0"/>
        </a:p>
      </dsp:txBody>
      <dsp:txXfrm>
        <a:off x="3178349" y="1372759"/>
        <a:ext cx="1395121" cy="930081"/>
      </dsp:txXfrm>
    </dsp:sp>
    <dsp:sp modelId="{BFFB4E45-4925-477A-826D-A3DE7BFD3663}">
      <dsp:nvSpPr>
        <dsp:cNvPr id="0" name=""/>
        <dsp:cNvSpPr/>
      </dsp:nvSpPr>
      <dsp:spPr>
        <a:xfrm>
          <a:off x="4712982" y="1372759"/>
          <a:ext cx="2325202" cy="93008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ea typeface="Times New Roman" panose="02020603050405020304" pitchFamily="18" charset="0"/>
            </a:rPr>
            <a:t>Содержание вредных примесей (глина, пыль, органика) </a:t>
          </a:r>
          <a:endParaRPr lang="ru-RU" sz="1200" kern="1200" dirty="0"/>
        </a:p>
      </dsp:txBody>
      <dsp:txXfrm>
        <a:off x="5178023" y="1372759"/>
        <a:ext cx="1395121" cy="930081"/>
      </dsp:txXfrm>
    </dsp:sp>
    <dsp:sp modelId="{2479C923-A645-4677-9E5B-C386189E20C1}">
      <dsp:nvSpPr>
        <dsp:cNvPr id="0" name=""/>
        <dsp:cNvSpPr/>
      </dsp:nvSpPr>
      <dsp:spPr>
        <a:xfrm>
          <a:off x="6712657" y="1372759"/>
          <a:ext cx="2325202" cy="93008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ea typeface="Times New Roman" panose="02020603050405020304" pitchFamily="18" charset="0"/>
            </a:rPr>
            <a:t>Автоматические системы дозирования и контроля влажности</a:t>
          </a:r>
          <a:endParaRPr lang="ru-RU" sz="1200" kern="1200" dirty="0"/>
        </a:p>
      </dsp:txBody>
      <dsp:txXfrm>
        <a:off x="7177698" y="1372759"/>
        <a:ext cx="1395121" cy="930081"/>
      </dsp:txXfrm>
    </dsp:sp>
    <dsp:sp modelId="{1A810471-B5BD-433A-B366-87B4312DD32F}">
      <dsp:nvSpPr>
        <dsp:cNvPr id="0" name=""/>
        <dsp:cNvSpPr/>
      </dsp:nvSpPr>
      <dsp:spPr>
        <a:xfrm>
          <a:off x="276048" y="2554971"/>
          <a:ext cx="2801448" cy="112057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ea typeface="Times New Roman" panose="02020603050405020304" pitchFamily="18" charset="0"/>
            </a:rPr>
            <a:t>Вода:</a:t>
          </a:r>
          <a:endParaRPr lang="ru-RU" sz="1800" kern="1200" dirty="0"/>
        </a:p>
      </dsp:txBody>
      <dsp:txXfrm>
        <a:off x="836338" y="2554971"/>
        <a:ext cx="1680869" cy="1120579"/>
      </dsp:txXfrm>
    </dsp:sp>
    <dsp:sp modelId="{FF3B8882-6754-48B5-9366-24675C93A0FE}">
      <dsp:nvSpPr>
        <dsp:cNvPr id="0" name=""/>
        <dsp:cNvSpPr/>
      </dsp:nvSpPr>
      <dsp:spPr>
        <a:xfrm>
          <a:off x="2713308" y="2650220"/>
          <a:ext cx="2325202" cy="93008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kern="1200">
              <a:ea typeface="Times New Roman" panose="02020603050405020304" pitchFamily="18" charset="0"/>
            </a:rPr>
            <a:t>Соответствие </a:t>
          </a:r>
          <a:r>
            <a:rPr lang="ru-RU" sz="1200" b="0" i="0" kern="1200"/>
            <a:t>ГОСТ 23732-2011 </a:t>
          </a:r>
          <a:endParaRPr lang="ru-RU" sz="1200" b="0" kern="1200" dirty="0"/>
        </a:p>
      </dsp:txBody>
      <dsp:txXfrm>
        <a:off x="3178349" y="2650220"/>
        <a:ext cx="1395121" cy="930081"/>
      </dsp:txXfrm>
    </dsp:sp>
    <dsp:sp modelId="{324CE352-851C-489D-8EAF-E02FCC6BF1F9}">
      <dsp:nvSpPr>
        <dsp:cNvPr id="0" name=""/>
        <dsp:cNvSpPr/>
      </dsp:nvSpPr>
      <dsp:spPr>
        <a:xfrm>
          <a:off x="4712982" y="2650220"/>
          <a:ext cx="2325202" cy="93008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Отсутствие химических соединений и примесей </a:t>
          </a:r>
        </a:p>
      </dsp:txBody>
      <dsp:txXfrm>
        <a:off x="5178023" y="2650220"/>
        <a:ext cx="1395121" cy="930081"/>
      </dsp:txXfrm>
    </dsp:sp>
    <dsp:sp modelId="{21561E3D-6399-4EFB-B28A-6A602D3B4C9C}">
      <dsp:nvSpPr>
        <dsp:cNvPr id="0" name=""/>
        <dsp:cNvSpPr/>
      </dsp:nvSpPr>
      <dsp:spPr>
        <a:xfrm>
          <a:off x="6712657" y="2650220"/>
          <a:ext cx="2325202" cy="93008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kern="1200" dirty="0"/>
            <a:t>Водородный показатель (рН) — не менее 4 и не более 12,5 </a:t>
          </a:r>
        </a:p>
      </dsp:txBody>
      <dsp:txXfrm>
        <a:off x="7177698" y="2650220"/>
        <a:ext cx="1395121" cy="930081"/>
      </dsp:txXfrm>
    </dsp:sp>
    <dsp:sp modelId="{071E4E86-9885-4D68-9E49-A6063DDC5F24}">
      <dsp:nvSpPr>
        <dsp:cNvPr id="0" name=""/>
        <dsp:cNvSpPr/>
      </dsp:nvSpPr>
      <dsp:spPr>
        <a:xfrm>
          <a:off x="276048" y="3832431"/>
          <a:ext cx="2801448" cy="112057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Добавки:</a:t>
          </a:r>
        </a:p>
      </dsp:txBody>
      <dsp:txXfrm>
        <a:off x="836338" y="3832431"/>
        <a:ext cx="1680869" cy="1120579"/>
      </dsp:txXfrm>
    </dsp:sp>
    <dsp:sp modelId="{1871E0F2-3C4E-4CFA-B37E-DAAF966CCE0B}">
      <dsp:nvSpPr>
        <dsp:cNvPr id="0" name=""/>
        <dsp:cNvSpPr/>
      </dsp:nvSpPr>
      <dsp:spPr>
        <a:xfrm>
          <a:off x="2713308" y="3927681"/>
          <a:ext cx="2325202" cy="93008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ea typeface="Times New Roman" panose="02020603050405020304" pitchFamily="18" charset="0"/>
            </a:rPr>
            <a:t>Паспорт качества</a:t>
          </a:r>
        </a:p>
      </dsp:txBody>
      <dsp:txXfrm>
        <a:off x="3178349" y="3927681"/>
        <a:ext cx="1395121" cy="930081"/>
      </dsp:txXfrm>
    </dsp:sp>
    <dsp:sp modelId="{5E03EC48-B740-44A0-BBD1-8EA7B4A4A112}">
      <dsp:nvSpPr>
        <dsp:cNvPr id="0" name=""/>
        <dsp:cNvSpPr/>
      </dsp:nvSpPr>
      <dsp:spPr>
        <a:xfrm>
          <a:off x="4712982" y="3927681"/>
          <a:ext cx="2325202" cy="93008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ea typeface="Times New Roman" panose="02020603050405020304" pitchFamily="18" charset="0"/>
            </a:rPr>
            <a:t>Испытания на совместимость с цементом, эффективность </a:t>
          </a:r>
          <a:endParaRPr lang="ru-RU" sz="1200" kern="1200" dirty="0">
            <a:ea typeface="Calibri" panose="020F0502020204030204" pitchFamily="34" charset="0"/>
          </a:endParaRPr>
        </a:p>
      </dsp:txBody>
      <dsp:txXfrm>
        <a:off x="5178023" y="3927681"/>
        <a:ext cx="1395121" cy="930081"/>
      </dsp:txXfrm>
    </dsp:sp>
    <dsp:sp modelId="{00FA8D2C-B2DC-4C2D-8845-AFC0394B6972}">
      <dsp:nvSpPr>
        <dsp:cNvPr id="0" name=""/>
        <dsp:cNvSpPr/>
      </dsp:nvSpPr>
      <dsp:spPr>
        <a:xfrm>
          <a:off x="6712657" y="3927681"/>
          <a:ext cx="2325202" cy="93008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ea typeface="Times New Roman" panose="02020603050405020304" pitchFamily="18" charset="0"/>
            </a:rPr>
            <a:t>Современные ПАВ, модификаторы</a:t>
          </a:r>
          <a:endParaRPr lang="ru-RU" sz="1200" kern="1200" dirty="0"/>
        </a:p>
      </dsp:txBody>
      <dsp:txXfrm>
        <a:off x="7177698" y="3927681"/>
        <a:ext cx="1395121" cy="9300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AF1BE5-6AC2-466A-B3FD-30DCAED97CC5}">
      <dsp:nvSpPr>
        <dsp:cNvPr id="0" name=""/>
        <dsp:cNvSpPr/>
      </dsp:nvSpPr>
      <dsp:spPr>
        <a:xfrm>
          <a:off x="2250610" y="1664522"/>
          <a:ext cx="2034415" cy="2034415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Площадка для транспорта перед зоной погрузки</a:t>
          </a:r>
        </a:p>
      </dsp:txBody>
      <dsp:txXfrm>
        <a:off x="2659618" y="2141074"/>
        <a:ext cx="1216399" cy="1045731"/>
      </dsp:txXfrm>
    </dsp:sp>
    <dsp:sp modelId="{12EB0CDE-4F2E-4CB8-902C-433F3C74BB1D}">
      <dsp:nvSpPr>
        <dsp:cNvPr id="0" name=""/>
        <dsp:cNvSpPr/>
      </dsp:nvSpPr>
      <dsp:spPr>
        <a:xfrm>
          <a:off x="1066950" y="1109681"/>
          <a:ext cx="1479575" cy="1479575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Склад инертных</a:t>
          </a:r>
        </a:p>
      </dsp:txBody>
      <dsp:txXfrm>
        <a:off x="1439437" y="1484420"/>
        <a:ext cx="734601" cy="730097"/>
      </dsp:txXfrm>
    </dsp:sp>
    <dsp:sp modelId="{E031B041-3693-43F6-9FAD-317CEFFFF404}">
      <dsp:nvSpPr>
        <dsp:cNvPr id="0" name=""/>
        <dsp:cNvSpPr/>
      </dsp:nvSpPr>
      <dsp:spPr>
        <a:xfrm rot="20700000">
          <a:off x="1895663" y="162904"/>
          <a:ext cx="1449681" cy="1449681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Узел добавок</a:t>
          </a:r>
        </a:p>
      </dsp:txBody>
      <dsp:txXfrm rot="-20700000">
        <a:off x="2213621" y="480861"/>
        <a:ext cx="813766" cy="813766"/>
      </dsp:txXfrm>
    </dsp:sp>
    <dsp:sp modelId="{AC176D6E-3C4F-4DC3-9887-7E1BAFB9ADA2}">
      <dsp:nvSpPr>
        <dsp:cNvPr id="0" name=""/>
        <dsp:cNvSpPr/>
      </dsp:nvSpPr>
      <dsp:spPr>
        <a:xfrm>
          <a:off x="2088816" y="1360569"/>
          <a:ext cx="2604052" cy="2604052"/>
        </a:xfrm>
        <a:prstGeom prst="circularArrow">
          <a:avLst>
            <a:gd name="adj1" fmla="val 4688"/>
            <a:gd name="adj2" fmla="val 299029"/>
            <a:gd name="adj3" fmla="val 2503207"/>
            <a:gd name="adj4" fmla="val 15889480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8F42D7-D40F-43A3-B49C-FF53F6247F8B}">
      <dsp:nvSpPr>
        <dsp:cNvPr id="0" name=""/>
        <dsp:cNvSpPr/>
      </dsp:nvSpPr>
      <dsp:spPr>
        <a:xfrm>
          <a:off x="804920" y="858412"/>
          <a:ext cx="1892006" cy="189200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FD1838-2E62-4643-8E23-13450CD19A8D}">
      <dsp:nvSpPr>
        <dsp:cNvPr id="0" name=""/>
        <dsp:cNvSpPr/>
      </dsp:nvSpPr>
      <dsp:spPr>
        <a:xfrm>
          <a:off x="1560337" y="-152504"/>
          <a:ext cx="2039964" cy="2039964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1F27C-EA56-C34B-BC60-EF3643A74798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8338" y="1143000"/>
            <a:ext cx="55213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B666F5-967D-B142-8F1C-BCD1EFF882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89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666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33324" algn="l" defTabSz="10666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66648" algn="l" defTabSz="10666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99971" algn="l" defTabSz="10666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33295" algn="l" defTabSz="10666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66619" algn="l" defTabSz="10666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99943" algn="l" defTabSz="10666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733267" algn="l" defTabSz="10666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266590" algn="l" defTabSz="10666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 для экранной версии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0FC2663-223C-9A26-E0C3-9F3F86391E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1077" y="5303139"/>
            <a:ext cx="7748543" cy="393308"/>
          </a:xfrm>
        </p:spPr>
        <p:txBody>
          <a:bodyPr/>
          <a:lstStyle/>
          <a:p>
            <a:r>
              <a:rPr lang="ru-RU" dirty="0"/>
              <a:t>Название презентации (слайд для экранной версии)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50919B4-3350-834E-187B-940B2838A0D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2557" y="499862"/>
            <a:ext cx="2986678" cy="590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355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 печатная версия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0FC2663-223C-9A26-E0C3-9F3F86391E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1077" y="5303139"/>
            <a:ext cx="7748543" cy="3933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 презентации (печатная версия)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BC5D67F-7D69-0B23-110A-78FECA1569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9221" y="447882"/>
            <a:ext cx="2982880" cy="58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68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одержание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7E4323-02E1-6554-F557-8694D6DA8B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938" y="332967"/>
            <a:ext cx="5398830" cy="607840"/>
          </a:xfrm>
        </p:spPr>
        <p:txBody>
          <a:bodyPr/>
          <a:lstStyle>
            <a:lvl1pPr>
              <a:defRPr sz="3253"/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FBC44291-2B8C-E013-D8C7-F84FA62994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8319" y="1697560"/>
            <a:ext cx="3505703" cy="3848553"/>
          </a:xfrm>
          <a:prstGeom prst="rect">
            <a:avLst/>
          </a:prstGeom>
        </p:spPr>
        <p:txBody>
          <a:bodyPr/>
          <a:lstStyle>
            <a:lvl1pPr marL="331956" indent="-331956">
              <a:lnSpc>
                <a:spcPct val="200000"/>
              </a:lnSpc>
              <a:buFont typeface="Arial" panose="020B0604020202020204" pitchFamily="34" charset="0"/>
              <a:buChar char="•"/>
              <a:defRPr sz="1394">
                <a:solidFill>
                  <a:schemeClr val="bg1"/>
                </a:solidFill>
              </a:defRPr>
            </a:lvl1pPr>
            <a:lvl2pPr>
              <a:defRPr sz="2323">
                <a:solidFill>
                  <a:schemeClr val="bg1"/>
                </a:solidFill>
              </a:defRPr>
            </a:lvl2pPr>
            <a:lvl3pPr>
              <a:defRPr sz="2091">
                <a:solidFill>
                  <a:schemeClr val="bg1"/>
                </a:solidFill>
              </a:defRPr>
            </a:lvl3pPr>
            <a:lvl4pPr>
              <a:defRPr sz="1859">
                <a:solidFill>
                  <a:schemeClr val="bg1"/>
                </a:solidFill>
              </a:defRPr>
            </a:lvl4pPr>
            <a:lvl5pPr>
              <a:defRPr sz="1859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Заголовок</a:t>
            </a:r>
          </a:p>
          <a:p>
            <a:pPr marL="331956" marR="0" lvl="0" indent="-331956" algn="l" defTabSz="1062233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Заголовок</a:t>
            </a:r>
          </a:p>
          <a:p>
            <a:pPr marL="331956" marR="0" lvl="0" indent="-331956" algn="l" defTabSz="1062233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Заголовок</a:t>
            </a:r>
          </a:p>
          <a:p>
            <a:pPr marL="331956" marR="0" lvl="0" indent="-331956" algn="l" defTabSz="1062233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Заголовок</a:t>
            </a:r>
          </a:p>
          <a:p>
            <a:pPr marL="331956" marR="0" lvl="0" indent="-331956" algn="l" defTabSz="1062233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Заголовок</a:t>
            </a:r>
          </a:p>
          <a:p>
            <a:pPr marL="331956" marR="0" lvl="0" indent="-331956" algn="l" defTabSz="1062233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Заголовок</a:t>
            </a:r>
          </a:p>
          <a:p>
            <a:pPr marL="331956" marR="0" lvl="0" indent="-331956" algn="l" defTabSz="1062233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Заголовок</a:t>
            </a:r>
          </a:p>
          <a:p>
            <a:pPr marL="331956" marR="0" lvl="0" indent="-331956" algn="l" defTabSz="1062233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Заголовок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461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47FB6828-960E-16D8-7C2E-6A44EA70F7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505" y="44327"/>
            <a:ext cx="6880423" cy="679350"/>
          </a:xfrm>
        </p:spPr>
        <p:txBody>
          <a:bodyPr/>
          <a:lstStyle/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(в две строчки)</a:t>
            </a:r>
          </a:p>
        </p:txBody>
      </p:sp>
      <p:sp>
        <p:nvSpPr>
          <p:cNvPr id="20" name="Рисунок 19">
            <a:extLst>
              <a:ext uri="{FF2B5EF4-FFF2-40B4-BE49-F238E27FC236}">
                <a16:creationId xmlns:a16="http://schemas.microsoft.com/office/drawing/2014/main" id="{9C8FDA92-FF2D-512C-B0B2-9504267EAEC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49280" y="1167662"/>
            <a:ext cx="2790599" cy="4387963"/>
          </a:xfrm>
          <a:prstGeom prst="rect">
            <a:avLst/>
          </a:prstGeom>
        </p:spPr>
        <p:txBody>
          <a:bodyPr/>
          <a:lstStyle>
            <a:lvl1pPr>
              <a:defRPr sz="209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5844718A-C6D8-D468-7C05-89407E398E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9503" y="1167662"/>
            <a:ext cx="6875612" cy="573991"/>
          </a:xfrm>
          <a:prstGeom prst="rect">
            <a:avLst/>
          </a:prstGeom>
        </p:spPr>
        <p:txBody>
          <a:bodyPr lIns="0"/>
          <a:lstStyle>
            <a:lvl1pPr>
              <a:defRPr sz="1394" b="1"/>
            </a:lvl1pPr>
            <a:lvl2pPr algn="l">
              <a:defRPr sz="1394" b="1"/>
            </a:lvl2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3" name="Текст 21">
            <a:extLst>
              <a:ext uri="{FF2B5EF4-FFF2-40B4-BE49-F238E27FC236}">
                <a16:creationId xmlns:a16="http://schemas.microsoft.com/office/drawing/2014/main" id="{93AF840A-5CBA-52EA-2557-869F9B3417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9503" y="1884085"/>
            <a:ext cx="6875612" cy="3671539"/>
          </a:xfrm>
          <a:prstGeom prst="rect">
            <a:avLst/>
          </a:prstGeom>
        </p:spPr>
        <p:txBody>
          <a:bodyPr lIns="0"/>
          <a:lstStyle>
            <a:lvl1pPr>
              <a:defRPr sz="1220" b="0"/>
            </a:lvl1pPr>
            <a:lvl2pPr algn="l">
              <a:defRPr sz="1394" b="1"/>
            </a:lvl2pPr>
          </a:lstStyle>
          <a:p>
            <a:pPr lvl="0"/>
            <a:r>
              <a:rPr lang="ru-RU" dirty="0"/>
              <a:t>Основной текст</a:t>
            </a:r>
          </a:p>
        </p:txBody>
      </p:sp>
    </p:spTree>
    <p:extLst>
      <p:ext uri="{BB962C8B-B14F-4D97-AF65-F5344CB8AC3E}">
        <p14:creationId xmlns:p14="http://schemas.microsoft.com/office/powerpoint/2010/main" val="3047594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47FB6828-960E-16D8-7C2E-6A44EA70F7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505" y="174022"/>
            <a:ext cx="6862437" cy="393308"/>
          </a:xfrm>
        </p:spPr>
        <p:txBody>
          <a:bodyPr/>
          <a:lstStyle/>
          <a:p>
            <a:r>
              <a:rPr lang="ru-RU" dirty="0"/>
              <a:t>Образец заголовка (в одну строчку)</a:t>
            </a:r>
          </a:p>
        </p:txBody>
      </p:sp>
      <p:sp>
        <p:nvSpPr>
          <p:cNvPr id="20" name="Рисунок 19">
            <a:extLst>
              <a:ext uri="{FF2B5EF4-FFF2-40B4-BE49-F238E27FC236}">
                <a16:creationId xmlns:a16="http://schemas.microsoft.com/office/drawing/2014/main" id="{9C8FDA92-FF2D-512C-B0B2-9504267EAEC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49280" y="1167662"/>
            <a:ext cx="2790599" cy="4387963"/>
          </a:xfrm>
          <a:prstGeom prst="rect">
            <a:avLst/>
          </a:prstGeom>
        </p:spPr>
        <p:txBody>
          <a:bodyPr/>
          <a:lstStyle>
            <a:lvl1pPr>
              <a:defRPr sz="209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5844718A-C6D8-D468-7C05-89407E398E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9503" y="1167662"/>
            <a:ext cx="6875612" cy="573991"/>
          </a:xfrm>
          <a:prstGeom prst="rect">
            <a:avLst/>
          </a:prstGeom>
        </p:spPr>
        <p:txBody>
          <a:bodyPr lIns="0"/>
          <a:lstStyle>
            <a:lvl1pPr>
              <a:defRPr sz="1394" b="1"/>
            </a:lvl1pPr>
            <a:lvl2pPr algn="l">
              <a:defRPr sz="1394" b="1"/>
            </a:lvl2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3" name="Текст 21">
            <a:extLst>
              <a:ext uri="{FF2B5EF4-FFF2-40B4-BE49-F238E27FC236}">
                <a16:creationId xmlns:a16="http://schemas.microsoft.com/office/drawing/2014/main" id="{93AF840A-5CBA-52EA-2557-869F9B3417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9503" y="1884085"/>
            <a:ext cx="6875612" cy="3671539"/>
          </a:xfrm>
          <a:prstGeom prst="rect">
            <a:avLst/>
          </a:prstGeom>
        </p:spPr>
        <p:txBody>
          <a:bodyPr lIns="0"/>
          <a:lstStyle>
            <a:lvl1pPr>
              <a:defRPr sz="1220" b="0"/>
            </a:lvl1pPr>
            <a:lvl2pPr algn="l">
              <a:defRPr sz="1394" b="1"/>
            </a:lvl2pPr>
          </a:lstStyle>
          <a:p>
            <a:pPr lvl="0"/>
            <a:r>
              <a:rPr lang="ru-RU" dirty="0"/>
              <a:t>Основной текст</a:t>
            </a:r>
          </a:p>
        </p:txBody>
      </p:sp>
    </p:spTree>
    <p:extLst>
      <p:ext uri="{BB962C8B-B14F-4D97-AF65-F5344CB8AC3E}">
        <p14:creationId xmlns:p14="http://schemas.microsoft.com/office/powerpoint/2010/main" val="35312867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03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47FB6828-960E-16D8-7C2E-6A44EA70F7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505" y="174022"/>
            <a:ext cx="6862437" cy="393308"/>
          </a:xfrm>
        </p:spPr>
        <p:txBody>
          <a:bodyPr/>
          <a:lstStyle/>
          <a:p>
            <a:r>
              <a:rPr lang="ru-RU" dirty="0"/>
              <a:t>Образец заголовка (в одну строчку)</a:t>
            </a:r>
          </a:p>
        </p:txBody>
      </p:sp>
      <p:sp>
        <p:nvSpPr>
          <p:cNvPr id="20" name="Рисунок 19">
            <a:extLst>
              <a:ext uri="{FF2B5EF4-FFF2-40B4-BE49-F238E27FC236}">
                <a16:creationId xmlns:a16="http://schemas.microsoft.com/office/drawing/2014/main" id="{9C8FDA92-FF2D-512C-B0B2-9504267EAEC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49280" y="1167662"/>
            <a:ext cx="2790599" cy="4387963"/>
          </a:xfrm>
          <a:prstGeom prst="rect">
            <a:avLst/>
          </a:prstGeom>
        </p:spPr>
        <p:txBody>
          <a:bodyPr/>
          <a:lstStyle>
            <a:lvl1pPr>
              <a:defRPr sz="209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5844718A-C6D8-D468-7C05-89407E398E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9503" y="1167662"/>
            <a:ext cx="6875612" cy="573991"/>
          </a:xfrm>
          <a:prstGeom prst="rect">
            <a:avLst/>
          </a:prstGeom>
        </p:spPr>
        <p:txBody>
          <a:bodyPr lIns="0"/>
          <a:lstStyle>
            <a:lvl1pPr>
              <a:defRPr sz="1394" b="1"/>
            </a:lvl1pPr>
            <a:lvl2pPr algn="l">
              <a:defRPr sz="1394" b="1"/>
            </a:lvl2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3" name="Текст 21">
            <a:extLst>
              <a:ext uri="{FF2B5EF4-FFF2-40B4-BE49-F238E27FC236}">
                <a16:creationId xmlns:a16="http://schemas.microsoft.com/office/drawing/2014/main" id="{93AF840A-5CBA-52EA-2557-869F9B3417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9503" y="1884085"/>
            <a:ext cx="6875612" cy="3671539"/>
          </a:xfrm>
          <a:prstGeom prst="rect">
            <a:avLst/>
          </a:prstGeom>
        </p:spPr>
        <p:txBody>
          <a:bodyPr lIns="0"/>
          <a:lstStyle>
            <a:lvl1pPr>
              <a:defRPr sz="1220" b="0"/>
            </a:lvl1pPr>
            <a:lvl2pPr algn="l">
              <a:defRPr sz="1394" b="1"/>
            </a:lvl2pPr>
          </a:lstStyle>
          <a:p>
            <a:pPr lvl="0"/>
            <a:r>
              <a:rPr lang="ru-RU" dirty="0"/>
              <a:t>Основной текст</a:t>
            </a:r>
          </a:p>
        </p:txBody>
      </p:sp>
    </p:spTree>
    <p:extLst>
      <p:ext uri="{BB962C8B-B14F-4D97-AF65-F5344CB8AC3E}">
        <p14:creationId xmlns:p14="http://schemas.microsoft.com/office/powerpoint/2010/main" val="11256616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воя т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1230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Финальный слайд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A528A198-F66F-89A1-72EA-7F834AE022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4222" y="5358274"/>
            <a:ext cx="1984794" cy="338956"/>
          </a:xfrm>
          <a:prstGeom prst="rect">
            <a:avLst/>
          </a:prstGeom>
        </p:spPr>
        <p:txBody>
          <a:bodyPr lIns="0"/>
          <a:lstStyle>
            <a:lvl1pPr>
              <a:defRPr sz="1394">
                <a:solidFill>
                  <a:schemeClr val="bg1"/>
                </a:solidFill>
              </a:defRPr>
            </a:lvl1pPr>
            <a:lvl5pPr algn="l">
              <a:defRPr sz="1859"/>
            </a:lvl5pPr>
          </a:lstStyle>
          <a:p>
            <a:pPr lvl="0"/>
            <a:r>
              <a:rPr lang="en-US" dirty="0" err="1"/>
              <a:t>www.cemros.ru</a:t>
            </a:r>
            <a:endParaRPr lang="ru-RU" dirty="0"/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56BFC62B-2EEB-B931-CD88-C5B8D3CA715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14194" y="5358274"/>
            <a:ext cx="1984794" cy="338956"/>
          </a:xfrm>
          <a:prstGeom prst="rect">
            <a:avLst/>
          </a:prstGeom>
        </p:spPr>
        <p:txBody>
          <a:bodyPr lIns="0"/>
          <a:lstStyle>
            <a:lvl1pPr>
              <a:defRPr sz="1394">
                <a:solidFill>
                  <a:schemeClr val="bg1"/>
                </a:solidFill>
              </a:defRPr>
            </a:lvl1pPr>
            <a:lvl5pPr algn="l">
              <a:defRPr sz="1859"/>
            </a:lvl5pPr>
          </a:lstStyle>
          <a:p>
            <a:r>
              <a:rPr lang="en-US" sz="1394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8 800 700-63-63</a:t>
            </a:r>
            <a:endParaRPr lang="ru-RU" sz="1394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AB7294E6-5E0C-ADD0-987D-B181ECB2F15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26040" y="5358274"/>
            <a:ext cx="1984794" cy="338956"/>
          </a:xfrm>
          <a:prstGeom prst="rect">
            <a:avLst/>
          </a:prstGeom>
        </p:spPr>
        <p:txBody>
          <a:bodyPr lIns="0"/>
          <a:lstStyle>
            <a:lvl1pPr>
              <a:defRPr sz="1394">
                <a:solidFill>
                  <a:schemeClr val="bg1"/>
                </a:solidFill>
              </a:defRPr>
            </a:lvl1pPr>
            <a:lvl5pPr algn="l">
              <a:defRPr sz="1859"/>
            </a:lvl5pPr>
          </a:lstStyle>
          <a:p>
            <a:r>
              <a:rPr lang="en-US" sz="1394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info@cemros.ru</a:t>
            </a:r>
            <a:endParaRPr lang="ru-RU" sz="1394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610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Финальный слайд печатная версия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A528A198-F66F-89A1-72EA-7F834AE022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4222" y="5358274"/>
            <a:ext cx="1984794" cy="338956"/>
          </a:xfrm>
          <a:prstGeom prst="rect">
            <a:avLst/>
          </a:prstGeom>
        </p:spPr>
        <p:txBody>
          <a:bodyPr lIns="0"/>
          <a:lstStyle>
            <a:lvl1pPr>
              <a:defRPr sz="1394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algn="l">
              <a:defRPr sz="1859"/>
            </a:lvl5pPr>
          </a:lstStyle>
          <a:p>
            <a:pPr lvl="0"/>
            <a:r>
              <a:rPr lang="en-US" dirty="0" err="1"/>
              <a:t>www.cemros.ru</a:t>
            </a:r>
            <a:endParaRPr lang="ru-RU" dirty="0"/>
          </a:p>
        </p:txBody>
      </p:sp>
      <p:sp>
        <p:nvSpPr>
          <p:cNvPr id="2" name="Текст 10">
            <a:extLst>
              <a:ext uri="{FF2B5EF4-FFF2-40B4-BE49-F238E27FC236}">
                <a16:creationId xmlns:a16="http://schemas.microsoft.com/office/drawing/2014/main" id="{D90A8DE6-F033-9F02-F1B5-3C33A3D462B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26039" y="5358272"/>
            <a:ext cx="1984794" cy="338956"/>
          </a:xfrm>
          <a:prstGeom prst="rect">
            <a:avLst/>
          </a:prstGeom>
        </p:spPr>
        <p:txBody>
          <a:bodyPr lIns="0"/>
          <a:lstStyle>
            <a:lvl1pPr>
              <a:defRPr sz="1394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algn="l">
              <a:defRPr sz="1859"/>
            </a:lvl5pPr>
          </a:lstStyle>
          <a:p>
            <a:pPr lvl="0"/>
            <a:r>
              <a:rPr lang="en-US" dirty="0" err="1"/>
              <a:t>info@cemros.ru</a:t>
            </a:r>
            <a:endParaRPr lang="ru-RU" dirty="0"/>
          </a:p>
        </p:txBody>
      </p:sp>
      <p:sp>
        <p:nvSpPr>
          <p:cNvPr id="3" name="Текст 10">
            <a:extLst>
              <a:ext uri="{FF2B5EF4-FFF2-40B4-BE49-F238E27FC236}">
                <a16:creationId xmlns:a16="http://schemas.microsoft.com/office/drawing/2014/main" id="{1BCC621D-0121-9435-FC1E-3AC75A24A04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14193" y="5358273"/>
            <a:ext cx="1984794" cy="338956"/>
          </a:xfrm>
          <a:prstGeom prst="rect">
            <a:avLst/>
          </a:prstGeom>
        </p:spPr>
        <p:txBody>
          <a:bodyPr lIns="0"/>
          <a:lstStyle>
            <a:lvl1pPr>
              <a:defRPr sz="1394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algn="l">
              <a:defRPr sz="1859"/>
            </a:lvl5pPr>
          </a:lstStyle>
          <a:p>
            <a:pPr lvl="0"/>
            <a:r>
              <a:rPr lang="en-US" dirty="0"/>
              <a:t>8 800 700-63-63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2248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EBF80-D482-4A98-8C75-B1D3411893D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FB242BB-0678-4831-A096-9B45983ED613}"/>
              </a:ext>
            </a:extLst>
          </p:cNvPr>
          <p:cNvSpPr/>
          <p:nvPr userDrawn="1"/>
        </p:nvSpPr>
        <p:spPr bwMode="gray">
          <a:xfrm>
            <a:off x="-635098" y="1529755"/>
            <a:ext cx="463919" cy="225704"/>
          </a:xfrm>
          <a:prstGeom prst="rect">
            <a:avLst/>
          </a:prstGeom>
          <a:solidFill>
            <a:srgbClr val="2D5974"/>
          </a:solidFill>
          <a:ln w="6350" algn="ctr">
            <a:noFill/>
            <a:miter lim="800000"/>
            <a:headEnd/>
            <a:tailEnd/>
          </a:ln>
        </p:spPr>
        <p:txBody>
          <a:bodyPr lIns="78417" tIns="62733" rIns="78417" bIns="62733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algn="ctr" defTabSz="796717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ru-RU" sz="1568" b="0" i="0" u="none" strike="noStrike" kern="0" cap="none" spc="0" normalizeH="0" baseline="0" noProof="0" dirty="0" err="1">
              <a:ln>
                <a:noFill/>
              </a:ln>
              <a:effectLst/>
              <a:uLnTx/>
              <a:uFillTx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78BE3A2-C87E-4965-A611-6E12C80D33CE}"/>
              </a:ext>
            </a:extLst>
          </p:cNvPr>
          <p:cNvSpPr/>
          <p:nvPr userDrawn="1"/>
        </p:nvSpPr>
        <p:spPr bwMode="gray">
          <a:xfrm>
            <a:off x="-635098" y="1906461"/>
            <a:ext cx="463919" cy="225704"/>
          </a:xfrm>
          <a:prstGeom prst="rect">
            <a:avLst/>
          </a:prstGeom>
          <a:solidFill>
            <a:srgbClr val="2CAFB7"/>
          </a:solidFill>
          <a:ln w="6350" algn="ctr">
            <a:noFill/>
            <a:miter lim="800000"/>
            <a:headEnd/>
            <a:tailEnd/>
          </a:ln>
        </p:spPr>
        <p:txBody>
          <a:bodyPr lIns="78417" tIns="62733" rIns="78417" bIns="62733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algn="ctr" defTabSz="796717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ru-RU" sz="1568" b="0" i="0" u="none" strike="noStrike" kern="0" cap="none" spc="0" normalizeH="0" baseline="0" noProof="0" dirty="0" err="1">
              <a:ln>
                <a:noFill/>
              </a:ln>
              <a:effectLst/>
              <a:uLnTx/>
              <a:uFillTx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DE1B5BB-4AB0-4B2A-91BE-B7F58D8B7FC5}"/>
              </a:ext>
            </a:extLst>
          </p:cNvPr>
          <p:cNvSpPr/>
          <p:nvPr userDrawn="1"/>
        </p:nvSpPr>
        <p:spPr bwMode="gray">
          <a:xfrm>
            <a:off x="-635098" y="1529755"/>
            <a:ext cx="463919" cy="225704"/>
          </a:xfrm>
          <a:prstGeom prst="rect">
            <a:avLst/>
          </a:prstGeom>
          <a:solidFill>
            <a:schemeClr val="bg1"/>
          </a:solidFill>
          <a:ln w="6350" algn="ctr">
            <a:noFill/>
            <a:miter lim="800000"/>
            <a:headEnd/>
            <a:tailEnd/>
          </a:ln>
        </p:spPr>
        <p:txBody>
          <a:bodyPr lIns="78417" tIns="62733" rIns="78417" bIns="62733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algn="ctr" defTabSz="796717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ru-RU" sz="1568" b="0" i="0" u="none" strike="noStrike" kern="0" cap="none" spc="0" normalizeH="0" baseline="0" noProof="0" dirty="0" err="1">
              <a:ln>
                <a:noFill/>
              </a:ln>
              <a:effectLst/>
              <a:uLnTx/>
              <a:uFillTx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2930DFC-42D2-49B0-9CA9-484AB4E9D173}"/>
              </a:ext>
            </a:extLst>
          </p:cNvPr>
          <p:cNvSpPr/>
          <p:nvPr userDrawn="1"/>
        </p:nvSpPr>
        <p:spPr bwMode="gray">
          <a:xfrm>
            <a:off x="-635098" y="1906461"/>
            <a:ext cx="463919" cy="225704"/>
          </a:xfrm>
          <a:prstGeom prst="rect">
            <a:avLst/>
          </a:prstGeom>
          <a:solidFill>
            <a:srgbClr val="008675"/>
          </a:solidFill>
          <a:ln w="6350" algn="ctr">
            <a:noFill/>
            <a:miter lim="800000"/>
            <a:headEnd/>
            <a:tailEnd/>
          </a:ln>
        </p:spPr>
        <p:txBody>
          <a:bodyPr lIns="78417" tIns="62733" rIns="78417" bIns="62733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algn="ctr" defTabSz="796717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ru-RU" sz="1568" b="0" i="0" u="none" strike="noStrike" kern="0" cap="none" spc="0" normalizeH="0" baseline="0" noProof="0" dirty="0" err="1">
              <a:ln>
                <a:noFill/>
              </a:ln>
              <a:effectLst/>
              <a:uLnTx/>
              <a:uFillTx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59720C7-5310-4DB7-B840-E220AF6DA6EE}"/>
              </a:ext>
            </a:extLst>
          </p:cNvPr>
          <p:cNvSpPr/>
          <p:nvPr userDrawn="1"/>
        </p:nvSpPr>
        <p:spPr bwMode="gray">
          <a:xfrm>
            <a:off x="-635098" y="1154002"/>
            <a:ext cx="463919" cy="225704"/>
          </a:xfrm>
          <a:prstGeom prst="rect">
            <a:avLst/>
          </a:prstGeom>
          <a:solidFill>
            <a:schemeClr val="tx1"/>
          </a:solidFill>
          <a:ln w="6350" algn="ctr">
            <a:noFill/>
            <a:miter lim="800000"/>
            <a:headEnd/>
            <a:tailEnd/>
          </a:ln>
        </p:spPr>
        <p:txBody>
          <a:bodyPr lIns="78417" tIns="62733" rIns="78417" bIns="62733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algn="ctr" defTabSz="796717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ru-RU" sz="1568" b="0" i="0" u="none" strike="noStrike" kern="0" cap="none" spc="0" normalizeH="0" baseline="0" noProof="0" dirty="0" err="1">
              <a:ln>
                <a:noFill/>
              </a:ln>
              <a:effectLst/>
              <a:uLnTx/>
              <a:uFillTx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7F4D681-172A-473C-8BC5-1044DECAAAAB}"/>
              </a:ext>
            </a:extLst>
          </p:cNvPr>
          <p:cNvSpPr/>
          <p:nvPr userDrawn="1"/>
        </p:nvSpPr>
        <p:spPr bwMode="gray">
          <a:xfrm>
            <a:off x="-635098" y="2658919"/>
            <a:ext cx="463919" cy="225704"/>
          </a:xfrm>
          <a:prstGeom prst="rect">
            <a:avLst/>
          </a:prstGeom>
          <a:solidFill>
            <a:srgbClr val="2D5974"/>
          </a:solidFill>
          <a:ln w="6350" algn="ctr">
            <a:noFill/>
            <a:miter lim="800000"/>
            <a:headEnd/>
            <a:tailEnd/>
          </a:ln>
        </p:spPr>
        <p:txBody>
          <a:bodyPr lIns="78417" tIns="62733" rIns="78417" bIns="62733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algn="ctr" defTabSz="796717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ru-RU" sz="1568" b="0" i="0" u="none" strike="noStrike" kern="0" cap="none" spc="0" normalizeH="0" baseline="0" noProof="0" dirty="0" err="1">
              <a:ln>
                <a:noFill/>
              </a:ln>
              <a:effectLst/>
              <a:uLnTx/>
              <a:uFillTx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9CD4CB0-3CF0-42E8-84CF-D549EDC8BE13}"/>
              </a:ext>
            </a:extLst>
          </p:cNvPr>
          <p:cNvSpPr/>
          <p:nvPr userDrawn="1"/>
        </p:nvSpPr>
        <p:spPr bwMode="gray">
          <a:xfrm>
            <a:off x="-635098" y="3035625"/>
            <a:ext cx="463919" cy="225704"/>
          </a:xfrm>
          <a:prstGeom prst="rect">
            <a:avLst/>
          </a:prstGeom>
          <a:solidFill>
            <a:srgbClr val="2CAFB7"/>
          </a:solidFill>
          <a:ln w="6350" algn="ctr">
            <a:noFill/>
            <a:miter lim="800000"/>
            <a:headEnd/>
            <a:tailEnd/>
          </a:ln>
        </p:spPr>
        <p:txBody>
          <a:bodyPr lIns="78417" tIns="62733" rIns="78417" bIns="62733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algn="ctr" defTabSz="796717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ru-RU" sz="1568" b="0" i="0" u="none" strike="noStrike" kern="0" cap="none" spc="0" normalizeH="0" baseline="0" noProof="0" dirty="0" err="1">
              <a:ln>
                <a:noFill/>
              </a:ln>
              <a:effectLst/>
              <a:uLnTx/>
              <a:uFillTx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2B2D0BC-37ED-48DA-ACC1-CC26E1BAE89C}"/>
              </a:ext>
            </a:extLst>
          </p:cNvPr>
          <p:cNvSpPr/>
          <p:nvPr userDrawn="1"/>
        </p:nvSpPr>
        <p:spPr bwMode="gray">
          <a:xfrm>
            <a:off x="-635098" y="2658919"/>
            <a:ext cx="463919" cy="225704"/>
          </a:xfrm>
          <a:prstGeom prst="rect">
            <a:avLst/>
          </a:prstGeom>
          <a:solidFill>
            <a:schemeClr val="bg2">
              <a:lumMod val="75000"/>
            </a:schemeClr>
          </a:solidFill>
          <a:ln w="6350" algn="ctr">
            <a:noFill/>
            <a:miter lim="800000"/>
            <a:headEnd/>
            <a:tailEnd/>
          </a:ln>
        </p:spPr>
        <p:txBody>
          <a:bodyPr lIns="78417" tIns="62733" rIns="78417" bIns="62733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algn="ctr" defTabSz="796717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ru-RU" sz="1568" b="0" i="0" u="none" strike="noStrike" kern="0" cap="none" spc="0" normalizeH="0" baseline="0" noProof="0" dirty="0" err="1">
              <a:ln>
                <a:noFill/>
              </a:ln>
              <a:effectLst/>
              <a:uLnTx/>
              <a:uFillTx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A0F427A-0388-403C-9160-CB94505194FA}"/>
              </a:ext>
            </a:extLst>
          </p:cNvPr>
          <p:cNvSpPr/>
          <p:nvPr userDrawn="1"/>
        </p:nvSpPr>
        <p:spPr bwMode="gray">
          <a:xfrm>
            <a:off x="-635098" y="3035625"/>
            <a:ext cx="463919" cy="225704"/>
          </a:xfrm>
          <a:prstGeom prst="rect">
            <a:avLst/>
          </a:prstGeom>
          <a:solidFill>
            <a:schemeClr val="bg2">
              <a:lumMod val="50000"/>
            </a:schemeClr>
          </a:solidFill>
          <a:ln w="6350" algn="ctr">
            <a:noFill/>
            <a:miter lim="800000"/>
            <a:headEnd/>
            <a:tailEnd/>
          </a:ln>
        </p:spPr>
        <p:txBody>
          <a:bodyPr lIns="78417" tIns="62733" rIns="78417" bIns="62733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algn="ctr" defTabSz="796717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ru-RU" sz="1568" b="0" i="0" u="none" strike="noStrike" kern="0" cap="none" spc="0" normalizeH="0" baseline="0" noProof="0" dirty="0" err="1">
              <a:ln>
                <a:noFill/>
              </a:ln>
              <a:effectLst/>
              <a:uLnTx/>
              <a:uFillTx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D4B37B7-33D6-4C8E-9CC5-282544DCADBF}"/>
              </a:ext>
            </a:extLst>
          </p:cNvPr>
          <p:cNvSpPr/>
          <p:nvPr userDrawn="1"/>
        </p:nvSpPr>
        <p:spPr bwMode="gray">
          <a:xfrm>
            <a:off x="-635098" y="2283167"/>
            <a:ext cx="463919" cy="225704"/>
          </a:xfrm>
          <a:prstGeom prst="rect">
            <a:avLst/>
          </a:prstGeom>
          <a:solidFill>
            <a:schemeClr val="bg2">
              <a:lumMod val="90000"/>
            </a:schemeClr>
          </a:solidFill>
          <a:ln w="6350" algn="ctr">
            <a:noFill/>
            <a:miter lim="800000"/>
            <a:headEnd/>
            <a:tailEnd/>
          </a:ln>
        </p:spPr>
        <p:txBody>
          <a:bodyPr lIns="78417" tIns="62733" rIns="78417" bIns="62733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algn="ctr" defTabSz="796717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ru-RU" sz="1568" b="0" i="0" u="none" strike="noStrike" kern="0" cap="none" spc="0" normalizeH="0" baseline="0" noProof="0" dirty="0" err="1">
              <a:ln>
                <a:noFill/>
              </a:ln>
              <a:effectLst/>
              <a:uLnTx/>
              <a:uFillTx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24591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E4E9431-C94A-2577-4308-E62EE323F4CE}"/>
              </a:ext>
            </a:extLst>
          </p:cNvPr>
          <p:cNvSpPr/>
          <p:nvPr userDrawn="1"/>
        </p:nvSpPr>
        <p:spPr>
          <a:xfrm>
            <a:off x="0" y="-5533"/>
            <a:ext cx="10691813" cy="780879"/>
          </a:xfrm>
          <a:prstGeom prst="rect">
            <a:avLst/>
          </a:prstGeom>
          <a:solidFill>
            <a:srgbClr val="007F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4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02ED31BB-0F92-27E6-C628-C450A11C4326}"/>
              </a:ext>
            </a:extLst>
          </p:cNvPr>
          <p:cNvGrpSpPr/>
          <p:nvPr userDrawn="1"/>
        </p:nvGrpSpPr>
        <p:grpSpPr>
          <a:xfrm>
            <a:off x="5580" y="5892360"/>
            <a:ext cx="10686232" cy="82989"/>
            <a:chOff x="4772" y="5072063"/>
            <a:chExt cx="9139227" cy="71436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ED485ED8-2035-9BEC-6153-B446597A5357}"/>
                </a:ext>
              </a:extLst>
            </p:cNvPr>
            <p:cNvSpPr/>
            <p:nvPr/>
          </p:nvSpPr>
          <p:spPr>
            <a:xfrm>
              <a:off x="6853256" y="5072063"/>
              <a:ext cx="2290743" cy="71436"/>
            </a:xfrm>
            <a:prstGeom prst="rect">
              <a:avLst/>
            </a:prstGeom>
            <a:solidFill>
              <a:srgbClr val="006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40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B9EDBC65-6F44-933E-4744-5D27A5B0C381}"/>
                </a:ext>
              </a:extLst>
            </p:cNvPr>
            <p:cNvSpPr/>
            <p:nvPr/>
          </p:nvSpPr>
          <p:spPr>
            <a:xfrm>
              <a:off x="4562475" y="5072063"/>
              <a:ext cx="2290743" cy="71436"/>
            </a:xfrm>
            <a:prstGeom prst="rect">
              <a:avLst/>
            </a:prstGeom>
            <a:solidFill>
              <a:srgbClr val="007F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40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86F227FB-B6E0-B381-BCB8-31D7D39B9CFF}"/>
                </a:ext>
              </a:extLst>
            </p:cNvPr>
            <p:cNvSpPr/>
            <p:nvPr/>
          </p:nvSpPr>
          <p:spPr>
            <a:xfrm>
              <a:off x="2271712" y="5072063"/>
              <a:ext cx="2290743" cy="71436"/>
            </a:xfrm>
            <a:prstGeom prst="rect">
              <a:avLst/>
            </a:prstGeom>
            <a:solidFill>
              <a:srgbClr val="00AC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40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F1508A58-F515-82E4-4A92-915F016A752B}"/>
                </a:ext>
              </a:extLst>
            </p:cNvPr>
            <p:cNvSpPr/>
            <p:nvPr/>
          </p:nvSpPr>
          <p:spPr>
            <a:xfrm>
              <a:off x="4772" y="5072063"/>
              <a:ext cx="2285991" cy="7143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40"/>
            </a:p>
          </p:txBody>
        </p:sp>
      </p:grpSp>
      <p:sp>
        <p:nvSpPr>
          <p:cNvPr id="17" name="Заголовок 16">
            <a:extLst>
              <a:ext uri="{FF2B5EF4-FFF2-40B4-BE49-F238E27FC236}">
                <a16:creationId xmlns:a16="http://schemas.microsoft.com/office/drawing/2014/main" id="{EC686FA0-5528-B220-C43B-8F5A78F3F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505" y="184741"/>
            <a:ext cx="7748543" cy="393308"/>
          </a:xfrm>
          <a:prstGeom prst="rect">
            <a:avLst/>
          </a:prstGeom>
        </p:spPr>
        <p:txBody>
          <a:bodyPr vert="horz" wrap="square" lIns="0" tIns="45720" rIns="90000" bIns="45720" rtlCol="0" anchor="t"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F647F3-83F5-3E4C-EADA-2B4317AC6EA9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964771" y="234499"/>
            <a:ext cx="1486831" cy="29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355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6" r:id="rId2"/>
    <p:sldLayoutId id="2147483672" r:id="rId3"/>
    <p:sldLayoutId id="2147483667" r:id="rId4"/>
    <p:sldLayoutId id="2147483671" r:id="rId5"/>
    <p:sldLayoutId id="2147483675" r:id="rId6"/>
    <p:sldLayoutId id="2147483666" r:id="rId7"/>
    <p:sldLayoutId id="2147483670" r:id="rId8"/>
    <p:sldLayoutId id="2147483677" r:id="rId9"/>
    <p:sldLayoutId id="2147483678" r:id="rId10"/>
  </p:sldLayoutIdLst>
  <p:hf sldNum="0" hdr="0" ftr="0" dt="0"/>
  <p:txStyles>
    <p:titleStyle>
      <a:lvl1pPr algn="l" defTabSz="1062233" rtl="0" eaLnBrk="1" latinLnBrk="0" hangingPunct="1">
        <a:spcBef>
          <a:spcPct val="0"/>
        </a:spcBef>
        <a:buNone/>
        <a:defRPr sz="1859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062233" rtl="0" eaLnBrk="1" latinLnBrk="0" hangingPunct="1">
        <a:spcBef>
          <a:spcPct val="20000"/>
        </a:spcBef>
        <a:buFontTx/>
        <a:buNone/>
        <a:defRPr sz="3717" kern="1200">
          <a:solidFill>
            <a:schemeClr val="tx1"/>
          </a:solidFill>
          <a:latin typeface="+mn-lt"/>
          <a:ea typeface="+mn-ea"/>
          <a:cs typeface="+mn-cs"/>
        </a:defRPr>
      </a:lvl1pPr>
      <a:lvl2pPr marL="531115" indent="0" algn="l" defTabSz="1062233" rtl="0" eaLnBrk="1" latinLnBrk="0" hangingPunct="1">
        <a:spcBef>
          <a:spcPct val="20000"/>
        </a:spcBef>
        <a:buFontTx/>
        <a:buNone/>
        <a:defRPr sz="3253" kern="1200">
          <a:solidFill>
            <a:schemeClr val="tx1"/>
          </a:solidFill>
          <a:latin typeface="+mn-lt"/>
          <a:ea typeface="+mn-ea"/>
          <a:cs typeface="+mn-cs"/>
        </a:defRPr>
      </a:lvl2pPr>
      <a:lvl3pPr marL="1062233" indent="0" algn="l" defTabSz="1062233" rtl="0" eaLnBrk="1" latinLnBrk="0" hangingPunct="1">
        <a:spcBef>
          <a:spcPct val="20000"/>
        </a:spcBef>
        <a:buFontTx/>
        <a:buNone/>
        <a:defRPr sz="2788" kern="1200">
          <a:solidFill>
            <a:schemeClr val="tx1"/>
          </a:solidFill>
          <a:latin typeface="+mn-lt"/>
          <a:ea typeface="+mn-ea"/>
          <a:cs typeface="+mn-cs"/>
        </a:defRPr>
      </a:lvl3pPr>
      <a:lvl4pPr marL="1593348" indent="0" algn="l" defTabSz="1062233" rtl="0" eaLnBrk="1" latinLnBrk="0" hangingPunct="1">
        <a:spcBef>
          <a:spcPct val="20000"/>
        </a:spcBef>
        <a:buFontTx/>
        <a:buNone/>
        <a:defRPr sz="2323" kern="1200">
          <a:solidFill>
            <a:schemeClr val="tx1"/>
          </a:solidFill>
          <a:latin typeface="+mn-lt"/>
          <a:ea typeface="+mn-ea"/>
          <a:cs typeface="+mn-cs"/>
        </a:defRPr>
      </a:lvl4pPr>
      <a:lvl5pPr marL="2124464" indent="0" algn="l" defTabSz="1062233" rtl="0" eaLnBrk="1" latinLnBrk="0" hangingPunct="1">
        <a:spcBef>
          <a:spcPct val="20000"/>
        </a:spcBef>
        <a:buFontTx/>
        <a:buNone/>
        <a:defRPr sz="2323" kern="1200">
          <a:solidFill>
            <a:schemeClr val="tx1"/>
          </a:solidFill>
          <a:latin typeface="+mn-lt"/>
          <a:ea typeface="+mn-ea"/>
          <a:cs typeface="+mn-cs"/>
        </a:defRPr>
      </a:lvl5pPr>
      <a:lvl6pPr marL="2921138" indent="-265558" algn="l" defTabSz="1062233" rtl="0" eaLnBrk="1" latinLnBrk="0" hangingPunct="1">
        <a:spcBef>
          <a:spcPct val="20000"/>
        </a:spcBef>
        <a:buFont typeface="Arial" pitchFamily="34" charset="0"/>
        <a:buChar char="•"/>
        <a:defRPr sz="2323" kern="1200">
          <a:solidFill>
            <a:schemeClr val="tx1"/>
          </a:solidFill>
          <a:latin typeface="+mn-lt"/>
          <a:ea typeface="+mn-ea"/>
          <a:cs typeface="+mn-cs"/>
        </a:defRPr>
      </a:lvl6pPr>
      <a:lvl7pPr marL="3452254" indent="-265558" algn="l" defTabSz="1062233" rtl="0" eaLnBrk="1" latinLnBrk="0" hangingPunct="1">
        <a:spcBef>
          <a:spcPct val="20000"/>
        </a:spcBef>
        <a:buFont typeface="Arial" pitchFamily="34" charset="0"/>
        <a:buChar char="•"/>
        <a:defRPr sz="2323" kern="1200">
          <a:solidFill>
            <a:schemeClr val="tx1"/>
          </a:solidFill>
          <a:latin typeface="+mn-lt"/>
          <a:ea typeface="+mn-ea"/>
          <a:cs typeface="+mn-cs"/>
        </a:defRPr>
      </a:lvl7pPr>
      <a:lvl8pPr marL="3983371" indent="-265558" algn="l" defTabSz="1062233" rtl="0" eaLnBrk="1" latinLnBrk="0" hangingPunct="1">
        <a:spcBef>
          <a:spcPct val="20000"/>
        </a:spcBef>
        <a:buFont typeface="Arial" pitchFamily="34" charset="0"/>
        <a:buChar char="•"/>
        <a:defRPr sz="2323" kern="1200">
          <a:solidFill>
            <a:schemeClr val="tx1"/>
          </a:solidFill>
          <a:latin typeface="+mn-lt"/>
          <a:ea typeface="+mn-ea"/>
          <a:cs typeface="+mn-cs"/>
        </a:defRPr>
      </a:lvl8pPr>
      <a:lvl9pPr marL="4514486" indent="-265558" algn="l" defTabSz="1062233" rtl="0" eaLnBrk="1" latinLnBrk="0" hangingPunct="1">
        <a:spcBef>
          <a:spcPct val="20000"/>
        </a:spcBef>
        <a:buFont typeface="Arial" pitchFamily="34" charset="0"/>
        <a:buChar char="•"/>
        <a:defRPr sz="232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62233" rtl="0" eaLnBrk="1" latinLnBrk="0" hangingPunct="1">
        <a:defRPr sz="2091" kern="1200">
          <a:solidFill>
            <a:schemeClr val="tx1"/>
          </a:solidFill>
          <a:latin typeface="+mn-lt"/>
          <a:ea typeface="+mn-ea"/>
          <a:cs typeface="+mn-cs"/>
        </a:defRPr>
      </a:lvl1pPr>
      <a:lvl2pPr marL="531116" algn="l" defTabSz="1062233" rtl="0" eaLnBrk="1" latinLnBrk="0" hangingPunct="1">
        <a:defRPr sz="2091" kern="1200">
          <a:solidFill>
            <a:schemeClr val="tx1"/>
          </a:solidFill>
          <a:latin typeface="+mn-lt"/>
          <a:ea typeface="+mn-ea"/>
          <a:cs typeface="+mn-cs"/>
        </a:defRPr>
      </a:lvl2pPr>
      <a:lvl3pPr marL="1062233" algn="l" defTabSz="1062233" rtl="0" eaLnBrk="1" latinLnBrk="0" hangingPunct="1">
        <a:defRPr sz="2091" kern="1200">
          <a:solidFill>
            <a:schemeClr val="tx1"/>
          </a:solidFill>
          <a:latin typeface="+mn-lt"/>
          <a:ea typeface="+mn-ea"/>
          <a:cs typeface="+mn-cs"/>
        </a:defRPr>
      </a:lvl3pPr>
      <a:lvl4pPr marL="1593348" algn="l" defTabSz="1062233" rtl="0" eaLnBrk="1" latinLnBrk="0" hangingPunct="1">
        <a:defRPr sz="2091" kern="1200">
          <a:solidFill>
            <a:schemeClr val="tx1"/>
          </a:solidFill>
          <a:latin typeface="+mn-lt"/>
          <a:ea typeface="+mn-ea"/>
          <a:cs typeface="+mn-cs"/>
        </a:defRPr>
      </a:lvl4pPr>
      <a:lvl5pPr marL="2124464" algn="l" defTabSz="1062233" rtl="0" eaLnBrk="1" latinLnBrk="0" hangingPunct="1">
        <a:defRPr sz="2091" kern="1200">
          <a:solidFill>
            <a:schemeClr val="tx1"/>
          </a:solidFill>
          <a:latin typeface="+mn-lt"/>
          <a:ea typeface="+mn-ea"/>
          <a:cs typeface="+mn-cs"/>
        </a:defRPr>
      </a:lvl5pPr>
      <a:lvl6pPr marL="2655580" algn="l" defTabSz="1062233" rtl="0" eaLnBrk="1" latinLnBrk="0" hangingPunct="1">
        <a:defRPr sz="2091" kern="1200">
          <a:solidFill>
            <a:schemeClr val="tx1"/>
          </a:solidFill>
          <a:latin typeface="+mn-lt"/>
          <a:ea typeface="+mn-ea"/>
          <a:cs typeface="+mn-cs"/>
        </a:defRPr>
      </a:lvl6pPr>
      <a:lvl7pPr marL="3186696" algn="l" defTabSz="1062233" rtl="0" eaLnBrk="1" latinLnBrk="0" hangingPunct="1">
        <a:defRPr sz="2091" kern="1200">
          <a:solidFill>
            <a:schemeClr val="tx1"/>
          </a:solidFill>
          <a:latin typeface="+mn-lt"/>
          <a:ea typeface="+mn-ea"/>
          <a:cs typeface="+mn-cs"/>
        </a:defRPr>
      </a:lvl7pPr>
      <a:lvl8pPr marL="3717812" algn="l" defTabSz="1062233" rtl="0" eaLnBrk="1" latinLnBrk="0" hangingPunct="1">
        <a:defRPr sz="2091" kern="1200">
          <a:solidFill>
            <a:schemeClr val="tx1"/>
          </a:solidFill>
          <a:latin typeface="+mn-lt"/>
          <a:ea typeface="+mn-ea"/>
          <a:cs typeface="+mn-cs"/>
        </a:defRPr>
      </a:lvl8pPr>
      <a:lvl9pPr marL="4248928" algn="l" defTabSz="1062233" rtl="0" eaLnBrk="1" latinLnBrk="0" hangingPunct="1">
        <a:defRPr sz="20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9.jpeg"/><Relationship Id="rId4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jpe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ailto:solovyov@cemros.ru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596C76-45B3-C3C9-52A1-2B001EED2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826" y="3552434"/>
            <a:ext cx="10054664" cy="830997"/>
          </a:xfrm>
        </p:spPr>
        <p:txBody>
          <a:bodyPr/>
          <a:lstStyle/>
          <a:p>
            <a:r>
              <a:rPr lang="ru-RU" sz="2400" dirty="0"/>
              <a:t>Современный контроль качества строительства</a:t>
            </a:r>
            <a:br>
              <a:rPr lang="ru-RU" sz="2400" dirty="0"/>
            </a:br>
            <a:r>
              <a:rPr lang="ru-RU" sz="2400" dirty="0"/>
              <a:t>цементобетонных покрытий автомобильных дорог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CA018E9-4A75-4199-A291-9A8CD7141EA3}"/>
              </a:ext>
            </a:extLst>
          </p:cNvPr>
          <p:cNvSpPr/>
          <p:nvPr/>
        </p:nvSpPr>
        <p:spPr>
          <a:xfrm>
            <a:off x="6206874" y="4494490"/>
            <a:ext cx="44849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Руководитель проекта</a:t>
            </a:r>
          </a:p>
          <a:p>
            <a:pPr>
              <a:defRPr/>
            </a:pPr>
            <a:r>
              <a:rPr lang="ru-RU" sz="1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строительства транспортной инфраструктуры </a:t>
            </a:r>
            <a:r>
              <a:rPr lang="ru-RU" altLang="ru-RU" sz="1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АО «ЦЕМРОС»</a:t>
            </a:r>
            <a:endParaRPr lang="ru-RU" sz="1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defRPr/>
            </a:pPr>
            <a:r>
              <a:rPr lang="ru-RU" sz="1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Член комитета по дорожному строительству</a:t>
            </a:r>
          </a:p>
          <a:p>
            <a:pPr>
              <a:defRPr/>
            </a:pPr>
            <a:r>
              <a:rPr lang="ru-RU" sz="1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НО «СОЮЗЦЕМЕНТ»</a:t>
            </a:r>
          </a:p>
          <a:p>
            <a:pPr>
              <a:defRPr/>
            </a:pPr>
            <a:r>
              <a:rPr lang="ru-RU" altLang="ru-RU" sz="1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Соловьёв Леонид</a:t>
            </a:r>
            <a:endParaRPr lang="ru-RU" altLang="ru-RU" sz="1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A8318C-D6F6-42C9-A4D1-36F22960AA59}"/>
              </a:ext>
            </a:extLst>
          </p:cNvPr>
          <p:cNvSpPr txBox="1"/>
          <p:nvPr/>
        </p:nvSpPr>
        <p:spPr>
          <a:xfrm>
            <a:off x="135826" y="5571708"/>
            <a:ext cx="2500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10 июля 2025 г.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865959-D589-4C80-A6E0-C7E401438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05" y="169501"/>
            <a:ext cx="9075015" cy="369332"/>
          </a:xfrm>
        </p:spPr>
        <p:txBody>
          <a:bodyPr/>
          <a:lstStyle/>
          <a:p>
            <a:r>
              <a:rPr lang="ru-RU" sz="1800" dirty="0"/>
              <a:t>Почему важен контроль качества цементобетонных покрытий?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B9B23E-A48F-46AF-8D29-0F0EF0EF85A2}"/>
              </a:ext>
            </a:extLst>
          </p:cNvPr>
          <p:cNvSpPr txBox="1"/>
          <p:nvPr/>
        </p:nvSpPr>
        <p:spPr>
          <a:xfrm>
            <a:off x="314597" y="5044682"/>
            <a:ext cx="101482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solidFill>
                  <a:srgbClr val="007F71"/>
                </a:solidFill>
              </a:rPr>
              <a:t>Контроль качества </a:t>
            </a:r>
            <a:r>
              <a:rPr lang="ru-RU" sz="2000" dirty="0">
                <a:solidFill>
                  <a:srgbClr val="007F71"/>
                </a:solidFill>
              </a:rPr>
              <a:t>– не формальность, а инструмент обеспечения безопасности, долговечности и экономической эффективности.</a:t>
            </a:r>
          </a:p>
          <a:p>
            <a:endParaRPr lang="ru-RU" sz="2000" dirty="0">
              <a:solidFill>
                <a:srgbClr val="007F71"/>
              </a:solidFill>
            </a:endParaRP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1B825022-D2FE-41D1-8C68-A850749460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4701809"/>
              </p:ext>
            </p:extLst>
          </p:nvPr>
        </p:nvGraphicFramePr>
        <p:xfrm>
          <a:off x="229005" y="930668"/>
          <a:ext cx="10273532" cy="41638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FB20910-56BF-478E-865E-63B995691542}"/>
              </a:ext>
            </a:extLst>
          </p:cNvPr>
          <p:cNvSpPr txBox="1"/>
          <p:nvPr/>
        </p:nvSpPr>
        <p:spPr>
          <a:xfrm>
            <a:off x="10412332" y="5678582"/>
            <a:ext cx="356308" cy="271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62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983936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24E98FA1-0FEA-488F-850E-9B1A36AFDBBA}"/>
              </a:ext>
            </a:extLst>
          </p:cNvPr>
          <p:cNvSpPr txBox="1"/>
          <p:nvPr/>
        </p:nvSpPr>
        <p:spPr>
          <a:xfrm>
            <a:off x="9047832" y="5689308"/>
            <a:ext cx="356308" cy="271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62" dirty="0"/>
              <a:t>4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87" y="3253232"/>
            <a:ext cx="821943" cy="821943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208" y="3254854"/>
            <a:ext cx="820321" cy="820321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409" y="3253232"/>
            <a:ext cx="820321" cy="820321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1520" y="3250774"/>
            <a:ext cx="820321" cy="820321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82916" y="4071095"/>
            <a:ext cx="2776679" cy="1851914"/>
          </a:xfrm>
          <a:custGeom>
            <a:avLst/>
            <a:gdLst>
              <a:gd name="connsiteX0" fmla="*/ 0 w 3076680"/>
              <a:gd name="connsiteY0" fmla="*/ 0 h 2052000"/>
              <a:gd name="connsiteX1" fmla="*/ 2765166 w 3076680"/>
              <a:gd name="connsiteY1" fmla="*/ 0 h 2052000"/>
              <a:gd name="connsiteX2" fmla="*/ 3076680 w 3076680"/>
              <a:gd name="connsiteY2" fmla="*/ 311514 h 2052000"/>
              <a:gd name="connsiteX3" fmla="*/ 3076680 w 3076680"/>
              <a:gd name="connsiteY3" fmla="*/ 2052000 h 2052000"/>
              <a:gd name="connsiteX4" fmla="*/ 311514 w 3076680"/>
              <a:gd name="connsiteY4" fmla="*/ 2052000 h 2052000"/>
              <a:gd name="connsiteX5" fmla="*/ 0 w 3076680"/>
              <a:gd name="connsiteY5" fmla="*/ 1740486 h 205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6680" h="2052000">
                <a:moveTo>
                  <a:pt x="0" y="0"/>
                </a:moveTo>
                <a:lnTo>
                  <a:pt x="2765166" y="0"/>
                </a:lnTo>
                <a:lnTo>
                  <a:pt x="3076680" y="311514"/>
                </a:lnTo>
                <a:lnTo>
                  <a:pt x="3076680" y="2052000"/>
                </a:lnTo>
                <a:lnTo>
                  <a:pt x="311514" y="2052000"/>
                </a:lnTo>
                <a:lnTo>
                  <a:pt x="0" y="1740486"/>
                </a:lnTo>
                <a:close/>
              </a:path>
            </a:pathLst>
          </a:custGeom>
          <a:ln>
            <a:solidFill>
              <a:srgbClr val="008675"/>
            </a:solidFill>
          </a:ln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"/>
          <a:stretch>
            <a:fillRect/>
          </a:stretch>
        </p:blipFill>
        <p:spPr>
          <a:xfrm>
            <a:off x="1232218" y="4071095"/>
            <a:ext cx="2777196" cy="1848067"/>
          </a:xfrm>
          <a:custGeom>
            <a:avLst/>
            <a:gdLst>
              <a:gd name="connsiteX0" fmla="*/ 310899 w 3079999"/>
              <a:gd name="connsiteY0" fmla="*/ 0 h 2049566"/>
              <a:gd name="connsiteX1" fmla="*/ 3079999 w 3079999"/>
              <a:gd name="connsiteY1" fmla="*/ 0 h 2049566"/>
              <a:gd name="connsiteX2" fmla="*/ 3079999 w 3079999"/>
              <a:gd name="connsiteY2" fmla="*/ 1755140 h 2049566"/>
              <a:gd name="connsiteX3" fmla="*/ 2785573 w 3079999"/>
              <a:gd name="connsiteY3" fmla="*/ 2049566 h 2049566"/>
              <a:gd name="connsiteX4" fmla="*/ 0 w 3079999"/>
              <a:gd name="connsiteY4" fmla="*/ 2049566 h 2049566"/>
              <a:gd name="connsiteX5" fmla="*/ 0 w 3079999"/>
              <a:gd name="connsiteY5" fmla="*/ 310899 h 2049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9999" h="2049566">
                <a:moveTo>
                  <a:pt x="310899" y="0"/>
                </a:moveTo>
                <a:lnTo>
                  <a:pt x="3079999" y="0"/>
                </a:lnTo>
                <a:lnTo>
                  <a:pt x="3079999" y="1755140"/>
                </a:lnTo>
                <a:lnTo>
                  <a:pt x="2785573" y="2049566"/>
                </a:lnTo>
                <a:lnTo>
                  <a:pt x="0" y="2049566"/>
                </a:lnTo>
                <a:lnTo>
                  <a:pt x="0" y="310899"/>
                </a:lnTo>
                <a:close/>
              </a:path>
            </a:pathLst>
          </a:custGeom>
          <a:ln>
            <a:solidFill>
              <a:srgbClr val="008675"/>
            </a:solidFill>
          </a:ln>
        </p:spPr>
      </p:pic>
      <p:sp>
        <p:nvSpPr>
          <p:cNvPr id="46" name="Полилиния: фигура 21">
            <a:extLst>
              <a:ext uri="{FF2B5EF4-FFF2-40B4-BE49-F238E27FC236}">
                <a16:creationId xmlns:a16="http://schemas.microsoft.com/office/drawing/2014/main" id="{C82C3CB0-0082-4DB9-8E8D-07AFC06E974E}"/>
              </a:ext>
            </a:extLst>
          </p:cNvPr>
          <p:cNvSpPr/>
          <p:nvPr/>
        </p:nvSpPr>
        <p:spPr>
          <a:xfrm>
            <a:off x="2026137" y="972209"/>
            <a:ext cx="2652224" cy="818075"/>
          </a:xfrm>
          <a:custGeom>
            <a:avLst/>
            <a:gdLst>
              <a:gd name="connsiteX0" fmla="*/ 0 w 452856"/>
              <a:gd name="connsiteY0" fmla="*/ 0 h 676624"/>
              <a:gd name="connsiteX1" fmla="*/ 452856 w 452856"/>
              <a:gd name="connsiteY1" fmla="*/ 0 h 676624"/>
              <a:gd name="connsiteX2" fmla="*/ 452856 w 452856"/>
              <a:gd name="connsiteY2" fmla="*/ 676624 h 676624"/>
              <a:gd name="connsiteX3" fmla="*/ 0 w 452856"/>
              <a:gd name="connsiteY3" fmla="*/ 676624 h 676624"/>
              <a:gd name="connsiteX4" fmla="*/ 0 w 452856"/>
              <a:gd name="connsiteY4" fmla="*/ 0 h 676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2856" h="676624">
                <a:moveTo>
                  <a:pt x="0" y="0"/>
                </a:moveTo>
                <a:lnTo>
                  <a:pt x="452856" y="0"/>
                </a:lnTo>
                <a:lnTo>
                  <a:pt x="452856" y="676624"/>
                </a:lnTo>
                <a:lnTo>
                  <a:pt x="0" y="67662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6098" tIns="66098" rIns="66098" bIns="66098" numCol="1" spcCol="1270" anchor="t" anchorCtr="0">
            <a:noAutofit/>
          </a:bodyPr>
          <a:lstStyle/>
          <a:p>
            <a:pPr algn="ctr">
              <a:spcBef>
                <a:spcPct val="0"/>
              </a:spcBef>
            </a:pPr>
            <a:endParaRPr lang="ru-RU" sz="1626" dirty="0"/>
          </a:p>
        </p:txBody>
      </p:sp>
      <p:sp>
        <p:nvSpPr>
          <p:cNvPr id="49" name="Прямоугольник: скругленные углы 4">
            <a:extLst>
              <a:ext uri="{FF2B5EF4-FFF2-40B4-BE49-F238E27FC236}">
                <a16:creationId xmlns:a16="http://schemas.microsoft.com/office/drawing/2014/main" id="{FB071C61-2241-44C2-9777-0743FDD2D860}"/>
              </a:ext>
            </a:extLst>
          </p:cNvPr>
          <p:cNvSpPr/>
          <p:nvPr/>
        </p:nvSpPr>
        <p:spPr>
          <a:xfrm>
            <a:off x="171708" y="813969"/>
            <a:ext cx="2432302" cy="1333714"/>
          </a:xfrm>
          <a:prstGeom prst="roundRect">
            <a:avLst>
              <a:gd name="adj" fmla="val 14611"/>
            </a:avLst>
          </a:prstGeom>
          <a:solidFill>
            <a:schemeClr val="bg1"/>
          </a:solidFill>
          <a:ln w="6350">
            <a:solidFill>
              <a:srgbClr val="0086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</a:pPr>
            <a:r>
              <a:rPr lang="ru-RU" sz="1400" b="1" dirty="0">
                <a:solidFill>
                  <a:schemeClr val="tx1"/>
                </a:solidFill>
                <a:ea typeface="Times New Roman" panose="02020603050405020304" pitchFamily="18" charset="0"/>
              </a:rPr>
              <a:t>Контроль входных материалов</a:t>
            </a:r>
            <a:endParaRPr lang="en-US" sz="1400" b="1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</a:pP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(цемент, заполнители, добавки, вода)</a:t>
            </a:r>
          </a:p>
        </p:txBody>
      </p:sp>
      <p:sp>
        <p:nvSpPr>
          <p:cNvPr id="50" name="Прямоугольник: скругленные углы 4">
            <a:extLst>
              <a:ext uri="{FF2B5EF4-FFF2-40B4-BE49-F238E27FC236}">
                <a16:creationId xmlns:a16="http://schemas.microsoft.com/office/drawing/2014/main" id="{FB071C61-2241-44C2-9777-0743FDD2D860}"/>
              </a:ext>
            </a:extLst>
          </p:cNvPr>
          <p:cNvSpPr/>
          <p:nvPr/>
        </p:nvSpPr>
        <p:spPr>
          <a:xfrm>
            <a:off x="2776281" y="809896"/>
            <a:ext cx="2450176" cy="1333713"/>
          </a:xfrm>
          <a:prstGeom prst="roundRect">
            <a:avLst>
              <a:gd name="adj" fmla="val 14611"/>
            </a:avLst>
          </a:prstGeom>
          <a:solidFill>
            <a:schemeClr val="bg1"/>
          </a:solidFill>
          <a:ln w="6350">
            <a:solidFill>
              <a:srgbClr val="0086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</a:pPr>
            <a:r>
              <a:rPr lang="ru-RU" sz="1400" b="1" dirty="0">
                <a:solidFill>
                  <a:schemeClr val="tx1"/>
                </a:solidFill>
              </a:rPr>
              <a:t>Производственный</a:t>
            </a:r>
          </a:p>
          <a:p>
            <a:pPr algn="ctr">
              <a:spcBef>
                <a:spcPct val="0"/>
              </a:spcBef>
            </a:pPr>
            <a:r>
              <a:rPr lang="ru-RU" sz="1400" b="1" dirty="0">
                <a:solidFill>
                  <a:schemeClr val="tx1"/>
                </a:solidFill>
              </a:rPr>
              <a:t>контроль в процессе строительства</a:t>
            </a:r>
          </a:p>
        </p:txBody>
      </p:sp>
      <p:sp>
        <p:nvSpPr>
          <p:cNvPr id="51" name="Прямоугольник: скругленные углы 4">
            <a:extLst>
              <a:ext uri="{FF2B5EF4-FFF2-40B4-BE49-F238E27FC236}">
                <a16:creationId xmlns:a16="http://schemas.microsoft.com/office/drawing/2014/main" id="{FB071C61-2241-44C2-9777-0743FDD2D860}"/>
              </a:ext>
            </a:extLst>
          </p:cNvPr>
          <p:cNvSpPr/>
          <p:nvPr/>
        </p:nvSpPr>
        <p:spPr>
          <a:xfrm>
            <a:off x="5450983" y="809896"/>
            <a:ext cx="2484393" cy="1333713"/>
          </a:xfrm>
          <a:prstGeom prst="roundRect">
            <a:avLst>
              <a:gd name="adj" fmla="val 14611"/>
            </a:avLst>
          </a:prstGeom>
          <a:solidFill>
            <a:schemeClr val="bg1"/>
          </a:solidFill>
          <a:ln w="6350">
            <a:solidFill>
              <a:srgbClr val="0086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</a:pPr>
            <a:r>
              <a:rPr lang="ru-RU" sz="1400" b="1" dirty="0">
                <a:solidFill>
                  <a:schemeClr val="tx1"/>
                </a:solidFill>
                <a:ea typeface="Times New Roman" panose="02020603050405020304" pitchFamily="18" charset="0"/>
              </a:rPr>
              <a:t>Мониторинг параметров 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(температура, влажность)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2" name="Прямоугольник: скругленные углы 4">
            <a:extLst>
              <a:ext uri="{FF2B5EF4-FFF2-40B4-BE49-F238E27FC236}">
                <a16:creationId xmlns:a16="http://schemas.microsoft.com/office/drawing/2014/main" id="{FB071C61-2241-44C2-9777-0743FDD2D860}"/>
              </a:ext>
            </a:extLst>
          </p:cNvPr>
          <p:cNvSpPr/>
          <p:nvPr/>
        </p:nvSpPr>
        <p:spPr>
          <a:xfrm>
            <a:off x="8129485" y="809897"/>
            <a:ext cx="2484393" cy="1333712"/>
          </a:xfrm>
          <a:prstGeom prst="roundRect">
            <a:avLst>
              <a:gd name="adj" fmla="val 14611"/>
            </a:avLst>
          </a:prstGeom>
          <a:solidFill>
            <a:schemeClr val="bg1"/>
          </a:solidFill>
          <a:ln w="6350">
            <a:solidFill>
              <a:srgbClr val="0086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400" b="1" dirty="0">
                <a:solidFill>
                  <a:schemeClr val="tx1"/>
                </a:solidFill>
                <a:ea typeface="Times New Roman" panose="02020603050405020304" pitchFamily="18" charset="0"/>
              </a:rPr>
              <a:t>Использование статистических методов контроля</a:t>
            </a:r>
            <a:endParaRPr lang="ru-RU" sz="1400" b="1" dirty="0">
              <a:solidFill>
                <a:schemeClr val="tx1"/>
              </a:solidFill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(цель - предотвратить брак, а не обнаружить его потом)</a:t>
            </a:r>
            <a:endParaRPr lang="ru-RU" sz="1400" dirty="0">
              <a:solidFill>
                <a:schemeClr val="tx1"/>
              </a:solidFill>
              <a:ea typeface="Calibri" panose="020F0502020204030204" pitchFamily="34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0366340D-1D61-4565-B40A-A1D6C15901C2}"/>
              </a:ext>
            </a:extLst>
          </p:cNvPr>
          <p:cNvGrpSpPr/>
          <p:nvPr/>
        </p:nvGrpSpPr>
        <p:grpSpPr>
          <a:xfrm>
            <a:off x="171708" y="2194355"/>
            <a:ext cx="10442170" cy="1230981"/>
            <a:chOff x="296863" y="3682505"/>
            <a:chExt cx="6264276" cy="676624"/>
          </a:xfrm>
        </p:grpSpPr>
        <p:sp>
          <p:nvSpPr>
            <p:cNvPr id="8" name="Стрелка: вправо с вырезом 18">
              <a:extLst>
                <a:ext uri="{FF2B5EF4-FFF2-40B4-BE49-F238E27FC236}">
                  <a16:creationId xmlns:a16="http://schemas.microsoft.com/office/drawing/2014/main" id="{A96CC2B1-640A-4FD6-98DB-D6B21B1494B0}"/>
                </a:ext>
              </a:extLst>
            </p:cNvPr>
            <p:cNvSpPr/>
            <p:nvPr/>
          </p:nvSpPr>
          <p:spPr>
            <a:xfrm>
              <a:off x="296863" y="3682505"/>
              <a:ext cx="6264276" cy="676624"/>
            </a:xfrm>
            <a:prstGeom prst="notchedRightArrow">
              <a:avLst/>
            </a:prstGeom>
            <a:solidFill>
              <a:srgbClr val="009688"/>
            </a:solidFill>
          </p:spPr>
          <p:style>
            <a:lnRef idx="0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6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E2E55091-831F-46B3-8AC3-74AAC86BA87E}"/>
                </a:ext>
              </a:extLst>
            </p:cNvPr>
            <p:cNvSpPr/>
            <p:nvPr/>
          </p:nvSpPr>
          <p:spPr>
            <a:xfrm>
              <a:off x="942265" y="3927380"/>
              <a:ext cx="169156" cy="169156"/>
            </a:xfrm>
            <a:prstGeom prst="ellipse">
              <a:avLst/>
            </a:prstGeom>
            <a:ln>
              <a:noFill/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B34E3E3B-0122-46CF-A5AF-A505A334BEA4}"/>
                </a:ext>
              </a:extLst>
            </p:cNvPr>
            <p:cNvSpPr/>
            <p:nvPr/>
          </p:nvSpPr>
          <p:spPr>
            <a:xfrm>
              <a:off x="2513321" y="3929010"/>
              <a:ext cx="169156" cy="169156"/>
            </a:xfrm>
            <a:prstGeom prst="ellipse">
              <a:avLst/>
            </a:prstGeom>
            <a:ln>
              <a:noFill/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777E26FD-D1A0-45FF-AFD8-57A681F67CF3}"/>
                </a:ext>
              </a:extLst>
            </p:cNvPr>
            <p:cNvSpPr/>
            <p:nvPr/>
          </p:nvSpPr>
          <p:spPr>
            <a:xfrm>
              <a:off x="4124526" y="3918240"/>
              <a:ext cx="169156" cy="169156"/>
            </a:xfrm>
            <a:prstGeom prst="ellipse">
              <a:avLst/>
            </a:prstGeom>
            <a:ln>
              <a:noFill/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7C889B9E-C85A-401A-A2E7-1C9B5F380CFE}"/>
                </a:ext>
              </a:extLst>
            </p:cNvPr>
            <p:cNvSpPr/>
            <p:nvPr/>
          </p:nvSpPr>
          <p:spPr>
            <a:xfrm>
              <a:off x="5750837" y="3917293"/>
              <a:ext cx="169156" cy="169156"/>
            </a:xfrm>
            <a:prstGeom prst="ellipse">
              <a:avLst/>
            </a:prstGeom>
            <a:ln>
              <a:noFill/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21" name="Овал 20"/>
          <p:cNvSpPr/>
          <p:nvPr/>
        </p:nvSpPr>
        <p:spPr>
          <a:xfrm>
            <a:off x="8177422" y="5204480"/>
            <a:ext cx="1194260" cy="1194260"/>
          </a:xfrm>
          <a:prstGeom prst="ellipse">
            <a:avLst/>
          </a:prstGeom>
          <a:ln>
            <a:noFill/>
          </a:ln>
          <a:effectLst>
            <a:glow rad="635000">
              <a:srgbClr val="007F71">
                <a:alpha val="24000"/>
              </a:srgbClr>
            </a:glow>
            <a:softEdge rad="457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40"/>
          </a:p>
        </p:txBody>
      </p:sp>
      <p:sp>
        <p:nvSpPr>
          <p:cNvPr id="24" name="Заголовок 3">
            <a:extLst>
              <a:ext uri="{FF2B5EF4-FFF2-40B4-BE49-F238E27FC236}">
                <a16:creationId xmlns:a16="http://schemas.microsoft.com/office/drawing/2014/main" id="{7260D071-E9B8-47E6-B087-F6577E0B3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33" y="189701"/>
            <a:ext cx="7748543" cy="378437"/>
          </a:xfrm>
        </p:spPr>
        <p:txBody>
          <a:bodyPr/>
          <a:lstStyle/>
          <a:p>
            <a:r>
              <a:rPr lang="ru-RU" sz="1800" dirty="0"/>
              <a:t>Современные подходы к контролю</a:t>
            </a:r>
            <a:r>
              <a:rPr lang="en-US" sz="1800" dirty="0"/>
              <a:t> </a:t>
            </a:r>
            <a:r>
              <a:rPr lang="ru-RU" sz="1800" dirty="0"/>
              <a:t>качества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ABE7572-431D-4BE9-B7E2-58430F21FF7A}"/>
              </a:ext>
            </a:extLst>
          </p:cNvPr>
          <p:cNvSpPr txBox="1"/>
          <p:nvPr/>
        </p:nvSpPr>
        <p:spPr>
          <a:xfrm>
            <a:off x="10412332" y="5678582"/>
            <a:ext cx="356308" cy="271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62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005128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1" t="36398" b="1652"/>
          <a:stretch/>
        </p:blipFill>
        <p:spPr>
          <a:xfrm>
            <a:off x="274977" y="3470611"/>
            <a:ext cx="2719920" cy="235005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DB8FAF-E876-440B-A189-C232DFD43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46" y="713693"/>
            <a:ext cx="5773920" cy="378437"/>
          </a:xfrm>
        </p:spPr>
        <p:txBody>
          <a:bodyPr/>
          <a:lstStyle/>
          <a:p>
            <a:r>
              <a:rPr lang="ru-RU" dirty="0"/>
              <a:t>Что такое укрепление грунта и КМВ?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27901E9-E47B-4D15-8F29-4A10B01758BC}"/>
              </a:ext>
            </a:extLst>
          </p:cNvPr>
          <p:cNvSpPr txBox="1">
            <a:spLocks/>
          </p:cNvSpPr>
          <p:nvPr/>
        </p:nvSpPr>
        <p:spPr>
          <a:xfrm>
            <a:off x="329784" y="209111"/>
            <a:ext cx="6985416" cy="357462"/>
          </a:xfrm>
          <a:prstGeom prst="rect">
            <a:avLst/>
          </a:prstGeom>
        </p:spPr>
        <p:txBody>
          <a:bodyPr vert="horz" wrap="square" lIns="0" tIns="53114" rIns="104556" bIns="53114" rtlCol="0" anchor="t">
            <a:spAutoFit/>
          </a:bodyPr>
          <a:lstStyle>
            <a:lvl1pPr algn="l" defTabSz="685784" rtl="0" eaLnBrk="1" latinLnBrk="0" hangingPunct="1">
              <a:spcBef>
                <a:spcPct val="0"/>
              </a:spcBef>
              <a:buNone/>
              <a:defRPr sz="1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26" dirty="0"/>
              <a:t>Современные методы контроля качества строительства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E98FA1-0FEA-488F-850E-9B1A36AFDBBA}"/>
              </a:ext>
            </a:extLst>
          </p:cNvPr>
          <p:cNvSpPr txBox="1"/>
          <p:nvPr/>
        </p:nvSpPr>
        <p:spPr>
          <a:xfrm>
            <a:off x="10412332" y="5678582"/>
            <a:ext cx="356308" cy="271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62" dirty="0"/>
              <a:t>4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480" y="856440"/>
            <a:ext cx="3957134" cy="25522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31" r="1455"/>
          <a:stretch/>
        </p:blipFill>
        <p:spPr>
          <a:xfrm>
            <a:off x="6507480" y="3476144"/>
            <a:ext cx="3957134" cy="2344517"/>
          </a:xfrm>
          <a:prstGeom prst="rect">
            <a:avLst/>
          </a:prstGeom>
        </p:spPr>
      </p:pic>
      <p:sp>
        <p:nvSpPr>
          <p:cNvPr id="10" name="Прямоугольник: скругленные углы 4">
            <a:extLst>
              <a:ext uri="{FF2B5EF4-FFF2-40B4-BE49-F238E27FC236}">
                <a16:creationId xmlns:a16="http://schemas.microsoft.com/office/drawing/2014/main" id="{FB071C61-2241-44C2-9777-0743FDD2D860}"/>
              </a:ext>
            </a:extLst>
          </p:cNvPr>
          <p:cNvSpPr/>
          <p:nvPr/>
        </p:nvSpPr>
        <p:spPr>
          <a:xfrm>
            <a:off x="286543" y="1092129"/>
            <a:ext cx="5773920" cy="2037433"/>
          </a:xfrm>
          <a:prstGeom prst="roundRect">
            <a:avLst/>
          </a:prstGeom>
          <a:solidFill>
            <a:schemeClr val="bg1"/>
          </a:solidFill>
          <a:ln>
            <a:solidFill>
              <a:srgbClr val="0086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ru-RU" sz="1626" dirty="0">
                <a:solidFill>
                  <a:schemeClr val="tx1"/>
                </a:solidFill>
              </a:rPr>
              <a:t>  </a:t>
            </a:r>
            <a:r>
              <a:rPr lang="ru-RU" sz="1800" b="1" dirty="0">
                <a:solidFill>
                  <a:srgbClr val="006458"/>
                </a:solidFill>
              </a:rPr>
              <a:t>Ультразвук</a:t>
            </a:r>
          </a:p>
          <a:p>
            <a:pPr>
              <a:lnSpc>
                <a:spcPct val="130000"/>
              </a:lnSpc>
            </a:pPr>
            <a:r>
              <a:rPr lang="ru-RU" sz="1800" b="1" dirty="0">
                <a:solidFill>
                  <a:srgbClr val="006458"/>
                </a:solidFill>
              </a:rPr>
              <a:t>  Радиоволны</a:t>
            </a:r>
          </a:p>
          <a:p>
            <a:pPr>
              <a:lnSpc>
                <a:spcPct val="130000"/>
              </a:lnSpc>
            </a:pPr>
            <a:r>
              <a:rPr lang="ru-RU" sz="1800" b="1" dirty="0">
                <a:solidFill>
                  <a:srgbClr val="006458"/>
                </a:solidFill>
              </a:rPr>
              <a:t>  3</a:t>
            </a:r>
            <a:r>
              <a:rPr lang="en-US" sz="1800" b="1" dirty="0">
                <a:solidFill>
                  <a:srgbClr val="006458"/>
                </a:solidFill>
              </a:rPr>
              <a:t>D </a:t>
            </a:r>
            <a:r>
              <a:rPr lang="ru-RU" sz="1800" b="1" dirty="0">
                <a:solidFill>
                  <a:srgbClr val="006458"/>
                </a:solidFill>
              </a:rPr>
              <a:t>лазерные сканеры</a:t>
            </a:r>
          </a:p>
          <a:p>
            <a:pPr>
              <a:lnSpc>
                <a:spcPct val="130000"/>
              </a:lnSpc>
            </a:pPr>
            <a:r>
              <a:rPr lang="ru-RU" sz="1800" b="1" dirty="0">
                <a:solidFill>
                  <a:srgbClr val="006458"/>
                </a:solidFill>
              </a:rPr>
              <a:t>  Датчики температуры и напряжений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02"/>
          <a:stretch/>
        </p:blipFill>
        <p:spPr>
          <a:xfrm>
            <a:off x="3182346" y="3470611"/>
            <a:ext cx="3137684" cy="2350050"/>
          </a:xfrm>
          <a:prstGeom prst="rect">
            <a:avLst/>
          </a:prstGeom>
        </p:spPr>
      </p:pic>
      <p:sp>
        <p:nvSpPr>
          <p:cNvPr id="13" name="Нашивка 12"/>
          <p:cNvSpPr/>
          <p:nvPr/>
        </p:nvSpPr>
        <p:spPr>
          <a:xfrm>
            <a:off x="367107" y="1543197"/>
            <a:ext cx="142081" cy="142081"/>
          </a:xfrm>
          <a:prstGeom prst="chevron">
            <a:avLst/>
          </a:prstGeom>
          <a:solidFill>
            <a:schemeClr val="bg1"/>
          </a:solidFill>
          <a:ln>
            <a:solidFill>
              <a:srgbClr val="0064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40">
              <a:solidFill>
                <a:srgbClr val="006458"/>
              </a:solidFill>
            </a:endParaRPr>
          </a:p>
        </p:txBody>
      </p:sp>
      <p:sp>
        <p:nvSpPr>
          <p:cNvPr id="17" name="Нашивка 16"/>
          <p:cNvSpPr/>
          <p:nvPr/>
        </p:nvSpPr>
        <p:spPr>
          <a:xfrm>
            <a:off x="367106" y="1881927"/>
            <a:ext cx="142081" cy="142081"/>
          </a:xfrm>
          <a:prstGeom prst="chevron">
            <a:avLst/>
          </a:prstGeom>
          <a:solidFill>
            <a:schemeClr val="bg1"/>
          </a:solidFill>
          <a:ln>
            <a:solidFill>
              <a:srgbClr val="0064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40">
              <a:solidFill>
                <a:schemeClr val="tx1"/>
              </a:solidFill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368453" y="2222976"/>
            <a:ext cx="142081" cy="142081"/>
          </a:xfrm>
          <a:prstGeom prst="chevron">
            <a:avLst/>
          </a:prstGeom>
          <a:solidFill>
            <a:schemeClr val="bg1"/>
          </a:solidFill>
          <a:ln>
            <a:solidFill>
              <a:srgbClr val="0064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40">
              <a:solidFill>
                <a:schemeClr val="tx1"/>
              </a:solidFill>
            </a:endParaRPr>
          </a:p>
        </p:txBody>
      </p:sp>
      <p:sp>
        <p:nvSpPr>
          <p:cNvPr id="19" name="Нашивка 18"/>
          <p:cNvSpPr/>
          <p:nvPr/>
        </p:nvSpPr>
        <p:spPr>
          <a:xfrm>
            <a:off x="367106" y="2569167"/>
            <a:ext cx="142081" cy="142081"/>
          </a:xfrm>
          <a:prstGeom prst="chevron">
            <a:avLst/>
          </a:prstGeom>
          <a:solidFill>
            <a:schemeClr val="bg1"/>
          </a:solidFill>
          <a:ln>
            <a:solidFill>
              <a:srgbClr val="0064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40">
              <a:solidFill>
                <a:schemeClr val="tx1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3681153" y="2640208"/>
            <a:ext cx="1194260" cy="1194260"/>
          </a:xfrm>
          <a:prstGeom prst="ellipse">
            <a:avLst/>
          </a:prstGeom>
          <a:ln>
            <a:noFill/>
          </a:ln>
          <a:effectLst>
            <a:glow rad="635000">
              <a:srgbClr val="007F71">
                <a:alpha val="24000"/>
              </a:srgbClr>
            </a:glow>
            <a:softEdge rad="457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40"/>
          </a:p>
        </p:txBody>
      </p:sp>
    </p:spTree>
    <p:extLst>
      <p:ext uri="{BB962C8B-B14F-4D97-AF65-F5344CB8AC3E}">
        <p14:creationId xmlns:p14="http://schemas.microsoft.com/office/powerpoint/2010/main" val="2889321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27901E9-E47B-4D15-8F29-4A10B01758BC}"/>
              </a:ext>
            </a:extLst>
          </p:cNvPr>
          <p:cNvSpPr txBox="1">
            <a:spLocks/>
          </p:cNvSpPr>
          <p:nvPr/>
        </p:nvSpPr>
        <p:spPr>
          <a:xfrm>
            <a:off x="354780" y="217390"/>
            <a:ext cx="5243949" cy="384264"/>
          </a:xfrm>
          <a:prstGeom prst="rect">
            <a:avLst/>
          </a:prstGeom>
        </p:spPr>
        <p:txBody>
          <a:bodyPr vert="horz" wrap="square" lIns="0" tIns="53114" rIns="104556" bIns="53114" rtlCol="0" anchor="t">
            <a:spAutoFit/>
          </a:bodyPr>
          <a:lstStyle>
            <a:lvl1pPr algn="l" defTabSz="685784" rtl="0" eaLnBrk="1" latinLnBrk="0" hangingPunct="1">
              <a:spcBef>
                <a:spcPct val="0"/>
              </a:spcBef>
              <a:buNone/>
              <a:defRPr sz="1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/>
              <a:t>Инструменты определения качества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6320" b="63358" l="8475" r="91929">
                        <a14:foregroundMark x1="11864" y1="39225" x2="11864" y2="39225"/>
                        <a14:foregroundMark x1="8555" y1="38660" x2="8555" y2="38660"/>
                        <a14:foregroundMark x1="86683" y1="49556" x2="86683" y2="49556"/>
                        <a14:foregroundMark x1="88943" y1="56336" x2="88943" y2="56336"/>
                        <a14:foregroundMark x1="91929" y1="52785" x2="91929" y2="52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59" t="33016" r="6123" b="33166"/>
          <a:stretch/>
        </p:blipFill>
        <p:spPr>
          <a:xfrm rot="16200000">
            <a:off x="3478634" y="3169752"/>
            <a:ext cx="2905569" cy="11292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162" y="2117499"/>
            <a:ext cx="4739527" cy="331766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60" y="1993960"/>
            <a:ext cx="3507938" cy="3507938"/>
          </a:xfrm>
          <a:prstGeom prst="rect">
            <a:avLst/>
          </a:prstGeom>
        </p:spPr>
      </p:pic>
      <p:sp>
        <p:nvSpPr>
          <p:cNvPr id="17" name="Прямоугольник: скругленные углы 4">
            <a:extLst>
              <a:ext uri="{FF2B5EF4-FFF2-40B4-BE49-F238E27FC236}">
                <a16:creationId xmlns:a16="http://schemas.microsoft.com/office/drawing/2014/main" id="{FB071C61-2241-44C2-9777-0743FDD2D860}"/>
              </a:ext>
            </a:extLst>
          </p:cNvPr>
          <p:cNvSpPr/>
          <p:nvPr/>
        </p:nvSpPr>
        <p:spPr>
          <a:xfrm>
            <a:off x="1250124" y="1131895"/>
            <a:ext cx="1944556" cy="804224"/>
          </a:xfrm>
          <a:prstGeom prst="roundRect">
            <a:avLst>
              <a:gd name="adj" fmla="val 14611"/>
            </a:avLst>
          </a:prstGeom>
          <a:solidFill>
            <a:schemeClr val="bg1"/>
          </a:solidFill>
          <a:ln>
            <a:solidFill>
              <a:srgbClr val="0086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rgbClr val="006458"/>
                </a:solidFill>
              </a:rPr>
              <a:t>Георадар</a:t>
            </a:r>
          </a:p>
        </p:txBody>
      </p:sp>
      <p:sp>
        <p:nvSpPr>
          <p:cNvPr id="18" name="Прямоугольник: скругленные углы 4">
            <a:extLst>
              <a:ext uri="{FF2B5EF4-FFF2-40B4-BE49-F238E27FC236}">
                <a16:creationId xmlns:a16="http://schemas.microsoft.com/office/drawing/2014/main" id="{FB071C61-2241-44C2-9777-0743FDD2D860}"/>
              </a:ext>
            </a:extLst>
          </p:cNvPr>
          <p:cNvSpPr/>
          <p:nvPr/>
        </p:nvSpPr>
        <p:spPr>
          <a:xfrm>
            <a:off x="4158245" y="1133679"/>
            <a:ext cx="1944556" cy="804224"/>
          </a:xfrm>
          <a:prstGeom prst="roundRect">
            <a:avLst>
              <a:gd name="adj" fmla="val 14611"/>
            </a:avLst>
          </a:prstGeom>
          <a:solidFill>
            <a:schemeClr val="bg1"/>
          </a:solidFill>
          <a:ln>
            <a:solidFill>
              <a:srgbClr val="0086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b="1" dirty="0">
                <a:solidFill>
                  <a:srgbClr val="006458"/>
                </a:solidFill>
              </a:rPr>
              <a:t>Склерометр</a:t>
            </a:r>
          </a:p>
        </p:txBody>
      </p:sp>
      <p:sp>
        <p:nvSpPr>
          <p:cNvPr id="19" name="Прямоугольник: скругленные углы 4">
            <a:extLst>
              <a:ext uri="{FF2B5EF4-FFF2-40B4-BE49-F238E27FC236}">
                <a16:creationId xmlns:a16="http://schemas.microsoft.com/office/drawing/2014/main" id="{FB071C61-2241-44C2-9777-0743FDD2D860}"/>
              </a:ext>
            </a:extLst>
          </p:cNvPr>
          <p:cNvSpPr/>
          <p:nvPr/>
        </p:nvSpPr>
        <p:spPr>
          <a:xfrm>
            <a:off x="7228647" y="1131895"/>
            <a:ext cx="1944556" cy="804224"/>
          </a:xfrm>
          <a:prstGeom prst="roundRect">
            <a:avLst>
              <a:gd name="adj" fmla="val 14611"/>
            </a:avLst>
          </a:prstGeom>
          <a:solidFill>
            <a:schemeClr val="bg1"/>
          </a:solidFill>
          <a:ln>
            <a:solidFill>
              <a:srgbClr val="0086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b="1" dirty="0">
                <a:solidFill>
                  <a:srgbClr val="006458"/>
                </a:solidFill>
              </a:rPr>
              <a:t>Дрон с </a:t>
            </a:r>
            <a:r>
              <a:rPr lang="en-US" sz="1800" b="1" dirty="0">
                <a:solidFill>
                  <a:srgbClr val="006458"/>
                </a:solidFill>
              </a:rPr>
              <a:t>Lidar</a:t>
            </a:r>
            <a:endParaRPr lang="ru-RU" sz="1800" b="1" dirty="0">
              <a:solidFill>
                <a:srgbClr val="006458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5950680" y="5435168"/>
            <a:ext cx="1194260" cy="1194260"/>
          </a:xfrm>
          <a:prstGeom prst="ellipse">
            <a:avLst/>
          </a:prstGeom>
          <a:ln>
            <a:noFill/>
          </a:ln>
          <a:effectLst>
            <a:glow rad="635000">
              <a:srgbClr val="007F71">
                <a:alpha val="24000"/>
              </a:srgbClr>
            </a:glow>
            <a:softEdge rad="457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40"/>
          </a:p>
        </p:txBody>
      </p:sp>
      <p:sp>
        <p:nvSpPr>
          <p:cNvPr id="23" name="Овал 22"/>
          <p:cNvSpPr/>
          <p:nvPr/>
        </p:nvSpPr>
        <p:spPr>
          <a:xfrm>
            <a:off x="1250124" y="2269569"/>
            <a:ext cx="914180" cy="914180"/>
          </a:xfrm>
          <a:prstGeom prst="ellipse">
            <a:avLst/>
          </a:prstGeom>
          <a:ln>
            <a:noFill/>
          </a:ln>
          <a:effectLst>
            <a:glow rad="1231900">
              <a:srgbClr val="007F71">
                <a:alpha val="29000"/>
              </a:srgbClr>
            </a:glow>
            <a:softEdge rad="355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40"/>
          </a:p>
        </p:txBody>
      </p:sp>
      <p:sp>
        <p:nvSpPr>
          <p:cNvPr id="24" name="Овал 23"/>
          <p:cNvSpPr/>
          <p:nvPr/>
        </p:nvSpPr>
        <p:spPr>
          <a:xfrm>
            <a:off x="5722249" y="1545537"/>
            <a:ext cx="1546345" cy="1546345"/>
          </a:xfrm>
          <a:prstGeom prst="ellipse">
            <a:avLst/>
          </a:prstGeom>
          <a:ln>
            <a:noFill/>
          </a:ln>
          <a:effectLst>
            <a:glow rad="406400">
              <a:srgbClr val="007F71">
                <a:alpha val="19000"/>
              </a:srgbClr>
            </a:glow>
            <a:softEdge rad="584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4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64908D8-DE50-41F3-A95C-7759A0F96AFD}"/>
              </a:ext>
            </a:extLst>
          </p:cNvPr>
          <p:cNvSpPr txBox="1"/>
          <p:nvPr/>
        </p:nvSpPr>
        <p:spPr>
          <a:xfrm>
            <a:off x="10412332" y="5678582"/>
            <a:ext cx="356308" cy="271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62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00911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27901E9-E47B-4D15-8F29-4A10B01758BC}"/>
              </a:ext>
            </a:extLst>
          </p:cNvPr>
          <p:cNvSpPr txBox="1">
            <a:spLocks/>
          </p:cNvSpPr>
          <p:nvPr/>
        </p:nvSpPr>
        <p:spPr>
          <a:xfrm>
            <a:off x="411231" y="180346"/>
            <a:ext cx="7749849" cy="384264"/>
          </a:xfrm>
          <a:prstGeom prst="rect">
            <a:avLst/>
          </a:prstGeom>
        </p:spPr>
        <p:txBody>
          <a:bodyPr vert="horz" wrap="square" lIns="0" tIns="53114" rIns="104556" bIns="53114" rtlCol="0" anchor="t">
            <a:spAutoFit/>
          </a:bodyPr>
          <a:lstStyle>
            <a:lvl1pPr algn="l" defTabSz="685784" rtl="0" eaLnBrk="1" latinLnBrk="0" hangingPunct="1">
              <a:spcBef>
                <a:spcPct val="0"/>
              </a:spcBef>
              <a:buNone/>
              <a:defRPr sz="1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/>
              <a:t>Использование BIM и цифровых двойников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44641" y="970193"/>
            <a:ext cx="3901440" cy="2926079"/>
          </a:xfrm>
          <a:custGeom>
            <a:avLst/>
            <a:gdLst>
              <a:gd name="connsiteX0" fmla="*/ 330007 w 2640000"/>
              <a:gd name="connsiteY0" fmla="*/ 0 h 1980000"/>
              <a:gd name="connsiteX1" fmla="*/ 2309993 w 2640000"/>
              <a:gd name="connsiteY1" fmla="*/ 0 h 1980000"/>
              <a:gd name="connsiteX2" fmla="*/ 2640000 w 2640000"/>
              <a:gd name="connsiteY2" fmla="*/ 330007 h 1980000"/>
              <a:gd name="connsiteX3" fmla="*/ 2640000 w 2640000"/>
              <a:gd name="connsiteY3" fmla="*/ 1649993 h 1980000"/>
              <a:gd name="connsiteX4" fmla="*/ 2309993 w 2640000"/>
              <a:gd name="connsiteY4" fmla="*/ 1980000 h 1980000"/>
              <a:gd name="connsiteX5" fmla="*/ 330007 w 2640000"/>
              <a:gd name="connsiteY5" fmla="*/ 1980000 h 1980000"/>
              <a:gd name="connsiteX6" fmla="*/ 0 w 2640000"/>
              <a:gd name="connsiteY6" fmla="*/ 1649993 h 1980000"/>
              <a:gd name="connsiteX7" fmla="*/ 0 w 2640000"/>
              <a:gd name="connsiteY7" fmla="*/ 330007 h 1980000"/>
              <a:gd name="connsiteX8" fmla="*/ 330007 w 2640000"/>
              <a:gd name="connsiteY8" fmla="*/ 0 h 19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40000" h="1980000">
                <a:moveTo>
                  <a:pt x="330007" y="0"/>
                </a:moveTo>
                <a:lnTo>
                  <a:pt x="2309993" y="0"/>
                </a:lnTo>
                <a:cubicBezTo>
                  <a:pt x="2492251" y="0"/>
                  <a:pt x="2640000" y="147749"/>
                  <a:pt x="2640000" y="330007"/>
                </a:cubicBezTo>
                <a:lnTo>
                  <a:pt x="2640000" y="1649993"/>
                </a:lnTo>
                <a:cubicBezTo>
                  <a:pt x="2640000" y="1832251"/>
                  <a:pt x="2492251" y="1980000"/>
                  <a:pt x="2309993" y="1980000"/>
                </a:cubicBezTo>
                <a:lnTo>
                  <a:pt x="330007" y="1980000"/>
                </a:lnTo>
                <a:cubicBezTo>
                  <a:pt x="147749" y="1980000"/>
                  <a:pt x="0" y="1832251"/>
                  <a:pt x="0" y="1649993"/>
                </a:cubicBezTo>
                <a:lnTo>
                  <a:pt x="0" y="330007"/>
                </a:lnTo>
                <a:cubicBezTo>
                  <a:pt x="0" y="147749"/>
                  <a:pt x="147749" y="0"/>
                  <a:pt x="330007" y="0"/>
                </a:cubicBezTo>
                <a:close/>
              </a:path>
            </a:pathLst>
          </a:custGeom>
          <a:ln w="12700">
            <a:solidFill>
              <a:srgbClr val="007F71"/>
            </a:solidFill>
          </a:ln>
        </p:spPr>
      </p:pic>
      <p:sp>
        <p:nvSpPr>
          <p:cNvPr id="12" name="Скругленный прямоугольник 11"/>
          <p:cNvSpPr/>
          <p:nvPr/>
        </p:nvSpPr>
        <p:spPr>
          <a:xfrm>
            <a:off x="6614632" y="970194"/>
            <a:ext cx="3931448" cy="4601388"/>
          </a:xfrm>
          <a:prstGeom prst="roundRect">
            <a:avLst>
              <a:gd name="adj" fmla="val 13203"/>
            </a:avLst>
          </a:prstGeom>
          <a:noFill/>
          <a:ln>
            <a:solidFill>
              <a:srgbClr val="007F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40"/>
          </a:p>
        </p:txBody>
      </p:sp>
      <p:sp>
        <p:nvSpPr>
          <p:cNvPr id="16" name="Прямоугольник 15"/>
          <p:cNvSpPr/>
          <p:nvPr/>
        </p:nvSpPr>
        <p:spPr>
          <a:xfrm>
            <a:off x="6715799" y="3817256"/>
            <a:ext cx="383028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6458"/>
                </a:solidFill>
              </a:rPr>
              <a:t>Пример</a:t>
            </a:r>
            <a:r>
              <a:rPr lang="en-US" sz="1200" b="1" dirty="0">
                <a:solidFill>
                  <a:srgbClr val="006458"/>
                </a:solidFill>
              </a:rPr>
              <a:t> </a:t>
            </a:r>
          </a:p>
          <a:p>
            <a:r>
              <a:rPr lang="ru-RU" sz="1200" dirty="0"/>
              <a:t>Платная дорога с цементобетонным покрытием в Индонезии: </a:t>
            </a:r>
            <a:r>
              <a:rPr lang="en-US" sz="1200" dirty="0"/>
              <a:t>T</a:t>
            </a:r>
            <a:r>
              <a:rPr lang="ru-RU" sz="1200" dirty="0" err="1"/>
              <a:t>rans</a:t>
            </a:r>
            <a:r>
              <a:rPr lang="ru-RU" sz="1200" dirty="0"/>
              <a:t> </a:t>
            </a:r>
            <a:r>
              <a:rPr lang="ru-RU" sz="1200" dirty="0" err="1"/>
              <a:t>Sumatra</a:t>
            </a:r>
            <a:r>
              <a:rPr lang="ru-RU" sz="1200" dirty="0"/>
              <a:t> </a:t>
            </a:r>
            <a:r>
              <a:rPr lang="ru-RU" sz="1200" dirty="0" err="1"/>
              <a:t>Toll</a:t>
            </a:r>
            <a:r>
              <a:rPr lang="ru-RU" sz="1200" dirty="0"/>
              <a:t> </a:t>
            </a:r>
            <a:r>
              <a:rPr lang="ru-RU" sz="1200" dirty="0" err="1"/>
              <a:t>Road</a:t>
            </a:r>
            <a:r>
              <a:rPr lang="ru-RU" sz="1200" dirty="0"/>
              <a:t>, внедрила BIM для контроля затрат на строительство, качества и сроков производства работ.</a:t>
            </a:r>
          </a:p>
          <a:p>
            <a:r>
              <a:rPr lang="ru-RU" sz="1200" dirty="0"/>
              <a:t>Длина: 31 км</a:t>
            </a:r>
          </a:p>
          <a:p>
            <a:r>
              <a:rPr lang="ru-RU" sz="1200" dirty="0"/>
              <a:t>Год открытия: 2024</a:t>
            </a:r>
          </a:p>
          <a:p>
            <a:r>
              <a:rPr lang="ru-RU" sz="1200" dirty="0"/>
              <a:t>Технология: </a:t>
            </a:r>
            <a:r>
              <a:rPr lang="en-US" sz="1200" dirty="0"/>
              <a:t>BIM</a:t>
            </a:r>
            <a:endParaRPr lang="ru-RU" sz="1400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87245" y="3225435"/>
            <a:ext cx="6101265" cy="2079791"/>
          </a:xfrm>
          <a:prstGeom prst="roundRect">
            <a:avLst/>
          </a:prstGeom>
          <a:noFill/>
          <a:ln>
            <a:solidFill>
              <a:srgbClr val="0086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40"/>
          </a:p>
        </p:txBody>
      </p:sp>
      <p:sp>
        <p:nvSpPr>
          <p:cNvPr id="18" name="Прямоугольник 17"/>
          <p:cNvSpPr/>
          <p:nvPr/>
        </p:nvSpPr>
        <p:spPr>
          <a:xfrm>
            <a:off x="381285" y="3249667"/>
            <a:ext cx="604952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7800"/>
            <a:r>
              <a:rPr lang="ru-RU" sz="1800" b="1" dirty="0">
                <a:solidFill>
                  <a:srgbClr val="006458"/>
                </a:solidFill>
              </a:rPr>
              <a:t>Преимущества внедрения цифровых двойников:</a:t>
            </a:r>
            <a:br>
              <a:rPr lang="ru-RU" sz="1800" b="1" dirty="0">
                <a:solidFill>
                  <a:srgbClr val="006458"/>
                </a:solidFill>
              </a:rPr>
            </a:br>
            <a:r>
              <a:rPr lang="ru-RU" sz="1800" b="1" dirty="0"/>
              <a:t> </a:t>
            </a:r>
            <a:r>
              <a:rPr lang="ru-RU" sz="1800" dirty="0"/>
              <a:t>Подключение сенсоров к технике;</a:t>
            </a:r>
            <a:br>
              <a:rPr lang="ru-RU" sz="1800" dirty="0"/>
            </a:br>
            <a:r>
              <a:rPr lang="ru-RU" sz="1800" dirty="0"/>
              <a:t> Применение БПЛА для 3D-съёмки и сравнение данных с BIM-моделью;</a:t>
            </a:r>
            <a:br>
              <a:rPr lang="ru-RU" sz="1800" dirty="0"/>
            </a:br>
            <a:r>
              <a:rPr lang="ru-RU" sz="1800" dirty="0"/>
              <a:t> Текущий мониторинг температуры, влажности, прочности покрытия.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87245" y="970194"/>
            <a:ext cx="6113555" cy="1897334"/>
          </a:xfrm>
          <a:prstGeom prst="roundRect">
            <a:avLst/>
          </a:prstGeom>
          <a:noFill/>
          <a:ln>
            <a:solidFill>
              <a:srgbClr val="0086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40"/>
          </a:p>
        </p:txBody>
      </p:sp>
      <p:sp>
        <p:nvSpPr>
          <p:cNvPr id="20" name="Прямоугольник 19"/>
          <p:cNvSpPr/>
          <p:nvPr/>
        </p:nvSpPr>
        <p:spPr>
          <a:xfrm>
            <a:off x="340359" y="1046493"/>
            <a:ext cx="606044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7800"/>
            <a:r>
              <a:rPr lang="ru-RU" sz="1800" b="1" dirty="0">
                <a:solidFill>
                  <a:srgbClr val="006458"/>
                </a:solidFill>
              </a:rPr>
              <a:t>Преимущества </a:t>
            </a:r>
            <a:r>
              <a:rPr lang="en-US" sz="1800" b="1" dirty="0">
                <a:solidFill>
                  <a:srgbClr val="006458"/>
                </a:solidFill>
              </a:rPr>
              <a:t>BIM </a:t>
            </a:r>
            <a:r>
              <a:rPr lang="ru-RU" sz="1800" b="1" dirty="0">
                <a:solidFill>
                  <a:srgbClr val="006458"/>
                </a:solidFill>
              </a:rPr>
              <a:t>моделирования:</a:t>
            </a:r>
          </a:p>
          <a:p>
            <a:pPr indent="177800"/>
            <a:r>
              <a:rPr lang="ru-RU" sz="1800" dirty="0"/>
              <a:t>Визуализация процесса армирования, укладки и уплотнения </a:t>
            </a:r>
            <a:r>
              <a:rPr lang="ru-RU" sz="1800" dirty="0" err="1"/>
              <a:t>цементобетона</a:t>
            </a:r>
            <a:r>
              <a:rPr lang="ru-RU" sz="1800" dirty="0"/>
              <a:t>;</a:t>
            </a:r>
            <a:br>
              <a:rPr lang="ru-RU" sz="1800" dirty="0"/>
            </a:br>
            <a:r>
              <a:rPr lang="ru-RU" sz="1800" dirty="0"/>
              <a:t>  Автоматизированная проверка на соответствие проектным требованиям (нестыковки в проекте, толщины, уклоны и пр.)</a:t>
            </a:r>
          </a:p>
        </p:txBody>
      </p:sp>
      <p:sp>
        <p:nvSpPr>
          <p:cNvPr id="22" name="Нашивка 21"/>
          <p:cNvSpPr/>
          <p:nvPr/>
        </p:nvSpPr>
        <p:spPr>
          <a:xfrm>
            <a:off x="397153" y="2028245"/>
            <a:ext cx="123018" cy="82421"/>
          </a:xfrm>
          <a:prstGeom prst="chevron">
            <a:avLst/>
          </a:prstGeom>
          <a:solidFill>
            <a:schemeClr val="bg1"/>
          </a:solidFill>
          <a:ln>
            <a:solidFill>
              <a:srgbClr val="0086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40">
              <a:solidFill>
                <a:schemeClr val="tx1"/>
              </a:solidFill>
            </a:endParaRPr>
          </a:p>
        </p:txBody>
      </p:sp>
      <p:sp>
        <p:nvSpPr>
          <p:cNvPr id="23" name="Нашивка 22"/>
          <p:cNvSpPr/>
          <p:nvPr/>
        </p:nvSpPr>
        <p:spPr>
          <a:xfrm>
            <a:off x="381285" y="3942688"/>
            <a:ext cx="123018" cy="82421"/>
          </a:xfrm>
          <a:prstGeom prst="chevron">
            <a:avLst/>
          </a:prstGeom>
          <a:solidFill>
            <a:schemeClr val="bg1"/>
          </a:solidFill>
          <a:ln>
            <a:solidFill>
              <a:srgbClr val="0086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40">
              <a:solidFill>
                <a:schemeClr val="tx1"/>
              </a:solidFill>
            </a:endParaRPr>
          </a:p>
        </p:txBody>
      </p:sp>
      <p:sp>
        <p:nvSpPr>
          <p:cNvPr id="24" name="Нашивка 23"/>
          <p:cNvSpPr/>
          <p:nvPr/>
        </p:nvSpPr>
        <p:spPr>
          <a:xfrm>
            <a:off x="382181" y="4224118"/>
            <a:ext cx="123018" cy="82421"/>
          </a:xfrm>
          <a:prstGeom prst="chevron">
            <a:avLst/>
          </a:prstGeom>
          <a:solidFill>
            <a:schemeClr val="bg1"/>
          </a:solidFill>
          <a:ln>
            <a:solidFill>
              <a:srgbClr val="0086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40">
              <a:solidFill>
                <a:schemeClr val="tx1"/>
              </a:solidFill>
            </a:endParaRPr>
          </a:p>
        </p:txBody>
      </p:sp>
      <p:sp>
        <p:nvSpPr>
          <p:cNvPr id="25" name="Нашивка 24"/>
          <p:cNvSpPr/>
          <p:nvPr/>
        </p:nvSpPr>
        <p:spPr>
          <a:xfrm>
            <a:off x="397153" y="4765155"/>
            <a:ext cx="123018" cy="82421"/>
          </a:xfrm>
          <a:prstGeom prst="chevron">
            <a:avLst/>
          </a:prstGeom>
          <a:solidFill>
            <a:schemeClr val="bg1"/>
          </a:solidFill>
          <a:ln>
            <a:solidFill>
              <a:srgbClr val="0086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40">
              <a:solidFill>
                <a:schemeClr val="tx1"/>
              </a:solidFill>
            </a:endParaRPr>
          </a:p>
        </p:txBody>
      </p:sp>
      <p:sp>
        <p:nvSpPr>
          <p:cNvPr id="26" name="Нашивка 21">
            <a:extLst>
              <a:ext uri="{FF2B5EF4-FFF2-40B4-BE49-F238E27FC236}">
                <a16:creationId xmlns:a16="http://schemas.microsoft.com/office/drawing/2014/main" id="{F4201905-15A9-4F1C-AECB-B6CF5F9C4499}"/>
              </a:ext>
            </a:extLst>
          </p:cNvPr>
          <p:cNvSpPr/>
          <p:nvPr/>
        </p:nvSpPr>
        <p:spPr>
          <a:xfrm>
            <a:off x="397153" y="1479922"/>
            <a:ext cx="123018" cy="93669"/>
          </a:xfrm>
          <a:prstGeom prst="chevron">
            <a:avLst/>
          </a:prstGeom>
          <a:solidFill>
            <a:schemeClr val="bg1"/>
          </a:solidFill>
          <a:ln>
            <a:solidFill>
              <a:srgbClr val="0086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4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C88DE9C-94C0-4179-951C-F2E7B2FF847A}"/>
              </a:ext>
            </a:extLst>
          </p:cNvPr>
          <p:cNvSpPr txBox="1"/>
          <p:nvPr/>
        </p:nvSpPr>
        <p:spPr>
          <a:xfrm>
            <a:off x="10412332" y="5678582"/>
            <a:ext cx="356308" cy="271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62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98828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F4C5AEF-A403-43FC-AA50-B1A56F665C64}"/>
              </a:ext>
            </a:extLst>
          </p:cNvPr>
          <p:cNvSpPr/>
          <p:nvPr/>
        </p:nvSpPr>
        <p:spPr>
          <a:xfrm>
            <a:off x="200915" y="830832"/>
            <a:ext cx="10490898" cy="497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400" dirty="0"/>
              <a:t>Цементобетонные покрытия широко используются в дорожном строительстве</a:t>
            </a:r>
            <a:r>
              <a:rPr lang="en-US" sz="1400" dirty="0"/>
              <a:t> </a:t>
            </a:r>
            <a:r>
              <a:rPr lang="ru-RU" sz="1400" dirty="0"/>
              <a:t>благодаря их прочности и долговечности. Основные этапы технологии включают:</a:t>
            </a:r>
            <a:endParaRPr lang="en-US" sz="1400" dirty="0"/>
          </a:p>
          <a:p>
            <a:pPr>
              <a:lnSpc>
                <a:spcPct val="114000"/>
              </a:lnSpc>
            </a:pPr>
            <a:r>
              <a:rPr lang="ru-RU" sz="1400" b="1" dirty="0">
                <a:solidFill>
                  <a:srgbClr val="006458"/>
                </a:solidFill>
              </a:rPr>
              <a:t>Подготовка основания</a:t>
            </a:r>
            <a:r>
              <a:rPr lang="ru-RU" sz="1400" dirty="0">
                <a:solidFill>
                  <a:srgbClr val="006458"/>
                </a:solidFill>
              </a:rPr>
              <a:t>:</a:t>
            </a:r>
          </a:p>
          <a:p>
            <a:pPr>
              <a:lnSpc>
                <a:spcPct val="114000"/>
              </a:lnSpc>
            </a:pPr>
            <a:r>
              <a:rPr lang="ru-RU" sz="1400" dirty="0"/>
              <a:t>- </a:t>
            </a:r>
            <a:r>
              <a:rPr lang="ru-RU" sz="1400" u="sng" dirty="0"/>
              <a:t>уплотнение грунта</a:t>
            </a:r>
            <a:r>
              <a:rPr lang="ru-RU" sz="1400" dirty="0"/>
              <a:t> для обеспечения прочности и предотвращения просадки, с применением грунтового катка или </a:t>
            </a:r>
            <a:r>
              <a:rPr lang="ru-RU" sz="1400" dirty="0" err="1"/>
              <a:t>виброплиты</a:t>
            </a:r>
            <a:r>
              <a:rPr lang="ru-RU" sz="1400" dirty="0"/>
              <a:t>;</a:t>
            </a:r>
          </a:p>
          <a:p>
            <a:pPr>
              <a:lnSpc>
                <a:spcPct val="114000"/>
              </a:lnSpc>
            </a:pPr>
            <a:r>
              <a:rPr lang="ru-RU" sz="1400" dirty="0"/>
              <a:t>- устройство </a:t>
            </a:r>
            <a:r>
              <a:rPr lang="ru-RU" sz="1400" u="sng" dirty="0"/>
              <a:t>дренажной системы</a:t>
            </a:r>
            <a:r>
              <a:rPr lang="ru-RU" sz="1400" dirty="0"/>
              <a:t>, для водоотвода (колодцев, канав, лотков, локальных очистных и водосточных сооружений);</a:t>
            </a:r>
          </a:p>
          <a:p>
            <a:pPr>
              <a:lnSpc>
                <a:spcPct val="114000"/>
              </a:lnSpc>
            </a:pPr>
            <a:r>
              <a:rPr lang="ru-RU" sz="1400" dirty="0"/>
              <a:t>- планировка основания автогрейдером для соблюдения ровности и проектных высотных отметок.</a:t>
            </a:r>
          </a:p>
          <a:p>
            <a:pPr>
              <a:lnSpc>
                <a:spcPct val="114000"/>
              </a:lnSpc>
            </a:pPr>
            <a:r>
              <a:rPr lang="ru-RU" sz="1400" b="1" dirty="0">
                <a:solidFill>
                  <a:srgbClr val="006458"/>
                </a:solidFill>
              </a:rPr>
              <a:t>Устройство слоев основания. </a:t>
            </a:r>
            <a:r>
              <a:rPr lang="ru-RU" sz="1400" dirty="0"/>
              <a:t>Перевозка и распределение инертных материалов (укрепленный грунт, песок, щебень), послойное уплотнение грунтовым катком, планировка автогрейдером. Функции: дренаж, защита от морозного пучения, распределение нагрузки.</a:t>
            </a:r>
          </a:p>
          <a:p>
            <a:pPr>
              <a:lnSpc>
                <a:spcPct val="114000"/>
              </a:lnSpc>
            </a:pPr>
            <a:r>
              <a:rPr lang="ru-RU" sz="1400" b="1" dirty="0">
                <a:solidFill>
                  <a:srgbClr val="006458"/>
                </a:solidFill>
              </a:rPr>
              <a:t>Приемка основания </a:t>
            </a:r>
            <a:r>
              <a:rPr lang="ru-RU" sz="1400" dirty="0"/>
              <a:t>(ровность, высотные отметки).</a:t>
            </a:r>
          </a:p>
          <a:p>
            <a:pPr>
              <a:lnSpc>
                <a:spcPct val="114000"/>
              </a:lnSpc>
            </a:pPr>
            <a:r>
              <a:rPr lang="ru-RU" sz="1400" b="1" dirty="0">
                <a:solidFill>
                  <a:srgbClr val="006458"/>
                </a:solidFill>
              </a:rPr>
              <a:t>Устройство разделительной прослойки</a:t>
            </a:r>
            <a:r>
              <a:rPr lang="ru-RU" sz="1400" b="1" dirty="0"/>
              <a:t> </a:t>
            </a:r>
            <a:r>
              <a:rPr lang="ru-RU" sz="1400" dirty="0"/>
              <a:t>(укладка пленки ППА).</a:t>
            </a:r>
          </a:p>
          <a:p>
            <a:pPr>
              <a:lnSpc>
                <a:spcPct val="114000"/>
              </a:lnSpc>
            </a:pPr>
            <a:r>
              <a:rPr lang="ru-RU" sz="1400" b="1" dirty="0">
                <a:solidFill>
                  <a:srgbClr val="006458"/>
                </a:solidFill>
              </a:rPr>
              <a:t>Устройство цементобетонных покрытий </a:t>
            </a:r>
            <a:r>
              <a:rPr lang="ru-RU" sz="1400" dirty="0"/>
              <a:t>(подача смеси, </a:t>
            </a:r>
            <a:r>
              <a:rPr lang="ru-RU" sz="1400" dirty="0" err="1"/>
              <a:t>виброуплотнение</a:t>
            </a:r>
            <a:r>
              <a:rPr lang="ru-RU" sz="1400" dirty="0"/>
              <a:t>,</a:t>
            </a:r>
            <a:r>
              <a:rPr lang="en-US" sz="1400" dirty="0"/>
              <a:t> </a:t>
            </a:r>
            <a:r>
              <a:rPr lang="ru-RU" sz="1400" dirty="0"/>
              <a:t>скорость укладки, нанесение текстуры).</a:t>
            </a:r>
          </a:p>
          <a:p>
            <a:pPr>
              <a:lnSpc>
                <a:spcPct val="114000"/>
              </a:lnSpc>
            </a:pPr>
            <a:r>
              <a:rPr lang="ru-RU" sz="1400" b="1" dirty="0">
                <a:solidFill>
                  <a:srgbClr val="006458"/>
                </a:solidFill>
              </a:rPr>
              <a:t>Уход за бетоном </a:t>
            </a:r>
            <a:r>
              <a:rPr lang="ru-RU" sz="1400" dirty="0"/>
              <a:t>(увлажнение, защита от перепадов температур). </a:t>
            </a:r>
            <a:endParaRPr lang="en-US" sz="1400" dirty="0"/>
          </a:p>
          <a:p>
            <a:pPr>
              <a:lnSpc>
                <a:spcPct val="114000"/>
              </a:lnSpc>
            </a:pPr>
            <a:r>
              <a:rPr lang="ru-RU" sz="1400" b="1" dirty="0">
                <a:solidFill>
                  <a:srgbClr val="006458"/>
                </a:solidFill>
              </a:rPr>
              <a:t>Нарезка деформационных швов </a:t>
            </a:r>
            <a:r>
              <a:rPr lang="ru-RU" sz="1400" dirty="0"/>
              <a:t>(производится </a:t>
            </a:r>
            <a:r>
              <a:rPr lang="ru-RU" sz="1400" dirty="0" err="1"/>
              <a:t>швонарезчиками</a:t>
            </a:r>
            <a:r>
              <a:rPr lang="ru-RU" sz="1400" dirty="0"/>
              <a:t> с алмазными дисками через 12-24 часа после укладки).</a:t>
            </a:r>
          </a:p>
          <a:p>
            <a:pPr>
              <a:lnSpc>
                <a:spcPct val="114000"/>
              </a:lnSpc>
            </a:pPr>
            <a:r>
              <a:rPr lang="ru-RU" sz="1400" b="1" dirty="0">
                <a:solidFill>
                  <a:srgbClr val="006458"/>
                </a:solidFill>
              </a:rPr>
              <a:t>Лабораторное сопровождение строительства </a:t>
            </a:r>
            <a:r>
              <a:rPr lang="ru-RU" sz="1400" dirty="0"/>
              <a:t>(проверка прочности на сжатие, контроль ровности 3-х метровой рейкой).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35DB9BC-1711-458F-9824-8EF101D04261}"/>
              </a:ext>
            </a:extLst>
          </p:cNvPr>
          <p:cNvSpPr txBox="1">
            <a:spLocks/>
          </p:cNvSpPr>
          <p:nvPr/>
        </p:nvSpPr>
        <p:spPr>
          <a:xfrm>
            <a:off x="419505" y="184741"/>
            <a:ext cx="8855124" cy="369332"/>
          </a:xfrm>
          <a:prstGeom prst="rect">
            <a:avLst/>
          </a:prstGeom>
        </p:spPr>
        <p:txBody>
          <a:bodyPr vert="horz" wrap="square" lIns="0" tIns="45720" rIns="90000" bIns="45720" rtlCol="0" anchor="t">
            <a:spAutoFit/>
          </a:bodyPr>
          <a:lstStyle>
            <a:lvl1pPr algn="l" defTabSz="1062233" rtl="0" eaLnBrk="1" latinLnBrk="0" hangingPunct="1">
              <a:spcBef>
                <a:spcPct val="0"/>
              </a:spcBef>
              <a:buNone/>
              <a:defRPr sz="1859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latin typeface="+mn-lt"/>
                <a:ea typeface="Times New Roman" panose="02020603050405020304" pitchFamily="18" charset="0"/>
              </a:rPr>
              <a:t>Контроль технологии устройства цементобетонных покрытий</a:t>
            </a:r>
            <a:endParaRPr lang="ru-RU" sz="1800" dirty="0"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B7B19B-8264-4F79-AC95-ECA88C8AE0BE}"/>
              </a:ext>
            </a:extLst>
          </p:cNvPr>
          <p:cNvSpPr txBox="1"/>
          <p:nvPr/>
        </p:nvSpPr>
        <p:spPr>
          <a:xfrm>
            <a:off x="10412332" y="5678582"/>
            <a:ext cx="356308" cy="271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62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007955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BB2B8CE1-DC85-4396-827D-80BF3669D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505" y="184741"/>
            <a:ext cx="7748543" cy="378437"/>
          </a:xfrm>
        </p:spPr>
        <p:txBody>
          <a:bodyPr/>
          <a:lstStyle/>
          <a:p>
            <a:r>
              <a:rPr lang="ru-RU" sz="1800" dirty="0"/>
              <a:t>Контроль входных материалов </a:t>
            </a: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89535081-63ED-4E1F-A776-29FE9D291C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4604645"/>
              </p:ext>
            </p:extLst>
          </p:nvPr>
        </p:nvGraphicFramePr>
        <p:xfrm>
          <a:off x="419505" y="837548"/>
          <a:ext cx="9313908" cy="49530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467F3CA-AD67-494D-9503-D2357DD04B42}"/>
              </a:ext>
            </a:extLst>
          </p:cNvPr>
          <p:cNvSpPr txBox="1"/>
          <p:nvPr/>
        </p:nvSpPr>
        <p:spPr>
          <a:xfrm>
            <a:off x="10412332" y="5678582"/>
            <a:ext cx="356308" cy="271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62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898598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:a16="http://schemas.microsoft.com/office/drawing/2014/main" id="{21CA1D09-E518-4F72-9EED-C0F55B426F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82625" y="1089512"/>
            <a:ext cx="4309188" cy="4286805"/>
          </a:xfrm>
        </p:spPr>
        <p:txBody>
          <a:bodyPr/>
          <a:lstStyle/>
          <a:p>
            <a:r>
              <a:rPr lang="ru-RU" sz="1230" b="1" dirty="0"/>
              <a:t>Основание: </a:t>
            </a:r>
            <a:r>
              <a:rPr lang="ru-RU" sz="1230" u="sng" dirty="0"/>
              <a:t>смесь гранулята </a:t>
            </a:r>
            <a:r>
              <a:rPr lang="ru-RU" sz="1230" dirty="0"/>
              <a:t>нижнего слоя дорожного основания </a:t>
            </a:r>
            <a:r>
              <a:rPr lang="ru-RU" sz="1230" u="sng" dirty="0"/>
              <a:t>методом холодной регенерации с применением комплексного минерального вяжущего</a:t>
            </a:r>
            <a:r>
              <a:rPr lang="ru-RU" sz="1230" dirty="0"/>
              <a:t>, была подобрана по  ГОСТ Р 70197.1-2022 — «Дороги автомобильные общего пользования. Смеси органоминеральные холодные с использованием вторичного асфальтобетона. Общие технические условия» </a:t>
            </a:r>
          </a:p>
          <a:p>
            <a:r>
              <a:rPr lang="ru-RU" sz="1230" b="1" dirty="0"/>
              <a:t>Покрытие:</a:t>
            </a:r>
            <a:r>
              <a:rPr lang="ru-RU" sz="1230" dirty="0"/>
              <a:t> </a:t>
            </a:r>
            <a:r>
              <a:rPr lang="ru-RU" sz="1230" u="sng" dirty="0" err="1"/>
              <a:t>цементобетон</a:t>
            </a:r>
            <a:r>
              <a:rPr lang="ru-RU" sz="1230" dirty="0"/>
              <a:t> </a:t>
            </a:r>
          </a:p>
          <a:p>
            <a:r>
              <a:rPr lang="ru-RU" sz="1230" b="1" i="1" dirty="0" err="1"/>
              <a:t>Btb</a:t>
            </a:r>
            <a:r>
              <a:rPr lang="ru-RU" sz="1230" b="1" i="1" dirty="0"/>
              <a:t> 4.4 В35 П1-П3 F₂200 W8</a:t>
            </a:r>
            <a:r>
              <a:rPr lang="ru-RU" sz="1230" dirty="0"/>
              <a:t>:</a:t>
            </a:r>
          </a:p>
          <a:p>
            <a:pPr indent="92075">
              <a:buFont typeface="Arial" panose="020B0604020202020204" pitchFamily="34" charset="0"/>
              <a:buChar char="•"/>
            </a:pPr>
            <a:r>
              <a:rPr lang="ru-RU" sz="1230" dirty="0"/>
              <a:t>Портландцемент ЦЕМ I 42,5Н ДП</a:t>
            </a:r>
          </a:p>
          <a:p>
            <a:r>
              <a:rPr lang="ru-RU" sz="1230" dirty="0"/>
              <a:t>ГОСТ 33174-2014 производства Оскольского филиала АО «ЦЕМРОС»</a:t>
            </a:r>
          </a:p>
          <a:p>
            <a:pPr indent="92075">
              <a:buFont typeface="Arial" panose="020B0604020202020204" pitchFamily="34" charset="0"/>
              <a:buChar char="•"/>
            </a:pPr>
            <a:r>
              <a:rPr lang="ru-RU" sz="1230" dirty="0"/>
              <a:t>Песок для строительных работ средний, модуль крупности - 2,4 мм </a:t>
            </a:r>
          </a:p>
          <a:p>
            <a:pPr indent="92075">
              <a:buFont typeface="Arial" panose="020B0604020202020204" pitchFamily="34" charset="0"/>
              <a:buChar char="•"/>
            </a:pPr>
            <a:r>
              <a:rPr lang="ru-RU" sz="1230" dirty="0"/>
              <a:t>Щебень из твердых, изверженных горных пород, смесь фракций 5 - 20 мм</a:t>
            </a:r>
          </a:p>
          <a:p>
            <a:pPr indent="92075">
              <a:buFont typeface="Arial" panose="020B0604020202020204" pitchFamily="34" charset="0"/>
              <a:buChar char="•"/>
            </a:pPr>
            <a:r>
              <a:rPr lang="ru-RU" sz="1230" dirty="0"/>
              <a:t>В\Ц водоцементное отношение - 0,35</a:t>
            </a:r>
          </a:p>
          <a:p>
            <a:pPr indent="92075">
              <a:buFont typeface="Arial" panose="020B0604020202020204" pitchFamily="34" charset="0"/>
              <a:buChar char="•"/>
            </a:pPr>
            <a:r>
              <a:rPr lang="ru-RU" sz="1230" dirty="0" err="1"/>
              <a:t>Суперпластификатор</a:t>
            </a:r>
            <a:r>
              <a:rPr lang="ru-RU" sz="1230" dirty="0"/>
              <a:t> </a:t>
            </a:r>
            <a:r>
              <a:rPr lang="ru-RU" sz="1230" dirty="0" err="1"/>
              <a:t>Реостаб</a:t>
            </a:r>
            <a:r>
              <a:rPr lang="ru-RU" sz="1230" dirty="0"/>
              <a:t> ПКЭ 3220</a:t>
            </a:r>
          </a:p>
          <a:p>
            <a:pPr indent="92075">
              <a:buFont typeface="Arial" panose="020B0604020202020204" pitchFamily="34" charset="0"/>
              <a:buChar char="•"/>
            </a:pPr>
            <a:r>
              <a:rPr lang="ru-RU" sz="1230" dirty="0"/>
              <a:t>ВВ </a:t>
            </a:r>
            <a:r>
              <a:rPr lang="ru-RU" sz="1230" dirty="0" err="1"/>
              <a:t>Реостаб</a:t>
            </a:r>
            <a:r>
              <a:rPr lang="ru-RU" sz="1230" dirty="0"/>
              <a:t> ВВ5</a:t>
            </a:r>
          </a:p>
          <a:p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1B503D9-5B4E-4E69-AF2E-9E7B50DA56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0" y="1224203"/>
            <a:ext cx="6343645" cy="36826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8E9D4E7-1735-4BAF-B6CD-BFF0D866C9E4}"/>
              </a:ext>
            </a:extLst>
          </p:cNvPr>
          <p:cNvSpPr txBox="1"/>
          <p:nvPr/>
        </p:nvSpPr>
        <p:spPr>
          <a:xfrm>
            <a:off x="10412332" y="5678582"/>
            <a:ext cx="356308" cy="271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62" dirty="0"/>
              <a:t>9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289C8BA-8813-434C-A3BB-318F2722A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264" y="90185"/>
            <a:ext cx="8623756" cy="664541"/>
          </a:xfrm>
        </p:spPr>
        <p:txBody>
          <a:bodyPr/>
          <a:lstStyle/>
          <a:p>
            <a:r>
              <a:rPr lang="ru-RU" sz="1800" dirty="0"/>
              <a:t>Проектирование составов дорожного основания и цементобетонного покрытия</a:t>
            </a:r>
          </a:p>
        </p:txBody>
      </p:sp>
    </p:spTree>
    <p:extLst>
      <p:ext uri="{BB962C8B-B14F-4D97-AF65-F5344CB8AC3E}">
        <p14:creationId xmlns:p14="http://schemas.microsoft.com/office/powerpoint/2010/main" val="3056830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88145E0-0FA4-4E58-A7AB-4820047737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231" y="3043199"/>
            <a:ext cx="4579088" cy="281362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DA1734B-D137-4D3B-B399-E65EDC1BDA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490" y="803305"/>
            <a:ext cx="4081537" cy="286757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DE59BF-BFD0-46A2-AE08-555DF5C5C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09" y="172282"/>
            <a:ext cx="10272308" cy="378437"/>
          </a:xfrm>
        </p:spPr>
        <p:txBody>
          <a:bodyPr/>
          <a:lstStyle/>
          <a:p>
            <a:r>
              <a:rPr lang="ru-RU" sz="1800" dirty="0"/>
              <a:t>Контроль качества уплотнения несущего основания 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0CDA227-8FA0-42DC-A5A2-ABB9DC18FC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83" y="3093735"/>
            <a:ext cx="10443560" cy="353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52352" rIns="91440" bIns="76176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tabLst>
                <a:tab pos="5778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778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778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78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778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5778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5778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5778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78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78500" algn="l"/>
              </a:tabLst>
            </a:pPr>
            <a:r>
              <a:rPr kumimoji="0" lang="ru-RU" altLang="ru-RU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   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625FEE-2EFA-4DC7-8911-0F1A0E703932}"/>
              </a:ext>
            </a:extLst>
          </p:cNvPr>
          <p:cNvSpPr/>
          <p:nvPr/>
        </p:nvSpPr>
        <p:spPr>
          <a:xfrm>
            <a:off x="167569" y="803305"/>
            <a:ext cx="4762093" cy="4996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tabLst>
                <a:tab pos="1609090" algn="l"/>
              </a:tabLst>
            </a:pPr>
            <a:r>
              <a:rPr lang="ru-RU" sz="1050" u="sng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Тип грунта: </a:t>
            </a:r>
            <a:r>
              <a:rPr lang="ru-RU" sz="105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смешанный (грунт нижнего слоя основания, </a:t>
            </a:r>
            <a:r>
              <a:rPr lang="ru-RU" sz="105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пгс</a:t>
            </a:r>
            <a:r>
              <a:rPr lang="ru-RU" sz="105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существующего дорожного слоя, асфальтобетонный </a:t>
            </a:r>
            <a:r>
              <a:rPr lang="ru-RU" sz="105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гранулят</a:t>
            </a:r>
            <a:r>
              <a:rPr lang="ru-RU" sz="105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spcAft>
                <a:spcPts val="800"/>
              </a:spcAft>
              <a:tabLst>
                <a:tab pos="1609090" algn="l"/>
              </a:tabLst>
            </a:pPr>
            <a:r>
              <a:rPr lang="ru-RU" sz="105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Прямой метод: прибор Проктора, исполнение А, в соответствии с ГОСТ Р 70456-2022 — «Дороги автомобильные общего пользования. Грунты. Определение оптимальной влажности и максимальной плотности методом Проктора»</a:t>
            </a:r>
          </a:p>
          <a:p>
            <a:pPr>
              <a:spcAft>
                <a:spcPts val="800"/>
              </a:spcAft>
              <a:tabLst>
                <a:tab pos="1609090" algn="l"/>
              </a:tabLst>
            </a:pPr>
            <a:r>
              <a:rPr lang="ru-RU" sz="105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 испытания: При заданной влажности 8% максимальная плотность материала 2,45 г/см</a:t>
            </a:r>
            <a:r>
              <a:rPr lang="ru-RU" sz="1050" kern="1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105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800"/>
              </a:spcAft>
              <a:tabLst>
                <a:tab pos="1609090" algn="l"/>
              </a:tabLst>
            </a:pPr>
            <a:r>
              <a:rPr lang="ru-RU" sz="105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Косвенный метод: Плотномер динамический ДПГ – 1.2 в соответствии с ГОСТ Р 59866-2022 — «Дороги автомобильные общего пользования. Показатели </a:t>
            </a:r>
            <a:r>
              <a:rPr lang="ru-RU" sz="105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деформативности</a:t>
            </a:r>
            <a:r>
              <a:rPr lang="ru-RU" sz="105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конструктивных слоёв дорожной одежды из несвязных материалов и грунтов земляного полотна. Технические требования и методы определения»</a:t>
            </a:r>
          </a:p>
          <a:p>
            <a:pPr>
              <a:spcAft>
                <a:spcPts val="800"/>
              </a:spcAft>
              <a:tabLst>
                <a:tab pos="1609090" algn="l"/>
              </a:tabLst>
            </a:pPr>
            <a:r>
              <a:rPr lang="ru-RU" sz="105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 испытаний: после финального прохода катка плотность поверхности несущего слоя основания до схватывания вяжущего составила 2,45 г/см</a:t>
            </a:r>
            <a:r>
              <a:rPr lang="ru-RU" sz="1050" kern="100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ru-RU" sz="105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tabLst>
                <a:tab pos="1609090" algn="l"/>
              </a:tabLst>
            </a:pPr>
            <a:r>
              <a:rPr lang="ru-RU" sz="105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испытания:</a:t>
            </a:r>
          </a:p>
          <a:p>
            <a:pPr>
              <a:spcAft>
                <a:spcPts val="800"/>
              </a:spcAft>
              <a:tabLst>
                <a:tab pos="1609090" algn="l"/>
              </a:tabLst>
            </a:pPr>
            <a:r>
              <a:rPr lang="ru-RU" sz="105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1 сутки: Средний динамический модуль упругости (</a:t>
            </a:r>
            <a:r>
              <a:rPr lang="en-US" sz="105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Evd</a:t>
            </a:r>
            <a:r>
              <a:rPr lang="ru-RU" sz="105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)=69,4 Мпа, Коэффициент уплотнения (Ку)=1,03 </a:t>
            </a:r>
          </a:p>
          <a:p>
            <a:pPr>
              <a:spcAft>
                <a:spcPts val="800"/>
              </a:spcAft>
              <a:tabLst>
                <a:tab pos="1609090" algn="l"/>
              </a:tabLst>
            </a:pPr>
            <a:r>
              <a:rPr lang="ru-RU" sz="105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2 сутки: Средний </a:t>
            </a:r>
            <a:r>
              <a:rPr lang="en-US" sz="105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Evd</a:t>
            </a:r>
            <a:r>
              <a:rPr lang="ru-RU" sz="105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=92,2 Мпа, Ку=1,03</a:t>
            </a:r>
          </a:p>
          <a:p>
            <a:pPr>
              <a:spcAft>
                <a:spcPts val="800"/>
              </a:spcAft>
              <a:tabLst>
                <a:tab pos="1609090" algn="l"/>
              </a:tabLst>
            </a:pPr>
            <a:r>
              <a:rPr lang="ru-RU" sz="105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3 сутки: Средний </a:t>
            </a:r>
            <a:r>
              <a:rPr lang="en-US" sz="105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Evd</a:t>
            </a:r>
            <a:r>
              <a:rPr lang="ru-RU" sz="105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=120,1 Мпа, Ку=1,03</a:t>
            </a:r>
          </a:p>
          <a:p>
            <a:pPr>
              <a:spcAft>
                <a:spcPts val="800"/>
              </a:spcAft>
              <a:tabLst>
                <a:tab pos="1609090" algn="l"/>
              </a:tabLst>
            </a:pPr>
            <a:r>
              <a:rPr lang="ru-RU" sz="105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Среднее проседание штампа под ударным импульсом: </a:t>
            </a:r>
            <a:r>
              <a:rPr lang="en-US" sz="105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ru-RU" sz="105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\</a:t>
            </a:r>
            <a:r>
              <a:rPr lang="en-US" sz="105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ru-RU" sz="105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=2,23мкм</a:t>
            </a:r>
          </a:p>
          <a:p>
            <a:pPr>
              <a:spcAft>
                <a:spcPts val="800"/>
              </a:spcAft>
              <a:tabLst>
                <a:tab pos="1609090" algn="l"/>
              </a:tabLst>
            </a:pPr>
            <a:r>
              <a:rPr lang="ru-RU" sz="105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Заключение</a:t>
            </a:r>
            <a:r>
              <a:rPr lang="ru-RU" sz="105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динамика возрастания упругости с сопротивлением деформации в течение 3х суток, после схватывания вяжущего составила 50,4 Мпа, средний </a:t>
            </a:r>
            <a:r>
              <a:rPr lang="en-US" sz="105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Evd</a:t>
            </a:r>
            <a:r>
              <a:rPr lang="ru-RU" sz="105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=120,1 МПа соответствует требованиям п.4 таб.1 ГОСТ Р 59866-2022</a:t>
            </a:r>
            <a:endParaRPr lang="ru-RU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D30D91-0CDC-4DFE-B955-D7A2D884C5B3}"/>
              </a:ext>
            </a:extLst>
          </p:cNvPr>
          <p:cNvSpPr txBox="1"/>
          <p:nvPr/>
        </p:nvSpPr>
        <p:spPr>
          <a:xfrm>
            <a:off x="10309860" y="5678582"/>
            <a:ext cx="458780" cy="271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62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762492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301F35-FC6E-48ED-8D49-5F0CCC1A4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171" y="178612"/>
            <a:ext cx="8101149" cy="369332"/>
          </a:xfrm>
        </p:spPr>
        <p:txBody>
          <a:bodyPr/>
          <a:lstStyle/>
          <a:p>
            <a:r>
              <a:rPr lang="ru-RU" sz="1800" dirty="0"/>
              <a:t>Подбор состава бетона для цементобетонных покрытий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16B02C9-3FBF-4FB5-824E-3615750FB0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4171" y="806963"/>
            <a:ext cx="10417628" cy="4989775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sz="1278" dirty="0"/>
              <a:t>Требования к цементобетонному покрытию: </a:t>
            </a:r>
          </a:p>
          <a:p>
            <a:pPr>
              <a:spcBef>
                <a:spcPts val="0"/>
              </a:spcBef>
            </a:pPr>
            <a:r>
              <a:rPr lang="ru-RU" sz="1278" b="0" dirty="0"/>
              <a:t>- Высокие механические нагрузки (интенсивность, грузонапряженность); </a:t>
            </a:r>
          </a:p>
          <a:p>
            <a:pPr>
              <a:spcBef>
                <a:spcPts val="0"/>
              </a:spcBef>
            </a:pPr>
            <a:r>
              <a:rPr lang="ru-RU" sz="1278" b="0" dirty="0"/>
              <a:t>- Воздействие агрессивных сред (топливо, перепады температур, противогололедные реагенты); 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sz="1278" dirty="0"/>
              <a:t>Ключевые параметры бетона:</a:t>
            </a:r>
          </a:p>
          <a:p>
            <a:pPr>
              <a:spcBef>
                <a:spcPts val="0"/>
              </a:spcBef>
            </a:pPr>
            <a:r>
              <a:rPr lang="ru-RU" sz="1278" b="0" dirty="0"/>
              <a:t>- Прочность на растяжение при изгибе</a:t>
            </a:r>
            <a:r>
              <a:rPr lang="en-US" sz="1278" b="0" dirty="0"/>
              <a:t> (</a:t>
            </a:r>
            <a:r>
              <a:rPr lang="en-US" sz="1278" b="0" dirty="0" err="1"/>
              <a:t>Btb</a:t>
            </a:r>
            <a:r>
              <a:rPr lang="en-US" sz="1278" b="0" dirty="0"/>
              <a:t> 4.0, </a:t>
            </a:r>
            <a:r>
              <a:rPr lang="en-US" sz="1278" b="0" dirty="0" err="1"/>
              <a:t>Btb</a:t>
            </a:r>
            <a:r>
              <a:rPr lang="en-US" sz="1278" b="0" dirty="0"/>
              <a:t> 4.4, </a:t>
            </a:r>
            <a:r>
              <a:rPr lang="en-US" sz="1278" b="0" dirty="0" err="1"/>
              <a:t>Btb</a:t>
            </a:r>
            <a:r>
              <a:rPr lang="en-US" sz="1278" b="0" dirty="0"/>
              <a:t> 4.8)</a:t>
            </a:r>
            <a:r>
              <a:rPr lang="ru-RU" sz="1278" b="0" dirty="0"/>
              <a:t>;</a:t>
            </a:r>
          </a:p>
          <a:p>
            <a:pPr>
              <a:spcBef>
                <a:spcPts val="0"/>
              </a:spcBef>
            </a:pPr>
            <a:r>
              <a:rPr lang="ru-RU" sz="1278" b="0" dirty="0"/>
              <a:t>- Прочность на сжатие (B30</a:t>
            </a:r>
            <a:r>
              <a:rPr lang="en-US" sz="1278" b="0" dirty="0"/>
              <a:t>, </a:t>
            </a:r>
            <a:r>
              <a:rPr lang="ru-RU" sz="1278" b="0" dirty="0"/>
              <a:t>B40);</a:t>
            </a:r>
            <a:endParaRPr lang="en-US" sz="1278" b="0" dirty="0"/>
          </a:p>
          <a:p>
            <a:pPr>
              <a:spcBef>
                <a:spcPts val="0"/>
              </a:spcBef>
            </a:pPr>
            <a:r>
              <a:rPr lang="ru-RU" sz="1278" b="0" dirty="0"/>
              <a:t>- Высокие требования по </a:t>
            </a:r>
            <a:r>
              <a:rPr lang="ru-RU" sz="1278" b="0" dirty="0" err="1"/>
              <a:t>морозо-солестойкости</a:t>
            </a:r>
            <a:r>
              <a:rPr lang="ru-RU" sz="1278" b="0" dirty="0"/>
              <a:t> (F2 200, F2 300) и износостойкости;</a:t>
            </a:r>
          </a:p>
          <a:p>
            <a:pPr>
              <a:spcBef>
                <a:spcPts val="0"/>
              </a:spcBef>
            </a:pPr>
            <a:r>
              <a:rPr lang="ru-RU" sz="1278" b="0" dirty="0"/>
              <a:t>- Низкая проницаемость (защита от хлоридов, сульфатов, карбонизации).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sz="1278" dirty="0"/>
              <a:t>Материалы для производства инфраструктурных бетонов:</a:t>
            </a:r>
          </a:p>
          <a:p>
            <a:pPr>
              <a:spcBef>
                <a:spcPts val="0"/>
              </a:spcBef>
            </a:pPr>
            <a:r>
              <a:rPr lang="ru-RU" sz="1278" b="0" dirty="0"/>
              <a:t>- Цемент для бетона дорожных покрытий ЦЕМ I 42,5Н ДП</a:t>
            </a:r>
          </a:p>
          <a:p>
            <a:pPr>
              <a:spcBef>
                <a:spcPts val="0"/>
              </a:spcBef>
            </a:pPr>
            <a:r>
              <a:rPr lang="ru-RU" sz="1278" b="0" dirty="0"/>
              <a:t>- Цемент для бетона аэродромных покрытий ЦЕМ </a:t>
            </a:r>
            <a:r>
              <a:rPr lang="en-US" sz="1278" b="0" dirty="0"/>
              <a:t>I 42,5</a:t>
            </a:r>
            <a:r>
              <a:rPr lang="ru-RU" sz="1278" b="0" dirty="0"/>
              <a:t>Н АП</a:t>
            </a:r>
          </a:p>
          <a:p>
            <a:pPr>
              <a:spcBef>
                <a:spcPts val="0"/>
              </a:spcBef>
            </a:pPr>
            <a:r>
              <a:rPr lang="ru-RU" sz="1278" b="0" dirty="0"/>
              <a:t>- Инертные (песок, щебень), ГОСТ 26633-2012 </a:t>
            </a:r>
          </a:p>
          <a:p>
            <a:pPr marL="149381" indent="-149381">
              <a:spcBef>
                <a:spcPts val="0"/>
              </a:spcBef>
              <a:buFontTx/>
              <a:buChar char="-"/>
            </a:pPr>
            <a:r>
              <a:rPr lang="ru-RU" sz="1278" b="0" dirty="0"/>
              <a:t>Химические модификаторы бетона</a:t>
            </a:r>
          </a:p>
          <a:p>
            <a:pPr marL="149381" indent="-149381">
              <a:spcBef>
                <a:spcPts val="0"/>
              </a:spcBef>
              <a:buFontTx/>
              <a:buChar char="-"/>
            </a:pPr>
            <a:r>
              <a:rPr lang="ru-RU" sz="1278" b="0" dirty="0"/>
              <a:t>Воздухововлекающие модификаторы </a:t>
            </a:r>
          </a:p>
          <a:p>
            <a:pPr>
              <a:spcBef>
                <a:spcPts val="0"/>
              </a:spcBef>
            </a:pPr>
            <a:r>
              <a:rPr lang="en-US" sz="1278" b="0" dirty="0"/>
              <a:t>- </a:t>
            </a:r>
            <a:r>
              <a:rPr lang="ru-RU" sz="1278" b="0" dirty="0"/>
              <a:t>Вода по ГОСТ 23732-2011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sz="1278" dirty="0"/>
              <a:t>Лабораторный контроль качества бетона:</a:t>
            </a:r>
          </a:p>
          <a:p>
            <a:pPr>
              <a:spcBef>
                <a:spcPts val="0"/>
              </a:spcBef>
            </a:pPr>
            <a:r>
              <a:rPr lang="ru-RU" sz="1278" b="0" dirty="0"/>
              <a:t>- Испытания на внутреннюю коррозию (ГОСТ 8269.0-97) </a:t>
            </a:r>
          </a:p>
          <a:p>
            <a:pPr>
              <a:spcBef>
                <a:spcPts val="0"/>
              </a:spcBef>
            </a:pPr>
            <a:r>
              <a:rPr lang="ru-RU" sz="1278" b="0" dirty="0"/>
              <a:t>- Определение водонепроницаемости</a:t>
            </a:r>
          </a:p>
          <a:p>
            <a:pPr>
              <a:spcBef>
                <a:spcPts val="0"/>
              </a:spcBef>
            </a:pPr>
            <a:r>
              <a:rPr lang="ru-RU" sz="1278" b="0" dirty="0"/>
              <a:t>- Определение марки по морозостойкости </a:t>
            </a:r>
          </a:p>
          <a:p>
            <a:pPr>
              <a:spcBef>
                <a:spcPts val="0"/>
              </a:spcBef>
            </a:pPr>
            <a:r>
              <a:rPr lang="ru-RU" sz="1278" b="0" dirty="0"/>
              <a:t> (циклы замораживания-оттаивания).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sz="1162" dirty="0">
                <a:solidFill>
                  <a:srgbClr val="006458"/>
                </a:solidFill>
              </a:rPr>
              <a:t>Правильно подобранная бетонная смесь позволяет:</a:t>
            </a:r>
          </a:p>
          <a:p>
            <a:pPr>
              <a:spcBef>
                <a:spcPts val="0"/>
              </a:spcBef>
            </a:pPr>
            <a:r>
              <a:rPr lang="ru-RU" sz="1162" dirty="0">
                <a:solidFill>
                  <a:srgbClr val="006458"/>
                </a:solidFill>
              </a:rPr>
              <a:t>- Увеличить срок службы цементобетонных покрытий (до 30–50 лет)  </a:t>
            </a:r>
          </a:p>
          <a:p>
            <a:pPr>
              <a:spcBef>
                <a:spcPts val="0"/>
              </a:spcBef>
            </a:pPr>
            <a:r>
              <a:rPr lang="ru-RU" sz="1162" dirty="0">
                <a:solidFill>
                  <a:srgbClr val="006458"/>
                </a:solidFill>
              </a:rPr>
              <a:t>- Снизить затраты на содержание и ремонт с учетом жизненного цикла </a:t>
            </a:r>
            <a:endParaRPr lang="ru-RU" dirty="0">
              <a:solidFill>
                <a:srgbClr val="006458"/>
              </a:solidFill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5AF912D1-0D15-4D74-99CE-B3517D473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881" y="2637461"/>
            <a:ext cx="4184917" cy="2789945"/>
          </a:xfrm>
          <a:prstGeom prst="roundRect">
            <a:avLst/>
          </a:prstGeom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26EE24-424A-4001-8D1F-CB8900AEECBA}"/>
              </a:ext>
            </a:extLst>
          </p:cNvPr>
          <p:cNvSpPr txBox="1"/>
          <p:nvPr/>
        </p:nvSpPr>
        <p:spPr>
          <a:xfrm>
            <a:off x="10309860" y="5678582"/>
            <a:ext cx="458780" cy="271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62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365403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>
            <a:extLst>
              <a:ext uri="{FF2B5EF4-FFF2-40B4-BE49-F238E27FC236}">
                <a16:creationId xmlns:a16="http://schemas.microsoft.com/office/drawing/2014/main" id="{52DED169-3953-442F-9E74-913908D2A5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6237" y="3752451"/>
            <a:ext cx="3735576" cy="1183348"/>
          </a:xfrm>
          <a:prstGeom prst="rect">
            <a:avLst/>
          </a:prstGeom>
          <a:ln w="19050">
            <a:noFill/>
          </a:ln>
        </p:spPr>
        <p:txBody>
          <a:bodyPr wrap="square">
            <a:noAutofit/>
          </a:bodyPr>
          <a:lstStyle/>
          <a:p>
            <a:r>
              <a:rPr lang="ru-RU" sz="1600" b="1" dirty="0">
                <a:solidFill>
                  <a:srgbClr val="008675"/>
                </a:solidFill>
                <a:cs typeface="Calibri Light" panose="020F0302020204030204" pitchFamily="34" charset="0"/>
              </a:rPr>
              <a:t>Длина: </a:t>
            </a:r>
            <a:r>
              <a:rPr lang="ru-RU" sz="1600" dirty="0">
                <a:solidFill>
                  <a:srgbClr val="008675"/>
                </a:solidFill>
                <a:cs typeface="Calibri Light" panose="020F0302020204030204" pitchFamily="34" charset="0"/>
              </a:rPr>
              <a:t>2 029 м</a:t>
            </a:r>
          </a:p>
          <a:p>
            <a:r>
              <a:rPr lang="ru-RU" sz="1600" b="1" dirty="0">
                <a:solidFill>
                  <a:srgbClr val="008675"/>
                </a:solidFill>
                <a:cs typeface="Calibri Light" panose="020F0302020204030204" pitchFamily="34" charset="0"/>
              </a:rPr>
              <a:t>Площадь: </a:t>
            </a:r>
            <a:r>
              <a:rPr lang="ru-RU" sz="1600" dirty="0">
                <a:solidFill>
                  <a:srgbClr val="008675"/>
                </a:solidFill>
                <a:cs typeface="Calibri Light" panose="020F0302020204030204" pitchFamily="34" charset="0"/>
              </a:rPr>
              <a:t>12 217,3 м</a:t>
            </a:r>
            <a:r>
              <a:rPr lang="ru-RU" sz="1600" baseline="30000" dirty="0">
                <a:solidFill>
                  <a:srgbClr val="008675"/>
                </a:solidFill>
                <a:cs typeface="Calibri Light" panose="020F0302020204030204" pitchFamily="34" charset="0"/>
              </a:rPr>
              <a:t>2</a:t>
            </a:r>
          </a:p>
          <a:p>
            <a:r>
              <a:rPr lang="ru-RU" sz="1600" b="1" dirty="0">
                <a:solidFill>
                  <a:srgbClr val="008675"/>
                </a:solidFill>
                <a:cs typeface="Calibri Light" panose="020F0302020204030204" pitchFamily="34" charset="0"/>
              </a:rPr>
              <a:t>Категория: </a:t>
            </a:r>
            <a:r>
              <a:rPr lang="en-US" sz="1600" dirty="0">
                <a:solidFill>
                  <a:srgbClr val="008675"/>
                </a:solidFill>
                <a:cs typeface="Calibri Light" panose="020F0302020204030204" pitchFamily="34" charset="0"/>
              </a:rPr>
              <a:t>IV</a:t>
            </a:r>
            <a:endParaRPr lang="ru-RU" sz="1600" dirty="0">
              <a:solidFill>
                <a:srgbClr val="008675"/>
              </a:solidFill>
              <a:cs typeface="Calibri Light" panose="020F0302020204030204" pitchFamily="34" charset="0"/>
            </a:endParaRPr>
          </a:p>
          <a:p>
            <a:r>
              <a:rPr lang="ru-RU" sz="1600" b="1" dirty="0">
                <a:solidFill>
                  <a:srgbClr val="008675"/>
                </a:solidFill>
                <a:cs typeface="Calibri Light" panose="020F0302020204030204" pitchFamily="34" charset="0"/>
              </a:rPr>
              <a:t>Интенсивность: </a:t>
            </a:r>
            <a:r>
              <a:rPr lang="ru-RU" sz="1600" dirty="0">
                <a:solidFill>
                  <a:srgbClr val="008675"/>
                </a:solidFill>
                <a:cs typeface="Calibri Light" panose="020F0302020204030204" pitchFamily="34" charset="0"/>
              </a:rPr>
              <a:t>1 000 авто\</a:t>
            </a:r>
            <a:r>
              <a:rPr lang="ru-RU" sz="1600" dirty="0" err="1">
                <a:solidFill>
                  <a:srgbClr val="008675"/>
                </a:solidFill>
                <a:cs typeface="Calibri Light" panose="020F0302020204030204" pitchFamily="34" charset="0"/>
              </a:rPr>
              <a:t>сут</a:t>
            </a:r>
            <a:r>
              <a:rPr lang="ru-RU" sz="1600" dirty="0">
                <a:solidFill>
                  <a:srgbClr val="008675"/>
                </a:solidFill>
                <a:cs typeface="Calibri Light" panose="020F0302020204030204" pitchFamily="34" charset="0"/>
              </a:rPr>
              <a:t>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47218E5-CB1D-4E1D-8532-014DC40F58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700" t="22681" r="26800" b="13262"/>
          <a:stretch/>
        </p:blipFill>
        <p:spPr>
          <a:xfrm>
            <a:off x="406330" y="1573619"/>
            <a:ext cx="6364284" cy="414430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FC93409-EAA5-452B-BDAA-A9479694A7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885" t="36465" r="9026" b="34677"/>
          <a:stretch/>
        </p:blipFill>
        <p:spPr>
          <a:xfrm>
            <a:off x="6859133" y="1573619"/>
            <a:ext cx="3716718" cy="15028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EBBCD90-0CE5-4362-8ED5-0BA04483C3B2}"/>
              </a:ext>
            </a:extLst>
          </p:cNvPr>
          <p:cNvSpPr txBox="1"/>
          <p:nvPr/>
        </p:nvSpPr>
        <p:spPr>
          <a:xfrm>
            <a:off x="172922" y="179385"/>
            <a:ext cx="7475435" cy="367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59761">
              <a:spcBef>
                <a:spcPts val="1039"/>
              </a:spcBef>
            </a:pPr>
            <a:r>
              <a:rPr lang="ru-RU" sz="1800" b="1" kern="0" dirty="0">
                <a:solidFill>
                  <a:srgbClr val="FFFFFF"/>
                </a:solidFill>
                <a:cs typeface="Times New Roman" panose="02020603050405020304" pitchFamily="18" charset="0"/>
              </a:rPr>
              <a:t>Первая на Кубани цементобетонная дорога</a:t>
            </a:r>
            <a:endParaRPr lang="en-GR" sz="1800" b="1" kern="0" dirty="0">
              <a:solidFill>
                <a:srgbClr val="FFFFFF"/>
              </a:solidFill>
              <a:latin typeface="Verdana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280BDED-44CA-45AF-8A27-FE3C772B5C88}"/>
              </a:ext>
            </a:extLst>
          </p:cNvPr>
          <p:cNvSpPr/>
          <p:nvPr/>
        </p:nvSpPr>
        <p:spPr>
          <a:xfrm>
            <a:off x="213205" y="734436"/>
            <a:ext cx="10265402" cy="84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20" b="1" dirty="0">
                <a:solidFill>
                  <a:srgbClr val="000000"/>
                </a:solidFill>
              </a:rPr>
              <a:t>В Усть-Лабинске построена первая цементобетонная дорога в Краснодарском крае. Проект был реализован специалистами </a:t>
            </a:r>
            <a:r>
              <a:rPr lang="ru-RU" sz="1220" b="1" dirty="0" err="1">
                <a:solidFill>
                  <a:srgbClr val="000000"/>
                </a:solidFill>
              </a:rPr>
              <a:t>ЦЕМРОСа</a:t>
            </a:r>
            <a:r>
              <a:rPr lang="ru-RU" sz="1220" b="1" dirty="0">
                <a:solidFill>
                  <a:srgbClr val="000000"/>
                </a:solidFill>
              </a:rPr>
              <a:t>. </a:t>
            </a:r>
            <a:r>
              <a:rPr lang="ru-RU" sz="1220" dirty="0">
                <a:solidFill>
                  <a:srgbClr val="000000"/>
                </a:solidFill>
              </a:rPr>
              <a:t>Дорога длиной 2 км построена в срок с использованием цементобетонных технологий, обеспечивающих повышенную прочность и долговечность покрытия. </a:t>
            </a:r>
            <a:r>
              <a:rPr lang="ru-RU" sz="1220" dirty="0">
                <a:solidFill>
                  <a:srgbClr val="018375"/>
                </a:solidFill>
                <a:latin typeface="Verdana"/>
              </a:rPr>
              <a:t>Первый год интенсивной эксплуатации показал отличные результаты – отсутствие деформаций на покрытии.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0BD8C2-476B-4FCB-98BB-DEF3DD9C3B7F}"/>
              </a:ext>
            </a:extLst>
          </p:cNvPr>
          <p:cNvSpPr txBox="1"/>
          <p:nvPr/>
        </p:nvSpPr>
        <p:spPr>
          <a:xfrm>
            <a:off x="10309860" y="5678582"/>
            <a:ext cx="458780" cy="271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62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6937602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1D59284-9B5E-4BBC-8B82-A0900A640039}"/>
              </a:ext>
            </a:extLst>
          </p:cNvPr>
          <p:cNvSpPr/>
          <p:nvPr/>
        </p:nvSpPr>
        <p:spPr>
          <a:xfrm>
            <a:off x="98007" y="751890"/>
            <a:ext cx="1048692" cy="387180"/>
          </a:xfrm>
          <a:prstGeom prst="rect">
            <a:avLst/>
          </a:prstGeom>
          <a:ln w="19050">
            <a:noFill/>
          </a:ln>
        </p:spPr>
        <p:txBody>
          <a:bodyPr wrap="square">
            <a:noAutofit/>
          </a:bodyPr>
          <a:lstStyle/>
          <a:p>
            <a:r>
              <a:rPr lang="ru-RU" sz="1400" b="1" dirty="0">
                <a:solidFill>
                  <a:srgbClr val="008675"/>
                </a:solidFill>
                <a:cs typeface="Calibri Light" panose="020F0302020204030204" pitchFamily="34" charset="0"/>
              </a:rPr>
              <a:t>Было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F599FA8-A647-4A5A-A70F-0941A8759C7E}"/>
              </a:ext>
            </a:extLst>
          </p:cNvPr>
          <p:cNvSpPr/>
          <p:nvPr/>
        </p:nvSpPr>
        <p:spPr>
          <a:xfrm>
            <a:off x="7255746" y="1044419"/>
            <a:ext cx="3184193" cy="4915933"/>
          </a:xfrm>
          <a:prstGeom prst="rect">
            <a:avLst/>
          </a:prstGeom>
          <a:ln w="19050">
            <a:noFill/>
          </a:ln>
        </p:spPr>
        <p:txBody>
          <a:bodyPr wrap="square">
            <a:noAutofit/>
          </a:bodyPr>
          <a:lstStyle/>
          <a:p>
            <a:r>
              <a:rPr lang="ru-RU" sz="1600" b="1" dirty="0">
                <a:solidFill>
                  <a:srgbClr val="008675"/>
                </a:solidFill>
                <a:cs typeface="Calibri Light" panose="020F0302020204030204" pitchFamily="34" charset="0"/>
              </a:rPr>
              <a:t>Начало работ: </a:t>
            </a:r>
          </a:p>
          <a:p>
            <a:r>
              <a:rPr lang="ru-RU" sz="1600" dirty="0">
                <a:solidFill>
                  <a:srgbClr val="008675"/>
                </a:solidFill>
                <a:cs typeface="Calibri Light" panose="020F0302020204030204" pitchFamily="34" charset="0"/>
              </a:rPr>
              <a:t>сентябрь 2024 г.</a:t>
            </a:r>
          </a:p>
          <a:p>
            <a:r>
              <a:rPr lang="ru-RU" sz="1600" b="1" dirty="0">
                <a:solidFill>
                  <a:srgbClr val="008675"/>
                </a:solidFill>
                <a:cs typeface="Calibri Light" panose="020F0302020204030204" pitchFamily="34" charset="0"/>
              </a:rPr>
              <a:t>Завершение работ:</a:t>
            </a:r>
          </a:p>
          <a:p>
            <a:r>
              <a:rPr lang="ru-RU" sz="1600" dirty="0">
                <a:solidFill>
                  <a:srgbClr val="008675"/>
                </a:solidFill>
                <a:cs typeface="Calibri Light" panose="020F0302020204030204" pitchFamily="34" charset="0"/>
              </a:rPr>
              <a:t>ноябрь 2024 г.</a:t>
            </a:r>
          </a:p>
          <a:p>
            <a:endParaRPr lang="ru-RU" sz="1600" dirty="0">
              <a:solidFill>
                <a:srgbClr val="008675"/>
              </a:solidFill>
              <a:cs typeface="Calibri Light" panose="020F0302020204030204" pitchFamily="34" charset="0"/>
            </a:endParaRPr>
          </a:p>
          <a:p>
            <a:endParaRPr lang="ru-RU" sz="1600" dirty="0">
              <a:solidFill>
                <a:srgbClr val="008675"/>
              </a:solidFill>
              <a:cs typeface="Calibri Light" panose="020F0302020204030204" pitchFamily="34" charset="0"/>
            </a:endParaRPr>
          </a:p>
          <a:p>
            <a:r>
              <a:rPr lang="ru-RU" sz="1600" u="sng" dirty="0">
                <a:solidFill>
                  <a:srgbClr val="008675"/>
                </a:solidFill>
                <a:cs typeface="Calibri Light" panose="020F0302020204030204" pitchFamily="34" charset="0"/>
              </a:rPr>
              <a:t>Виды работ:  </a:t>
            </a:r>
          </a:p>
          <a:p>
            <a:r>
              <a:rPr lang="ru-RU" sz="1600" b="1" dirty="0">
                <a:solidFill>
                  <a:srgbClr val="008675"/>
                </a:solidFill>
                <a:cs typeface="Calibri Light" panose="020F0302020204030204" pitchFamily="34" charset="0"/>
              </a:rPr>
              <a:t>Основание: </a:t>
            </a:r>
          </a:p>
          <a:p>
            <a:r>
              <a:rPr lang="ru-RU" sz="1600" dirty="0">
                <a:solidFill>
                  <a:srgbClr val="008675"/>
                </a:solidFill>
                <a:cs typeface="Calibri Light" panose="020F0302020204030204" pitchFamily="34" charset="0"/>
              </a:rPr>
              <a:t>холодная регенерация с применением КМВ</a:t>
            </a:r>
            <a:endParaRPr lang="en-US" sz="1600" dirty="0">
              <a:solidFill>
                <a:srgbClr val="008675"/>
              </a:solidFill>
              <a:cs typeface="Calibri Light" panose="020F0302020204030204" pitchFamily="34" charset="0"/>
            </a:endParaRPr>
          </a:p>
          <a:p>
            <a:r>
              <a:rPr lang="en-US" sz="1600" dirty="0">
                <a:solidFill>
                  <a:srgbClr val="008675"/>
                </a:solidFill>
                <a:cs typeface="Calibri Light" panose="020F0302020204030204" pitchFamily="34" charset="0"/>
              </a:rPr>
              <a:t>h-</a:t>
            </a:r>
            <a:r>
              <a:rPr lang="ru-RU" sz="1600" dirty="0">
                <a:solidFill>
                  <a:srgbClr val="008675"/>
                </a:solidFill>
                <a:cs typeface="Calibri Light" panose="020F0302020204030204" pitchFamily="34" charset="0"/>
              </a:rPr>
              <a:t>250 мм</a:t>
            </a:r>
          </a:p>
          <a:p>
            <a:r>
              <a:rPr lang="ru-RU" sz="1600" b="1" dirty="0">
                <a:solidFill>
                  <a:srgbClr val="008675"/>
                </a:solidFill>
                <a:cs typeface="Calibri Light" panose="020F0302020204030204" pitchFamily="34" charset="0"/>
              </a:rPr>
              <a:t>Покрытие:</a:t>
            </a:r>
          </a:p>
          <a:p>
            <a:r>
              <a:rPr lang="ru-RU" sz="1600" dirty="0" err="1">
                <a:solidFill>
                  <a:srgbClr val="008675"/>
                </a:solidFill>
                <a:cs typeface="Calibri Light" panose="020F0302020204030204" pitchFamily="34" charset="0"/>
              </a:rPr>
              <a:t>Цементобетон</a:t>
            </a:r>
            <a:endParaRPr lang="ru-RU" sz="1600" dirty="0">
              <a:solidFill>
                <a:srgbClr val="008675"/>
              </a:solidFill>
              <a:cs typeface="Calibri Light" panose="020F0302020204030204" pitchFamily="34" charset="0"/>
            </a:endParaRPr>
          </a:p>
          <a:p>
            <a:r>
              <a:rPr lang="en-US" sz="1600" dirty="0">
                <a:solidFill>
                  <a:srgbClr val="008675"/>
                </a:solidFill>
                <a:cs typeface="Calibri Light" panose="020F0302020204030204" pitchFamily="34" charset="0"/>
              </a:rPr>
              <a:t>h-</a:t>
            </a:r>
            <a:r>
              <a:rPr lang="ru-RU" sz="1600" dirty="0">
                <a:solidFill>
                  <a:srgbClr val="008675"/>
                </a:solidFill>
                <a:cs typeface="Calibri Light" panose="020F0302020204030204" pitchFamily="34" charset="0"/>
              </a:rPr>
              <a:t>220 мм</a:t>
            </a:r>
          </a:p>
          <a:p>
            <a:endParaRPr lang="ru-RU" sz="1600" dirty="0">
              <a:solidFill>
                <a:srgbClr val="008675"/>
              </a:solidFill>
              <a:cs typeface="Calibri Light" panose="020F0302020204030204" pitchFamily="34" charset="0"/>
            </a:endParaRPr>
          </a:p>
          <a:p>
            <a:r>
              <a:rPr lang="ru-RU" sz="1600" dirty="0">
                <a:solidFill>
                  <a:srgbClr val="008675"/>
                </a:solidFill>
                <a:cs typeface="Calibri Light" panose="020F0302020204030204" pitchFamily="34" charset="0"/>
              </a:rPr>
              <a:t>Устройство: обочин, примыкания, нанесение разметки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AE99339-C477-4E39-8B22-3CE1FF46858C}"/>
              </a:ext>
            </a:extLst>
          </p:cNvPr>
          <p:cNvSpPr/>
          <p:nvPr/>
        </p:nvSpPr>
        <p:spPr>
          <a:xfrm>
            <a:off x="98007" y="3086562"/>
            <a:ext cx="1048692" cy="387180"/>
          </a:xfrm>
          <a:prstGeom prst="rect">
            <a:avLst/>
          </a:prstGeom>
          <a:ln w="19050">
            <a:noFill/>
          </a:ln>
        </p:spPr>
        <p:txBody>
          <a:bodyPr wrap="square">
            <a:noAutofit/>
          </a:bodyPr>
          <a:lstStyle/>
          <a:p>
            <a:r>
              <a:rPr lang="ru-RU" sz="1400" b="1" dirty="0">
                <a:solidFill>
                  <a:srgbClr val="008675"/>
                </a:solidFill>
                <a:cs typeface="Calibri Light" panose="020F0302020204030204" pitchFamily="34" charset="0"/>
              </a:rPr>
              <a:t>Стало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494A4E2-D51C-4142-8B81-A977A57DF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904" y="1044419"/>
            <a:ext cx="4621338" cy="205038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FB505EC-7E18-44EB-8755-92F9C5AC23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995" y="1044419"/>
            <a:ext cx="2002580" cy="205038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3599EB-5420-435A-8152-D102EC2EAB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904" y="3395950"/>
            <a:ext cx="4621338" cy="244877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D272A58-322D-48A8-B534-47E1A45882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9995" y="3395950"/>
            <a:ext cx="2002580" cy="2448778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D2F968CC-80F7-4543-9A7A-D2A9D376B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904" y="146944"/>
            <a:ext cx="6862437" cy="369332"/>
          </a:xfrm>
        </p:spPr>
        <p:txBody>
          <a:bodyPr/>
          <a:lstStyle/>
          <a:p>
            <a:r>
              <a:rPr lang="ru-RU" sz="1800" dirty="0"/>
              <a:t>Строительство дороги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642A97-A820-4A63-B1B2-F201917CA252}"/>
              </a:ext>
            </a:extLst>
          </p:cNvPr>
          <p:cNvSpPr txBox="1"/>
          <p:nvPr/>
        </p:nvSpPr>
        <p:spPr>
          <a:xfrm>
            <a:off x="10309860" y="5678582"/>
            <a:ext cx="458780" cy="271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62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575189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00B3789C-5216-42CE-4809-2010C3388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500" y="79454"/>
            <a:ext cx="8852086" cy="664541"/>
          </a:xfrm>
        </p:spPr>
        <p:txBody>
          <a:bodyPr/>
          <a:lstStyle/>
          <a:p>
            <a:r>
              <a:rPr lang="ru-RU" sz="1800" dirty="0"/>
              <a:t>Особенности проектирования составов  бетона дорожных покрытий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FB23FFE-FCE8-4728-99BD-4F7E8A3D557D}"/>
              </a:ext>
            </a:extLst>
          </p:cNvPr>
          <p:cNvSpPr/>
          <p:nvPr/>
        </p:nvSpPr>
        <p:spPr>
          <a:xfrm>
            <a:off x="0" y="888764"/>
            <a:ext cx="10691813" cy="312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Результаты минералого-петрографического анализа плотной горной породы: Щебень фракции </a:t>
            </a:r>
            <a:r>
              <a:rPr lang="ru-RU" sz="1400" b="1" dirty="0">
                <a:ea typeface="Calibri" panose="020F0502020204030204" pitchFamily="34" charset="0"/>
                <a:cs typeface="Times New Roman" panose="02020603050405020304" pitchFamily="18" charset="0"/>
              </a:rPr>
              <a:t>5 – 10 мм</a:t>
            </a:r>
            <a:endParaRPr lang="ru-RU" sz="1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E9BA423-49DB-45E3-8E17-BACB1B31A0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403813"/>
              </p:ext>
            </p:extLst>
          </p:nvPr>
        </p:nvGraphicFramePr>
        <p:xfrm>
          <a:off x="52460" y="1490952"/>
          <a:ext cx="10586891" cy="33446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4648">
                  <a:extLst>
                    <a:ext uri="{9D8B030D-6E8A-4147-A177-3AD203B41FA5}">
                      <a16:colId xmlns:a16="http://schemas.microsoft.com/office/drawing/2014/main" val="4138519406"/>
                    </a:ext>
                  </a:extLst>
                </a:gridCol>
                <a:gridCol w="1959892">
                  <a:extLst>
                    <a:ext uri="{9D8B030D-6E8A-4147-A177-3AD203B41FA5}">
                      <a16:colId xmlns:a16="http://schemas.microsoft.com/office/drawing/2014/main" val="4232474852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2382483591"/>
                    </a:ext>
                  </a:extLst>
                </a:gridCol>
                <a:gridCol w="3390900">
                  <a:extLst>
                    <a:ext uri="{9D8B030D-6E8A-4147-A177-3AD203B41FA5}">
                      <a16:colId xmlns:a16="http://schemas.microsoft.com/office/drawing/2014/main" val="1467164328"/>
                    </a:ext>
                  </a:extLst>
                </a:gridCol>
                <a:gridCol w="1272540">
                  <a:extLst>
                    <a:ext uri="{9D8B030D-6E8A-4147-A177-3AD203B41FA5}">
                      <a16:colId xmlns:a16="http://schemas.microsoft.com/office/drawing/2014/main" val="2209297866"/>
                    </a:ext>
                  </a:extLst>
                </a:gridCol>
                <a:gridCol w="1272540">
                  <a:extLst>
                    <a:ext uri="{9D8B030D-6E8A-4147-A177-3AD203B41FA5}">
                      <a16:colId xmlns:a16="http://schemas.microsoft.com/office/drawing/2014/main" val="4107075568"/>
                    </a:ext>
                  </a:extLst>
                </a:gridCol>
                <a:gridCol w="1000051">
                  <a:extLst>
                    <a:ext uri="{9D8B030D-6E8A-4147-A177-3AD203B41FA5}">
                      <a16:colId xmlns:a16="http://schemas.microsoft.com/office/drawing/2014/main" val="3520454994"/>
                    </a:ext>
                  </a:extLst>
                </a:gridCol>
              </a:tblGrid>
              <a:tr h="4226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№</a:t>
                      </a:r>
                      <a:endParaRPr lang="ru-RU" sz="105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3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Минерал</a:t>
                      </a:r>
                      <a:endParaRPr lang="ru-RU" sz="105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3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Содержание (Масс. %)</a:t>
                      </a:r>
                      <a:endParaRPr lang="ru-RU" sz="105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3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Классификация по происхождению</a:t>
                      </a:r>
                      <a:endParaRPr lang="ru-RU" sz="105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3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Потенциальная реакционная способность</a:t>
                      </a:r>
                      <a:endParaRPr lang="ru-RU" sz="105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3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Ограничения по содержанию </a:t>
                      </a:r>
                      <a:br>
                        <a:rPr lang="ru-RU" sz="105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</a:br>
                      <a:r>
                        <a:rPr lang="ru-RU" sz="9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(ГОСТ 8269.0-97)</a:t>
                      </a:r>
                      <a:endParaRPr lang="ru-RU" sz="105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3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Риск развития внутренней коррозии</a:t>
                      </a:r>
                      <a:endParaRPr lang="ru-RU" sz="105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3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3168583"/>
                  </a:ext>
                </a:extLst>
              </a:tr>
              <a:tr h="2911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Диабаз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28,98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магматическая интрузивного типа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нет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-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+mn-lt"/>
                        </a:rPr>
                        <a:t>-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2162291"/>
                  </a:ext>
                </a:extLst>
              </a:tr>
              <a:tr h="2911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 err="1">
                          <a:effectLst/>
                          <a:latin typeface="+mn-lt"/>
                        </a:rPr>
                        <a:t>Габбро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21,73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магматическая интрузивного типа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нет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+mn-lt"/>
                        </a:rPr>
                        <a:t>-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+mn-lt"/>
                        </a:rPr>
                        <a:t>-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2109336"/>
                  </a:ext>
                </a:extLst>
              </a:tr>
              <a:tr h="2911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Плагиоклаз (альбит)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17,63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магматическая интрузивного типа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нет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+mn-lt"/>
                        </a:rPr>
                        <a:t>-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+mn-lt"/>
                        </a:rPr>
                        <a:t>-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3726231"/>
                  </a:ext>
                </a:extLst>
              </a:tr>
              <a:tr h="2911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Кварц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8,93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в ассоциации с магматическими и метаморфическими горными породами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нет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+mn-lt"/>
                        </a:rPr>
                        <a:t>-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+mn-lt"/>
                        </a:rPr>
                        <a:t>-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9401471"/>
                  </a:ext>
                </a:extLst>
              </a:tr>
              <a:tr h="2911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Амфиболит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6,92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метаморфическая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нет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+mn-lt"/>
                        </a:rPr>
                        <a:t>-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+mn-lt"/>
                        </a:rPr>
                        <a:t>-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3670149"/>
                  </a:ext>
                </a:extLst>
              </a:tr>
              <a:tr h="2911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+mn-lt"/>
                        </a:rPr>
                        <a:t>6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Двуслюдяной сланец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5,93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метаморфическая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нет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+mn-lt"/>
                        </a:rPr>
                        <a:t>-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+mn-lt"/>
                        </a:rPr>
                        <a:t>-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4928838"/>
                  </a:ext>
                </a:extLst>
              </a:tr>
              <a:tr h="2911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Полевой шпат (микроклин)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4,70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в ассоциации с магматическими и метаморфическими горными породами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нет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-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+mn-lt"/>
                        </a:rPr>
                        <a:t>-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6321582"/>
                  </a:ext>
                </a:extLst>
              </a:tr>
              <a:tr h="2911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Кремень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4,38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осадочная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да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не более 5,0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нет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836029"/>
                  </a:ext>
                </a:extLst>
              </a:tr>
              <a:tr h="2911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Песчаник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0,64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осадочная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да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не более 3,0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+mn-lt"/>
                        </a:rPr>
                        <a:t>нет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5124910"/>
                  </a:ext>
                </a:extLst>
              </a:tr>
            </a:tbl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55C5D8A-8F2F-489E-BCB5-C631E14CA5FB}"/>
              </a:ext>
            </a:extLst>
          </p:cNvPr>
          <p:cNvSpPr/>
          <p:nvPr/>
        </p:nvSpPr>
        <p:spPr>
          <a:xfrm>
            <a:off x="52460" y="5091113"/>
            <a:ext cx="10691813" cy="533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solidFill>
                  <a:srgbClr val="00645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Риск развития внутренней коррозии </a:t>
            </a:r>
            <a:r>
              <a:rPr lang="ru-RU" sz="1400" dirty="0">
                <a:solidFill>
                  <a:srgbClr val="006458"/>
                </a:solidFill>
                <a:cs typeface="Times New Roman" panose="02020603050405020304" pitchFamily="18" charset="0"/>
              </a:rPr>
              <a:t>заполнителя, вызываемой его взаимодействием со щелочами цемента и добавок </a:t>
            </a:r>
            <a:r>
              <a:rPr lang="ru-RU" sz="1400" b="1" dirty="0">
                <a:solidFill>
                  <a:srgbClr val="006458"/>
                </a:solidFill>
                <a:cs typeface="Times New Roman" panose="02020603050405020304" pitchFamily="18" charset="0"/>
              </a:rPr>
              <a:t>отсутствует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6A2238-1189-491D-A743-7CCCB2B142A5}"/>
              </a:ext>
            </a:extLst>
          </p:cNvPr>
          <p:cNvSpPr txBox="1"/>
          <p:nvPr/>
        </p:nvSpPr>
        <p:spPr>
          <a:xfrm>
            <a:off x="10309860" y="5678582"/>
            <a:ext cx="458780" cy="271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62" dirty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4022668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FB23FFE-FCE8-4728-99BD-4F7E8A3D557D}"/>
              </a:ext>
            </a:extLst>
          </p:cNvPr>
          <p:cNvSpPr/>
          <p:nvPr/>
        </p:nvSpPr>
        <p:spPr>
          <a:xfrm>
            <a:off x="0" y="888764"/>
            <a:ext cx="10691813" cy="312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Результаты минералого-петрографического анализа плотной горной породы: Щебень фракции </a:t>
            </a:r>
            <a:r>
              <a:rPr lang="ru-RU" sz="1400" b="1" dirty="0">
                <a:ea typeface="Calibri" panose="020F0502020204030204" pitchFamily="34" charset="0"/>
                <a:cs typeface="Times New Roman" panose="02020603050405020304" pitchFamily="18" charset="0"/>
              </a:rPr>
              <a:t>10 – 20 мм</a:t>
            </a:r>
            <a:endParaRPr lang="ru-RU" sz="1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E9BA423-49DB-45E3-8E17-BACB1B31A0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571353"/>
              </p:ext>
            </p:extLst>
          </p:nvPr>
        </p:nvGraphicFramePr>
        <p:xfrm>
          <a:off x="52460" y="1490952"/>
          <a:ext cx="10586891" cy="33074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4648">
                  <a:extLst>
                    <a:ext uri="{9D8B030D-6E8A-4147-A177-3AD203B41FA5}">
                      <a16:colId xmlns:a16="http://schemas.microsoft.com/office/drawing/2014/main" val="4138519406"/>
                    </a:ext>
                  </a:extLst>
                </a:gridCol>
                <a:gridCol w="1997992">
                  <a:extLst>
                    <a:ext uri="{9D8B030D-6E8A-4147-A177-3AD203B41FA5}">
                      <a16:colId xmlns:a16="http://schemas.microsoft.com/office/drawing/2014/main" val="4232474852"/>
                    </a:ext>
                  </a:extLst>
                </a:gridCol>
                <a:gridCol w="1135380">
                  <a:extLst>
                    <a:ext uri="{9D8B030D-6E8A-4147-A177-3AD203B41FA5}">
                      <a16:colId xmlns:a16="http://schemas.microsoft.com/office/drawing/2014/main" val="2382483591"/>
                    </a:ext>
                  </a:extLst>
                </a:gridCol>
                <a:gridCol w="3299460">
                  <a:extLst>
                    <a:ext uri="{9D8B030D-6E8A-4147-A177-3AD203B41FA5}">
                      <a16:colId xmlns:a16="http://schemas.microsoft.com/office/drawing/2014/main" val="1467164328"/>
                    </a:ext>
                  </a:extLst>
                </a:gridCol>
                <a:gridCol w="1226820">
                  <a:extLst>
                    <a:ext uri="{9D8B030D-6E8A-4147-A177-3AD203B41FA5}">
                      <a16:colId xmlns:a16="http://schemas.microsoft.com/office/drawing/2014/main" val="2209297866"/>
                    </a:ext>
                  </a:extLst>
                </a:gridCol>
                <a:gridCol w="1253650">
                  <a:extLst>
                    <a:ext uri="{9D8B030D-6E8A-4147-A177-3AD203B41FA5}">
                      <a16:colId xmlns:a16="http://schemas.microsoft.com/office/drawing/2014/main" val="4107075568"/>
                    </a:ext>
                  </a:extLst>
                </a:gridCol>
                <a:gridCol w="1018941">
                  <a:extLst>
                    <a:ext uri="{9D8B030D-6E8A-4147-A177-3AD203B41FA5}">
                      <a16:colId xmlns:a16="http://schemas.microsoft.com/office/drawing/2014/main" val="3520454994"/>
                    </a:ext>
                  </a:extLst>
                </a:gridCol>
              </a:tblGrid>
              <a:tr h="422655"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№</a:t>
                      </a: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37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Минерал</a:t>
                      </a: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37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Содержание (Масс. %)</a:t>
                      </a: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37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Классификация по происхождению</a:t>
                      </a: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37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Потенциальная реакционная способность</a:t>
                      </a: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37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Ограничения по содержанию </a:t>
                      </a:r>
                      <a:br>
                        <a:rPr lang="ru-RU" sz="105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9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(ГОСТ 8269.0-97)</a:t>
                      </a:r>
                      <a:endParaRPr lang="ru-RU" sz="1050" b="1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37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Риск развития внутренней коррозии</a:t>
                      </a: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3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3168583"/>
                  </a:ext>
                </a:extLst>
              </a:tr>
              <a:tr h="2911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Диабаз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38,94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магматическая интрузивного типа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2162291"/>
                  </a:ext>
                </a:extLst>
              </a:tr>
              <a:tr h="2911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2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1062233" rtl="0" eaLnBrk="1" fontAlgn="ctr" latinLnBrk="0" hangingPunct="1"/>
                      <a:r>
                        <a:rPr lang="ru-RU" sz="105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Габбро</a:t>
                      </a:r>
                      <a:endParaRPr lang="ru-RU" sz="10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18,50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магматическая интрузивного типа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2109336"/>
                  </a:ext>
                </a:extLst>
              </a:tr>
              <a:tr h="2911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Плагиоклаз (альбит)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9,46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магматическая интрузивного типа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3726231"/>
                  </a:ext>
                </a:extLst>
              </a:tr>
              <a:tr h="2911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Амфиболит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метаморфическая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9401471"/>
                  </a:ext>
                </a:extLst>
              </a:tr>
              <a:tr h="2911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Кварц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ассоциации с магматическими и метаморфическими горными породами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3670149"/>
                  </a:ext>
                </a:extLst>
              </a:tr>
              <a:tr h="2911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6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Кремень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осадочная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более 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4928838"/>
                  </a:ext>
                </a:extLst>
              </a:tr>
              <a:tr h="2911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Двуслюдяной сланец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метаморфическая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6321582"/>
                  </a:ext>
                </a:extLst>
              </a:tr>
              <a:tr h="2911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8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Песчаник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осадочная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более 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836029"/>
                  </a:ext>
                </a:extLst>
              </a:tr>
              <a:tr h="2911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13" marR="8913" marT="8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Диабаз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38,94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магматическая интрузивного типа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62233" rtl="0" eaLnBrk="1" fontAlgn="ctr" latinLnBrk="0" hangingPunct="1"/>
                      <a:r>
                        <a:rPr lang="ru-RU" sz="105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5124910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14A825A-41E8-43D2-A27F-5E1F49237FD1}"/>
              </a:ext>
            </a:extLst>
          </p:cNvPr>
          <p:cNvSpPr/>
          <p:nvPr/>
        </p:nvSpPr>
        <p:spPr>
          <a:xfrm>
            <a:off x="-2" y="4815005"/>
            <a:ext cx="10691813" cy="1096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sz="1400" b="1" dirty="0">
                <a:solidFill>
                  <a:srgbClr val="00645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Риск развития внутренней коррозии </a:t>
            </a:r>
            <a:r>
              <a:rPr lang="ru-RU" sz="1400" dirty="0">
                <a:solidFill>
                  <a:srgbClr val="006458"/>
                </a:solidFill>
                <a:cs typeface="Times New Roman" panose="02020603050405020304" pitchFamily="18" charset="0"/>
              </a:rPr>
              <a:t>заполнителя, вызываемой его взаимодействием со щелочами цемента и добавок </a:t>
            </a:r>
            <a:r>
              <a:rPr lang="ru-RU" sz="1400" b="1" dirty="0">
                <a:solidFill>
                  <a:srgbClr val="006458"/>
                </a:solidFill>
                <a:cs typeface="Times New Roman" panose="02020603050405020304" pitchFamily="18" charset="0"/>
              </a:rPr>
              <a:t>существует</a:t>
            </a:r>
            <a:r>
              <a:rPr lang="ru-RU" sz="1400" dirty="0">
                <a:solidFill>
                  <a:srgbClr val="006458"/>
                </a:solidFill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800"/>
              </a:spcAft>
            </a:pPr>
            <a:r>
              <a:rPr lang="ru-RU" sz="1400" dirty="0">
                <a:solidFill>
                  <a:srgbClr val="006458"/>
                </a:solidFill>
                <a:cs typeface="Times New Roman" panose="02020603050405020304" pitchFamily="18" charset="0"/>
              </a:rPr>
              <a:t>Требуется определить реакционную способность щебня ускоренным методом с измерением деформаций бетонов.</a:t>
            </a:r>
          </a:p>
        </p:txBody>
      </p:sp>
      <p:sp>
        <p:nvSpPr>
          <p:cNvPr id="8" name="Заголовок 5">
            <a:extLst>
              <a:ext uri="{FF2B5EF4-FFF2-40B4-BE49-F238E27FC236}">
                <a16:creationId xmlns:a16="http://schemas.microsoft.com/office/drawing/2014/main" id="{B6D22453-94C7-45C6-BB29-83B5BB54C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500" y="79454"/>
            <a:ext cx="8852086" cy="664541"/>
          </a:xfrm>
        </p:spPr>
        <p:txBody>
          <a:bodyPr/>
          <a:lstStyle/>
          <a:p>
            <a:r>
              <a:rPr lang="ru-RU" sz="1800" dirty="0"/>
              <a:t>Особенности проектирования составов  бетона дорожных покрытий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CA3207-D848-4594-A477-F9EEC2617291}"/>
              </a:ext>
            </a:extLst>
          </p:cNvPr>
          <p:cNvSpPr txBox="1"/>
          <p:nvPr/>
        </p:nvSpPr>
        <p:spPr>
          <a:xfrm>
            <a:off x="10309860" y="5678582"/>
            <a:ext cx="458780" cy="271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62" dirty="0"/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594422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00B3789C-5216-42CE-4809-2010C3388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25" y="44327"/>
            <a:ext cx="8722633" cy="646331"/>
          </a:xfrm>
        </p:spPr>
        <p:txBody>
          <a:bodyPr/>
          <a:lstStyle/>
          <a:p>
            <a:r>
              <a:rPr lang="ru-RU" sz="1800" dirty="0"/>
              <a:t>Особенности проектирования составов бетона</a:t>
            </a:r>
            <a:br>
              <a:rPr lang="ru-RU" sz="1800" dirty="0"/>
            </a:br>
            <a:r>
              <a:rPr lang="ru-RU" sz="1800" dirty="0"/>
              <a:t>дорожных покрытий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FB23FFE-FCE8-4728-99BD-4F7E8A3D557D}"/>
              </a:ext>
            </a:extLst>
          </p:cNvPr>
          <p:cNvSpPr/>
          <p:nvPr/>
        </p:nvSpPr>
        <p:spPr>
          <a:xfrm>
            <a:off x="0" y="811923"/>
            <a:ext cx="10691813" cy="1004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Определение реакционной способности заполнителя ускоренным методом </a:t>
            </a:r>
            <a:r>
              <a:rPr lang="ru-RU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с измерением деформаций бетона в соответствии с ГОСТ8269.0-97 — «Щебень и гравий из плотных горных пород и отходов промышленного производства для строительных работ. Методы физико-механических испытаний». 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Цемент, применяемый в испытании: Портландцемент ЦЕМ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42,5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 ДП ГОСТ 33174-2014 (Оскольский филиал АО «ЦЕМРОС»). Содержание щелочных оксидов в пересчете на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1400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– 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более 0,7%.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14A825A-41E8-43D2-A27F-5E1F49237FD1}"/>
              </a:ext>
            </a:extLst>
          </p:cNvPr>
          <p:cNvSpPr/>
          <p:nvPr/>
        </p:nvSpPr>
        <p:spPr>
          <a:xfrm>
            <a:off x="-1" y="5054757"/>
            <a:ext cx="10691813" cy="770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00645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Величина деформации расширения образцов бетона в растворе гидроксида натрия составила менее 0,1%, последний (одиннадцатый) результат испытания отличается от трех предшествующих результатов измерений не более, чем на 15%.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006458"/>
                </a:solidFill>
                <a:cs typeface="Times New Roman" panose="02020603050405020304" pitchFamily="18" charset="0"/>
              </a:rPr>
              <a:t>Щебень смеси</a:t>
            </a:r>
            <a:r>
              <a:rPr lang="ru-RU" sz="1200" dirty="0">
                <a:solidFill>
                  <a:srgbClr val="00645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фракций </a:t>
            </a:r>
            <a:r>
              <a:rPr lang="ru-RU" sz="1200" b="1" dirty="0">
                <a:solidFill>
                  <a:srgbClr val="00645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5 – 20 мм</a:t>
            </a:r>
            <a:r>
              <a:rPr lang="ru-RU" sz="1200" dirty="0">
                <a:solidFill>
                  <a:srgbClr val="00645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считается потенциально нереакционноспособным по отношению к щелочам.</a:t>
            </a:r>
            <a:endParaRPr lang="ru-RU" sz="1200" dirty="0">
              <a:solidFill>
                <a:srgbClr val="006458"/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8A71AED-EBE9-4C0B-8F0C-75DBA6E6C8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6879238"/>
              </p:ext>
            </p:extLst>
          </p:nvPr>
        </p:nvGraphicFramePr>
        <p:xfrm>
          <a:off x="81124" y="1939446"/>
          <a:ext cx="5085235" cy="18564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2044">
                  <a:extLst>
                    <a:ext uri="{9D8B030D-6E8A-4147-A177-3AD203B41FA5}">
                      <a16:colId xmlns:a16="http://schemas.microsoft.com/office/drawing/2014/main" val="851846185"/>
                    </a:ext>
                  </a:extLst>
                </a:gridCol>
                <a:gridCol w="1748371">
                  <a:extLst>
                    <a:ext uri="{9D8B030D-6E8A-4147-A177-3AD203B41FA5}">
                      <a16:colId xmlns:a16="http://schemas.microsoft.com/office/drawing/2014/main" val="2855742831"/>
                    </a:ext>
                  </a:extLst>
                </a:gridCol>
                <a:gridCol w="1040761">
                  <a:extLst>
                    <a:ext uri="{9D8B030D-6E8A-4147-A177-3AD203B41FA5}">
                      <a16:colId xmlns:a16="http://schemas.microsoft.com/office/drawing/2014/main" val="4112406676"/>
                    </a:ext>
                  </a:extLst>
                </a:gridCol>
                <a:gridCol w="864170">
                  <a:extLst>
                    <a:ext uri="{9D8B030D-6E8A-4147-A177-3AD203B41FA5}">
                      <a16:colId xmlns:a16="http://schemas.microsoft.com/office/drawing/2014/main" val="2721742127"/>
                    </a:ext>
                  </a:extLst>
                </a:gridCol>
                <a:gridCol w="589889">
                  <a:extLst>
                    <a:ext uri="{9D8B030D-6E8A-4147-A177-3AD203B41FA5}">
                      <a16:colId xmlns:a16="http://schemas.microsoft.com/office/drawing/2014/main" val="2656469442"/>
                    </a:ext>
                  </a:extLst>
                </a:gridCol>
              </a:tblGrid>
              <a:tr h="47540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№ измерения</a:t>
                      </a:r>
                      <a:endParaRPr lang="ru-RU" sz="9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37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Среднее относительное удлинение образцов, %</a:t>
                      </a:r>
                      <a:endParaRPr lang="ru-RU" sz="9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37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Отличие 11-ого результата от 3-х предыдущих, % </a:t>
                      </a:r>
                      <a:endParaRPr lang="ru-RU" sz="9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37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537480"/>
                  </a:ext>
                </a:extLst>
              </a:tr>
              <a:tr h="4302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требование </a:t>
                      </a:r>
                      <a:endParaRPr lang="ru-RU" sz="9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3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факт</a:t>
                      </a:r>
                      <a:endParaRPr lang="ru-RU" sz="9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3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соответствие</a:t>
                      </a:r>
                      <a:endParaRPr lang="ru-RU" sz="9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83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8999763"/>
                  </a:ext>
                </a:extLst>
              </a:tr>
              <a:tr h="2377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0,051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не более 15%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5,6%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да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4565678"/>
                  </a:ext>
                </a:extLst>
              </a:tr>
              <a:tr h="2377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0,054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  <a:latin typeface="+mn-lt"/>
                        </a:rPr>
                        <a:t>да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0366827"/>
                  </a:ext>
                </a:extLst>
              </a:tr>
              <a:tr h="2377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0,054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да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640102"/>
                  </a:ext>
                </a:extLst>
              </a:tr>
              <a:tr h="2377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11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0,054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0,0%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да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330113"/>
                  </a:ext>
                </a:extLst>
              </a:tr>
            </a:tbl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7918E1BD-2D28-46AB-B76E-772685EE7C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2495612"/>
              </p:ext>
            </p:extLst>
          </p:nvPr>
        </p:nvGraphicFramePr>
        <p:xfrm>
          <a:off x="5017675" y="1748859"/>
          <a:ext cx="5593013" cy="3373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3756534-402F-408F-8FA6-93615B2C2B63}"/>
              </a:ext>
            </a:extLst>
          </p:cNvPr>
          <p:cNvSpPr txBox="1"/>
          <p:nvPr/>
        </p:nvSpPr>
        <p:spPr>
          <a:xfrm>
            <a:off x="10309860" y="5678582"/>
            <a:ext cx="458780" cy="271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62" dirty="0"/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7370736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BEC7D66-E251-4B55-8031-265691144681}"/>
              </a:ext>
            </a:extLst>
          </p:cNvPr>
          <p:cNvSpPr/>
          <p:nvPr/>
        </p:nvSpPr>
        <p:spPr>
          <a:xfrm>
            <a:off x="81125" y="1003902"/>
            <a:ext cx="4127204" cy="4401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92075">
              <a:lnSpc>
                <a:spcPct val="107000"/>
              </a:lnSpc>
              <a:spcAft>
                <a:spcPts val="0"/>
              </a:spcAft>
            </a:pPr>
            <a:r>
              <a:rPr lang="ru-RU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В качестве мер защиты от внутренней коррозии заполнителя, вызываемой взаимодействием его со щелочами цемента и добавок, были предусмотрены следующие мероприятия:</a:t>
            </a:r>
          </a:p>
          <a:p>
            <a:pPr indent="92075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Tx/>
              <a:buChar char="-"/>
            </a:pPr>
            <a:r>
              <a:rPr lang="ru-RU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Применение цемента с содержанием щелочей до 0,6%;</a:t>
            </a:r>
          </a:p>
          <a:p>
            <a:pPr indent="92075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Tx/>
              <a:buChar char="-"/>
            </a:pPr>
            <a:r>
              <a:rPr lang="ru-RU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Подбор составов бетона с минимально допустимым расходом цемента;</a:t>
            </a:r>
          </a:p>
          <a:p>
            <a:pPr indent="92075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Tx/>
              <a:buChar char="-"/>
            </a:pPr>
            <a:r>
              <a:rPr lang="ru-RU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Контроль за В/Ц отношением. </a:t>
            </a:r>
          </a:p>
          <a:p>
            <a:pPr indent="92075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Tx/>
              <a:buChar char="-"/>
            </a:pPr>
            <a:r>
              <a:rPr lang="ru-RU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Объем вовлеченного воздуха – 6 -7%.</a:t>
            </a:r>
          </a:p>
          <a:p>
            <a:pPr indent="92075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Tx/>
              <a:buChar char="-"/>
            </a:pPr>
            <a:r>
              <a:rPr lang="ru-RU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Подбор соотношения крупного и мелкого заполнителей (</a:t>
            </a:r>
            <a:r>
              <a:rPr lang="en-US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r-</a:t>
            </a:r>
            <a:r>
              <a:rPr lang="ru-RU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отношение) для создания максимально плотной упаковки</a:t>
            </a:r>
          </a:p>
          <a:p>
            <a:pPr indent="92075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FontTx/>
              <a:buChar char="-"/>
            </a:pPr>
            <a:r>
              <a:rPr lang="ru-RU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Создание вторичной защиты: обработка поверхностного слоя бетона проникающей гидрофобизирующей пропиткой «БРИТ»ПП СТО 77310225.005-2015:</a:t>
            </a:r>
            <a:endParaRPr lang="ru-RU" sz="12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8C7F294-393A-41C1-A6E4-C0BB244E5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8054" y="840515"/>
            <a:ext cx="3553255" cy="358052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E4C5DB6-2A98-4969-B57A-0AA6B2EB4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370" y="1882677"/>
            <a:ext cx="3928938" cy="3783098"/>
          </a:xfrm>
          <a:prstGeom prst="rect">
            <a:avLst/>
          </a:prstGeom>
        </p:spPr>
      </p:pic>
      <p:sp>
        <p:nvSpPr>
          <p:cNvPr id="10" name="Заголовок 5">
            <a:extLst>
              <a:ext uri="{FF2B5EF4-FFF2-40B4-BE49-F238E27FC236}">
                <a16:creationId xmlns:a16="http://schemas.microsoft.com/office/drawing/2014/main" id="{3A4E88D6-4A65-4F63-B741-580942067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25" y="44327"/>
            <a:ext cx="8722633" cy="646331"/>
          </a:xfrm>
        </p:spPr>
        <p:txBody>
          <a:bodyPr/>
          <a:lstStyle/>
          <a:p>
            <a:r>
              <a:rPr lang="ru-RU" sz="1800" dirty="0"/>
              <a:t>Особенности проектирования составов</a:t>
            </a:r>
            <a:br>
              <a:rPr lang="ru-RU" sz="1800" dirty="0"/>
            </a:br>
            <a:r>
              <a:rPr lang="ru-RU" sz="1800" dirty="0"/>
              <a:t>бетона дорожных покрытий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948D8C-7570-4BDB-9AA4-0B29C545DD2C}"/>
              </a:ext>
            </a:extLst>
          </p:cNvPr>
          <p:cNvSpPr txBox="1"/>
          <p:nvPr/>
        </p:nvSpPr>
        <p:spPr>
          <a:xfrm>
            <a:off x="10309860" y="5678582"/>
            <a:ext cx="458780" cy="271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62" dirty="0"/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2158547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A026B5-0E0D-480D-8E81-2024ACFC2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22" y="175233"/>
            <a:ext cx="8767224" cy="378437"/>
          </a:xfrm>
        </p:spPr>
        <p:txBody>
          <a:bodyPr/>
          <a:lstStyle/>
          <a:p>
            <a:r>
              <a:rPr lang="ru-RU" sz="1800" dirty="0"/>
              <a:t>Выбор поставщика бетонных смесей для дорожного покрытия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05390CF-E399-4EB4-BA8B-7E047EDD58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0069" y="1278313"/>
            <a:ext cx="6181079" cy="4193910"/>
          </a:xfrm>
          <a:prstGeom prst="rect">
            <a:avLst/>
          </a:prstGeom>
        </p:spPr>
      </p:pic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AAC71BB1-6999-4F36-B5EE-F55ED92F84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7277698"/>
              </p:ext>
            </p:extLst>
          </p:nvPr>
        </p:nvGraphicFramePr>
        <p:xfrm>
          <a:off x="-554296" y="1531088"/>
          <a:ext cx="4871115" cy="3698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ECCD2AF-2BF4-43BD-B032-5EEC0C912026}"/>
              </a:ext>
            </a:extLst>
          </p:cNvPr>
          <p:cNvSpPr/>
          <p:nvPr/>
        </p:nvSpPr>
        <p:spPr>
          <a:xfrm>
            <a:off x="198323" y="846432"/>
            <a:ext cx="57615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008675"/>
                </a:solidFill>
                <a:ea typeface="Roboto Condensed" panose="02000000000000000000" pitchFamily="2" charset="0"/>
                <a:cs typeface="Calibri Light" panose="020F0302020204030204" pitchFamily="34" charset="0"/>
              </a:rPr>
              <a:t>Основные требования к производителю смеси</a:t>
            </a:r>
            <a:endParaRPr lang="ru-RU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9BC710-D43D-4333-8694-C4878E3F83E4}"/>
              </a:ext>
            </a:extLst>
          </p:cNvPr>
          <p:cNvSpPr txBox="1"/>
          <p:nvPr/>
        </p:nvSpPr>
        <p:spPr>
          <a:xfrm>
            <a:off x="10309860" y="5678582"/>
            <a:ext cx="458780" cy="271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62" dirty="0"/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7058923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C607AE7-4103-4BDD-8C67-6A81A1F47B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05062" y="1298460"/>
            <a:ext cx="3755155" cy="281636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36FFA9-D332-4896-8177-81612FE53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82" y="9023"/>
            <a:ext cx="8752848" cy="664541"/>
          </a:xfrm>
        </p:spPr>
        <p:txBody>
          <a:bodyPr/>
          <a:lstStyle/>
          <a:p>
            <a:r>
              <a:rPr lang="ru-RU" dirty="0"/>
              <a:t>Контроль качества бетонной смеси на всех стадиях производства и укладки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C162683-1B7D-492B-8C73-C53FD1FDC5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10" y="4131776"/>
            <a:ext cx="2816368" cy="175750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810061D-73AC-4D51-8038-A0EB93C491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005" y="829065"/>
            <a:ext cx="2673978" cy="388009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EFE726A-BAD9-4AE2-8766-58D16EE12F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005" y="2752758"/>
            <a:ext cx="7615799" cy="313652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85F1B1A-AFEC-4363-956F-A678E91A0DF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18675" y="1015648"/>
            <a:ext cx="2689682" cy="231651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FB7581E-7556-4FB6-8EF3-D6DF72CEE93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05948" y="1165275"/>
            <a:ext cx="2689682" cy="201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7505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9C19CE0-B3A9-4262-999E-503CB454E581}"/>
              </a:ext>
            </a:extLst>
          </p:cNvPr>
          <p:cNvSpPr/>
          <p:nvPr/>
        </p:nvSpPr>
        <p:spPr>
          <a:xfrm>
            <a:off x="3354420" y="2540456"/>
            <a:ext cx="3981792" cy="36747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788" b="1" dirty="0">
                <a:solidFill>
                  <a:schemeClr val="bg1"/>
                </a:solidFill>
                <a:latin typeface="Verdana" panose="020B0604030504040204" pitchFamily="34" charset="0"/>
              </a:rPr>
              <a:t>СПАСИБО ЗА ВНИМАНИЕ !</a:t>
            </a:r>
            <a:endParaRPr lang="ru-RU" altLang="ru-RU" sz="1788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1377F0F-3E67-41C5-B4E9-60FFBFFC2E37}"/>
              </a:ext>
            </a:extLst>
          </p:cNvPr>
          <p:cNvSpPr/>
          <p:nvPr/>
        </p:nvSpPr>
        <p:spPr>
          <a:xfrm>
            <a:off x="506041" y="4565707"/>
            <a:ext cx="2848379" cy="1075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78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Соловьёв Леонид Геннадьевич</a:t>
            </a:r>
            <a:endParaRPr lang="ru-RU" sz="1278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ru-RU" sz="1278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Руководитель проекта строительства </a:t>
            </a:r>
          </a:p>
          <a:p>
            <a:r>
              <a:rPr lang="ru-RU" sz="1278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Транспортной инфраструктуры </a:t>
            </a:r>
          </a:p>
          <a:p>
            <a:r>
              <a:rPr lang="ru-RU" sz="1278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Тел.:</a:t>
            </a:r>
            <a:r>
              <a:rPr lang="ru-RU" sz="1278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+7 (495) 795-25-80 доб.82518</a:t>
            </a:r>
          </a:p>
          <a:p>
            <a:r>
              <a:rPr lang="en-US" sz="1278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e-mail: </a:t>
            </a:r>
            <a:r>
              <a:rPr lang="en-US" sz="1278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solovyov@cemros.ru</a:t>
            </a:r>
            <a:endParaRPr lang="ru-RU" sz="1278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устой слайд">
  <a:themeElements>
    <a:clrScheme name="Пользовательские 1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007E71"/>
      </a:accent1>
      <a:accent2>
        <a:srgbClr val="004B41"/>
      </a:accent2>
      <a:accent3>
        <a:srgbClr val="0E449D"/>
      </a:accent3>
      <a:accent4>
        <a:srgbClr val="F36B7A"/>
      </a:accent4>
      <a:accent5>
        <a:srgbClr val="EE9900"/>
      </a:accent5>
      <a:accent6>
        <a:srgbClr val="B37300"/>
      </a:accent6>
      <a:hlink>
        <a:srgbClr val="F36C7A"/>
      </a:hlink>
      <a:folHlink>
        <a:srgbClr val="914048"/>
      </a:folHlink>
    </a:clrScheme>
    <a:fontScheme name="Другая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1" id="{586A5FC4-D64C-42FE-BF4F-4E1C5AD73B78}" vid="{22930492-3A2C-47A2-82D0-9DE8BCB8267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19674</TotalTime>
  <Words>1875</Words>
  <Application>Microsoft Office PowerPoint</Application>
  <PresentationFormat>Произвольный</PresentationFormat>
  <Paragraphs>361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Arial Unicode MS</vt:lpstr>
      <vt:lpstr>Arial</vt:lpstr>
      <vt:lpstr>Calibri</vt:lpstr>
      <vt:lpstr>Calibri Light</vt:lpstr>
      <vt:lpstr>Roboto Condensed</vt:lpstr>
      <vt:lpstr>Times New Roman</vt:lpstr>
      <vt:lpstr>Verdana</vt:lpstr>
      <vt:lpstr>Пустой слайд</vt:lpstr>
      <vt:lpstr>Современный контроль качества строительства цементобетонных покрытий автомобильных дорог</vt:lpstr>
      <vt:lpstr>Почему важен контроль качества цементобетонных покрытий?</vt:lpstr>
      <vt:lpstr>Современные подходы к контролю качества</vt:lpstr>
      <vt:lpstr>Что такое укрепление грунта и КМВ?</vt:lpstr>
      <vt:lpstr>Презентация PowerPoint</vt:lpstr>
      <vt:lpstr>Презентация PowerPoint</vt:lpstr>
      <vt:lpstr>Презентация PowerPoint</vt:lpstr>
      <vt:lpstr>Контроль входных материалов </vt:lpstr>
      <vt:lpstr>Проектирование составов дорожного основания и цементобетонного покрытия</vt:lpstr>
      <vt:lpstr>Контроль качества уплотнения несущего основания </vt:lpstr>
      <vt:lpstr>Подбор состава бетона для цементобетонных покрытий</vt:lpstr>
      <vt:lpstr>Презентация PowerPoint</vt:lpstr>
      <vt:lpstr>Строительство дороги</vt:lpstr>
      <vt:lpstr>Особенности проектирования составов  бетона дорожных покрытий</vt:lpstr>
      <vt:lpstr>Особенности проектирования составов  бетона дорожных покрытий</vt:lpstr>
      <vt:lpstr>Особенности проектирования составов бетона дорожных покрытий</vt:lpstr>
      <vt:lpstr>Особенности проектирования составов бетона дорожных покрытий</vt:lpstr>
      <vt:lpstr>Выбор поставщика бетонных смесей для дорожного покрытия</vt:lpstr>
      <vt:lpstr>Контроль качества бетонной смеси на всех стадиях производства и укладки</vt:lpstr>
      <vt:lpstr>Презентация PowerPoint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Соловьёв Леонид Геннадьевич</cp:lastModifiedBy>
  <cp:revision>521</cp:revision>
  <dcterms:created xsi:type="dcterms:W3CDTF">2023-03-06T09:42:24Z</dcterms:created>
  <dcterms:modified xsi:type="dcterms:W3CDTF">2025-07-09T15:01:05Z</dcterms:modified>
</cp:coreProperties>
</file>