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14"/>
  </p:notesMasterIdLst>
  <p:sldIdLst>
    <p:sldId id="441" r:id="rId2"/>
    <p:sldId id="442" r:id="rId3"/>
    <p:sldId id="461" r:id="rId4"/>
    <p:sldId id="450" r:id="rId5"/>
    <p:sldId id="452" r:id="rId6"/>
    <p:sldId id="453" r:id="rId7"/>
    <p:sldId id="459" r:id="rId8"/>
    <p:sldId id="463" r:id="rId9"/>
    <p:sldId id="455" r:id="rId10"/>
    <p:sldId id="465" r:id="rId11"/>
    <p:sldId id="466" r:id="rId12"/>
    <p:sldId id="462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444"/>
    <a:srgbClr val="A9D1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rgbClr val="000000"/>
        </a:fontRef>
        <a:srgbClr val="000000"/>
      </a:tcTxStyle>
      <a:tcStyle>
        <a:tcBdr>
          <a:left>
            <a:ln w="12700" cmpd="sng">
              <a:solidFill>
                <a:srgbClr val="000000"/>
              </a:solidFill>
            </a:ln>
          </a:left>
          <a:right>
            <a:ln w="12700" cmpd="sng">
              <a:solidFill>
                <a:srgbClr val="000000"/>
              </a:solidFill>
            </a:ln>
          </a:right>
          <a:top>
            <a:ln w="12700" cmpd="sng">
              <a:solidFill>
                <a:srgbClr val="000000"/>
              </a:solidFill>
            </a:ln>
          </a:top>
          <a:bottom>
            <a:ln w="12700" cmpd="sng">
              <a:solidFill>
                <a:srgbClr val="000000"/>
              </a:solidFill>
            </a:ln>
          </a:bottom>
          <a:insideH>
            <a:ln w="12700" cmpd="sng">
              <a:solidFill>
                <a:srgbClr val="000000"/>
              </a:solidFill>
            </a:ln>
          </a:insideH>
          <a:insideV>
            <a:ln w="12700" cmpd="sng">
              <a:solidFill>
                <a:srgbClr val="000000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0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422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/>
</inkml:ink>
</file>

<file path=ppt/ink/ink2.xml><?xml version="1.0" encoding="utf-8"?>
<inkml:ink xmlns:inkml="http://www.w3.org/2003/InkML">
  <inkml:definitions/>
</inkml:ink>
</file>

<file path=ppt/ink/ink3.xml><?xml version="1.0" encoding="utf-8"?>
<inkml:ink xmlns:inkml="http://www.w3.org/2003/InkML">
  <inkml:definitions/>
</inkml:ink>
</file>

<file path=ppt/ink/ink4.xml><?xml version="1.0" encoding="utf-8"?>
<inkml:ink xmlns:inkml="http://www.w3.org/2003/InkML">
  <inkml:definitions/>
</inkml:ink>
</file>

<file path=ppt/ink/ink5.xml><?xml version="1.0" encoding="utf-8"?>
<inkml:ink xmlns:inkml="http://www.w3.org/2003/InkML">
  <inkml:definitions/>
</inkml:ink>
</file>

<file path=ppt/ink/ink6.xml><?xml version="1.0" encoding="utf-8"?>
<inkml:ink xmlns:inkml="http://www.w3.org/2003/InkML">
  <inkml:definitions/>
</inkml:ink>
</file>

<file path=ppt/ink/ink7.xml><?xml version="1.0" encoding="utf-8"?>
<inkml:ink xmlns:inkml="http://www.w3.org/2003/InkML">
  <inkml:definitions/>
</inkml:ink>
</file>

<file path=ppt/ink/ink8.xml><?xml version="1.0" encoding="utf-8"?>
<inkml:ink xmlns:inkml="http://www.w3.org/2003/InkML">
  <inkml:definitions/>
</inkml:ink>
</file>

<file path=ppt/ink/ink9.xml><?xml version="1.0" encoding="utf-8"?>
<inkml:ink xmlns:inkml="http://www.w3.org/2003/InkML">
  <inkml:definitions/>
</inkml:ink>
</file>

<file path=ppt/ink/ink10.xml><?xml version="1.0" encoding="utf-8"?>
<inkml:ink xmlns:inkml="http://www.w3.org/2003/InkML">
  <inkml:definitions/>
</inkml:ink>
</file>

<file path=ppt/ink/ink11.xml><?xml version="1.0" encoding="utf-8"?>
<inkml:ink xmlns:inkml="http://www.w3.org/2003/InkML">
  <inkml:definitions/>
</inkml:ink>
</file>

<file path=ppt/ink/ink12.xml><?xml version="1.0" encoding="utf-8"?>
<inkml:ink xmlns:inkml="http://www.w3.org/2003/InkML">
  <inkml:definitions/>
</inkml:ink>
</file>

<file path=ppt/ink/ink13.xml><?xml version="1.0" encoding="utf-8"?>
<inkml:ink xmlns:inkml="http://www.w3.org/2003/InkML">
  <inkml:definitions/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6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6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7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59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04859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600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60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8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58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58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58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740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1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42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43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745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46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4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4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4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751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2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53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4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5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56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57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720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21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22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5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0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1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762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63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65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66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048729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1048730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3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3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3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735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3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3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3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724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72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72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4872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48577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578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D814B-B611-4883-94A4-1C890E557F2D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1048579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0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89A27-DE53-4D7B-BC5C-F2C10D32598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6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5.png"/><Relationship Id="rId7" Type="http://schemas.openxmlformats.org/officeDocument/2006/relationships/customXml" Target="../ink/ink4.xml"/><Relationship Id="rId12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12.png"/><Relationship Id="rId5" Type="http://schemas.openxmlformats.org/officeDocument/2006/relationships/customXml" Target="../ink/ink2.xml"/><Relationship Id="rId10" Type="http://schemas.openxmlformats.org/officeDocument/2006/relationships/customXml" Target="../ink/ink7.xml"/><Relationship Id="rId4" Type="http://schemas.openxmlformats.org/officeDocument/2006/relationships/image" Target="../media/image6.png"/><Relationship Id="rId9" Type="http://schemas.openxmlformats.org/officeDocument/2006/relationships/customXml" Target="../ink/ink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3" Type="http://schemas.openxmlformats.org/officeDocument/2006/relationships/image" Target="../media/image5.png"/><Relationship Id="rId7" Type="http://schemas.openxmlformats.org/officeDocument/2006/relationships/customXml" Target="../ink/ink10.xml"/><Relationship Id="rId12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11" Type="http://schemas.openxmlformats.org/officeDocument/2006/relationships/image" Target="../media/image22.png"/><Relationship Id="rId5" Type="http://schemas.openxmlformats.org/officeDocument/2006/relationships/customXml" Target="../ink/ink8.xml"/><Relationship Id="rId10" Type="http://schemas.openxmlformats.org/officeDocument/2006/relationships/customXml" Target="../ink/ink13.xml"/><Relationship Id="rId4" Type="http://schemas.openxmlformats.org/officeDocument/2006/relationships/image" Target="../media/image6.png"/><Relationship Id="rId9" Type="http://schemas.openxmlformats.org/officeDocument/2006/relationships/customXml" Target="../ink/ink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20"/>
            <a:ext cx="4837779" cy="6855760"/>
          </a:xfrm>
          <a:prstGeom prst="rect">
            <a:avLst/>
          </a:prstGeom>
        </p:spPr>
      </p:pic>
      <p:pic>
        <p:nvPicPr>
          <p:cNvPr id="2097171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8591" y="0"/>
            <a:ext cx="6703409" cy="6858000"/>
          </a:xfrm>
          <a:prstGeom prst="rect">
            <a:avLst/>
          </a:prstGeom>
        </p:spPr>
      </p:pic>
      <p:pic>
        <p:nvPicPr>
          <p:cNvPr id="2097172" name="Рисунок 9"/>
          <p:cNvPicPr>
            <a:picLocks noChangeAspect="1"/>
          </p:cNvPicPr>
          <p:nvPr/>
        </p:nvPicPr>
        <p:blipFill>
          <a:blip r:embed="rId4" cstate="print"/>
          <a:srcRect l="43807" b="-10543"/>
          <a:stretch>
            <a:fillRect/>
          </a:stretch>
        </p:blipFill>
        <p:spPr>
          <a:xfrm>
            <a:off x="1045997" y="639181"/>
            <a:ext cx="3649144" cy="1203307"/>
          </a:xfrm>
          <a:prstGeom prst="rect">
            <a:avLst/>
          </a:prstGeom>
        </p:spPr>
      </p:pic>
      <p:sp>
        <p:nvSpPr>
          <p:cNvPr id="1048602" name="TextBox 11"/>
          <p:cNvSpPr txBox="1"/>
          <p:nvPr/>
        </p:nvSpPr>
        <p:spPr>
          <a:xfrm>
            <a:off x="1045997" y="1596742"/>
            <a:ext cx="818678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0" u="none" strike="noStrike" baseline="0" dirty="0">
                <a:solidFill>
                  <a:srgbClr val="006444"/>
                </a:solidFill>
                <a:latin typeface="Times New Roman" panose="02020603050405020304" pitchFamily="18" charset="0"/>
              </a:rPr>
              <a:t>Применение современных химических добавок для улучшения эксплуатационного состояния цементобетонных покрытий автомобильных дорог и повышения срока их службы	</a:t>
            </a:r>
            <a:endParaRPr lang="ru-RU" sz="3200" b="1" dirty="0">
              <a:solidFill>
                <a:srgbClr val="006444"/>
              </a:solidFill>
              <a:latin typeface="Montserrat" panose="00000500000000000000" pitchFamily="50" charset="-52"/>
            </a:endParaRPr>
          </a:p>
          <a:p>
            <a:endParaRPr lang="ru-RU" b="1" dirty="0">
              <a:solidFill>
                <a:srgbClr val="006444"/>
              </a:solidFill>
              <a:latin typeface="Montserrat" panose="00000500000000000000" pitchFamily="50" charset="-52"/>
            </a:endParaRPr>
          </a:p>
          <a:p>
            <a:r>
              <a:rPr lang="mul" b="1" dirty="0">
                <a:solidFill>
                  <a:srgbClr val="006444"/>
                </a:solidFill>
                <a:latin typeface="Montserrat" panose="00000500000000000000" pitchFamily="50" charset="-52"/>
              </a:rPr>
              <a:t>Руководитель</a:t>
            </a:r>
            <a:r>
              <a:rPr lang="en-US" altLang="mul" b="1" dirty="0">
                <a:solidFill>
                  <a:srgbClr val="006444"/>
                </a:solidFill>
                <a:latin typeface="Montserrat" panose="00000500000000000000" pitchFamily="50" charset="-52"/>
              </a:rPr>
              <a:t> </a:t>
            </a:r>
            <a:r>
              <a:rPr lang="mul" altLang="mul" b="1" dirty="0">
                <a:solidFill>
                  <a:srgbClr val="006444"/>
                </a:solidFill>
                <a:latin typeface="Montserrat" panose="00000500000000000000" pitchFamily="50" charset="-52"/>
              </a:rPr>
              <a:t>СТСП</a:t>
            </a:r>
            <a:r>
              <a:rPr lang="ru-RU" b="1" dirty="0">
                <a:solidFill>
                  <a:srgbClr val="006444"/>
                </a:solidFill>
                <a:latin typeface="Montserrat" panose="00000500000000000000" pitchFamily="50" charset="-52"/>
              </a:rPr>
              <a:t> </a:t>
            </a:r>
            <a:endParaRPr lang="zh-CN" altLang="en-US" dirty="0"/>
          </a:p>
          <a:p>
            <a:r>
              <a:rPr lang="mul" b="1" dirty="0">
                <a:solidFill>
                  <a:srgbClr val="006444"/>
                </a:solidFill>
                <a:latin typeface="Montserrat" panose="00000500000000000000" pitchFamily="50" charset="-52"/>
              </a:rPr>
              <a:t>ООО</a:t>
            </a:r>
            <a:r>
              <a:rPr lang="en-US" altLang="mul" b="1" dirty="0">
                <a:solidFill>
                  <a:srgbClr val="006444"/>
                </a:solidFill>
                <a:latin typeface="Montserrat" panose="00000500000000000000" pitchFamily="50" charset="-52"/>
              </a:rPr>
              <a:t> </a:t>
            </a:r>
            <a:r>
              <a:rPr lang="ru-RU" b="1" dirty="0">
                <a:solidFill>
                  <a:srgbClr val="006444"/>
                </a:solidFill>
                <a:latin typeface="Montserrat" panose="00000500000000000000" pitchFamily="50" charset="-52"/>
              </a:rPr>
              <a:t>«ПОЛИПЛАСТ НОВОМОСКОВСК» Вовк И.В.</a:t>
            </a:r>
            <a:endParaRPr lang="zh-CN" altLang="en-US" dirty="0"/>
          </a:p>
        </p:txBody>
      </p:sp>
      <p:sp>
        <p:nvSpPr>
          <p:cNvPr id="1048604" name="TextBox 13"/>
          <p:cNvSpPr txBox="1"/>
          <p:nvPr/>
        </p:nvSpPr>
        <p:spPr>
          <a:xfrm>
            <a:off x="8708994" y="6097480"/>
            <a:ext cx="315157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mul" sz="2500" dirty="0"/>
              <a:t> </a:t>
            </a:r>
            <a:r>
              <a:rPr lang="ru-RU" altLang="mul" sz="2500" dirty="0"/>
              <a:t>Москва, 2026 </a:t>
            </a:r>
            <a:r>
              <a:rPr lang="mul" altLang="mul" sz="2500" dirty="0"/>
              <a:t>г</a:t>
            </a:r>
            <a:endParaRPr lang="ru-RU" sz="2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174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pic>
        <p:nvPicPr>
          <p:cNvPr id="2097175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0932" y="569056"/>
            <a:ext cx="2070418" cy="348748"/>
          </a:xfrm>
          <a:prstGeom prst="rect">
            <a:avLst/>
          </a:prstGeom>
        </p:spPr>
      </p:pic>
      <p:sp>
        <p:nvSpPr>
          <p:cNvPr id="1048605" name="TextBox 13"/>
          <p:cNvSpPr txBox="1"/>
          <p:nvPr/>
        </p:nvSpPr>
        <p:spPr>
          <a:xfrm>
            <a:off x="737653" y="1021494"/>
            <a:ext cx="8719385" cy="461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                        </a:t>
            </a:r>
            <a:r>
              <a:rPr lang="ru-RU" sz="2000" b="1" dirty="0">
                <a:solidFill>
                  <a:srgbClr val="006444"/>
                </a:solidFill>
                <a:latin typeface="Montserrat" panose="00000500000000000000" pitchFamily="50" charset="-52"/>
              </a:rPr>
              <a:t>  </a:t>
            </a:r>
          </a:p>
        </p:txBody>
      </p:sp>
      <p:sp>
        <p:nvSpPr>
          <p:cNvPr id="1048606" name="TextBox 17"/>
          <p:cNvSpPr txBox="1"/>
          <p:nvPr/>
        </p:nvSpPr>
        <p:spPr>
          <a:xfrm>
            <a:off x="803554" y="1631090"/>
            <a:ext cx="9238369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700" dirty="0">
              <a:latin typeface="Myriad Pro" panose="020B0503030403020204" pitchFamily="34" charset="0"/>
            </a:endParaRPr>
          </a:p>
        </p:txBody>
      </p:sp>
      <p:sp>
        <p:nvSpPr>
          <p:cNvPr id="1048609" name="TextBox 16"/>
          <p:cNvSpPr txBox="1"/>
          <p:nvPr/>
        </p:nvSpPr>
        <p:spPr>
          <a:xfrm>
            <a:off x="737653" y="1098956"/>
            <a:ext cx="8921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Факторы, снижающие срок службы цементобетонных покрытий автомобильных дорог</a:t>
            </a:r>
            <a:endParaRPr lang="zh-CN" altLang="en-US" sz="2400" dirty="0"/>
          </a:p>
        </p:txBody>
      </p:sp>
      <p:sp>
        <p:nvSpPr>
          <p:cNvPr id="1048610" name="TextBox 1048609"/>
          <p:cNvSpPr txBox="1"/>
          <p:nvPr/>
        </p:nvSpPr>
        <p:spPr>
          <a:xfrm>
            <a:off x="803554" y="2059413"/>
            <a:ext cx="10235241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нагрузка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переменного замораживания и оттаивания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Воздействие антигололедных реагентов</a:t>
            </a:r>
            <a:endParaRPr lang="ru-RU" sz="2000" dirty="0">
              <a:solidFill>
                <a:srgbClr val="000000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48611" name="Рукописный ввод 1048610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11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p:sp>
        <p:nvSpPr>
          <p:cNvPr id="12" name="TextBox 16">
            <a:extLst>
              <a:ext uri="{FF2B5EF4-FFF2-40B4-BE49-F238E27FC236}">
                <a16:creationId xmlns:a16="http://schemas.microsoft.com/office/drawing/2014/main" id="{8F61F37A-6BFC-47B1-8AC8-DFFFC46E9B49}"/>
              </a:ext>
            </a:extLst>
          </p:cNvPr>
          <p:cNvSpPr txBox="1"/>
          <p:nvPr/>
        </p:nvSpPr>
        <p:spPr>
          <a:xfrm>
            <a:off x="803554" y="3265939"/>
            <a:ext cx="9325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Наши инструменты повышения срока службы </a:t>
            </a:r>
            <a:r>
              <a:rPr lang="ru-RU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цементобетонных покрытий</a:t>
            </a:r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автомобильных дорог</a:t>
            </a:r>
            <a:endParaRPr lang="zh-CN" alt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DE4401-992C-4885-9608-5623E2D2B198}"/>
              </a:ext>
            </a:extLst>
          </p:cNvPr>
          <p:cNvSpPr txBox="1"/>
          <p:nvPr/>
        </p:nvSpPr>
        <p:spPr>
          <a:xfrm>
            <a:off x="853267" y="4354083"/>
            <a:ext cx="10235241" cy="224676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пластифицирующая основа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добавки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добавки, обеспечивающие сохраняемость бетонной смеси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добавки, повышающие стабильность бетонной смеси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добавки, снижающие щелочную коррозию бетона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монодобавка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комплексная добавка</a:t>
            </a:r>
          </a:p>
          <a:p>
            <a:endParaRPr lang="ru-RU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15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pic>
        <p:nvPicPr>
          <p:cNvPr id="2097158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0932" y="569056"/>
            <a:ext cx="2070418" cy="348748"/>
          </a:xfrm>
          <a:prstGeom prst="rect">
            <a:avLst/>
          </a:prstGeom>
        </p:spPr>
      </p:pic>
      <p:sp>
        <p:nvSpPr>
          <p:cNvPr id="1048589" name="TextBox 13"/>
          <p:cNvSpPr txBox="1"/>
          <p:nvPr/>
        </p:nvSpPr>
        <p:spPr>
          <a:xfrm>
            <a:off x="591381" y="1105497"/>
            <a:ext cx="95693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Выбор пластифицирующей основы </a:t>
            </a:r>
          </a:p>
          <a:p>
            <a:endParaRPr lang="ru-RU" b="1" dirty="0">
              <a:solidFill>
                <a:srgbClr val="006444"/>
              </a:solidFill>
              <a:latin typeface="Montserrat" panose="00000500000000000000" pitchFamily="50" charset="-52"/>
            </a:endParaRPr>
          </a:p>
        </p:txBody>
      </p:sp>
      <p:sp>
        <p:nvSpPr>
          <p:cNvPr id="1048590" name="Равнобедренный треугольник 19"/>
          <p:cNvSpPr/>
          <p:nvPr/>
        </p:nvSpPr>
        <p:spPr>
          <a:xfrm rot="5400000">
            <a:off x="1895899" y="4711837"/>
            <a:ext cx="185738" cy="127740"/>
          </a:xfrm>
          <a:prstGeom prst="triangle">
            <a:avLst/>
          </a:prstGeom>
          <a:solidFill>
            <a:srgbClr val="A9D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591" name="Равнобедренный треугольник 20"/>
          <p:cNvSpPr/>
          <p:nvPr/>
        </p:nvSpPr>
        <p:spPr>
          <a:xfrm rot="5400000">
            <a:off x="1895899" y="5140640"/>
            <a:ext cx="185738" cy="127740"/>
          </a:xfrm>
          <a:prstGeom prst="triangle">
            <a:avLst/>
          </a:prstGeom>
          <a:solidFill>
            <a:srgbClr val="A9D1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97159" name="Рисунок 1"/>
          <p:cNvPicPr>
            <a:picLocks noChangeAspect="1"/>
          </p:cNvPicPr>
          <p:nvPr/>
        </p:nvPicPr>
        <p:blipFill rotWithShape="1">
          <a:blip r:embed="rId5"/>
          <a:srcRect r="23587"/>
          <a:stretch/>
        </p:blipFill>
        <p:spPr>
          <a:xfrm>
            <a:off x="647892" y="1573212"/>
            <a:ext cx="10338331" cy="42535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C6D7E3F-28FD-4AE2-BEDD-794DBDC98F65}"/>
              </a:ext>
            </a:extLst>
          </p:cNvPr>
          <p:cNvSpPr txBox="1"/>
          <p:nvPr/>
        </p:nvSpPr>
        <p:spPr>
          <a:xfrm>
            <a:off x="353909" y="1573212"/>
            <a:ext cx="2939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7200" b="1" dirty="0">
                <a:solidFill>
                  <a:srgbClr val="FF0000"/>
                </a:solidFill>
                <a:latin typeface="Montserrat" panose="00000500000000000000" pitchFamily="50" charset="-52"/>
              </a:rPr>
              <a:t>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07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208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grpSp>
        <p:nvGrpSpPr>
          <p:cNvPr id="64" name="Группа 3"/>
          <p:cNvGrpSpPr/>
          <p:nvPr/>
        </p:nvGrpSpPr>
        <p:grpSpPr>
          <a:xfrm>
            <a:off x="0" y="0"/>
            <a:ext cx="12190535" cy="6890408"/>
            <a:chOff x="1465" y="-32408"/>
            <a:chExt cx="12190535" cy="6890408"/>
          </a:xfrm>
        </p:grpSpPr>
        <p:pic>
          <p:nvPicPr>
            <p:cNvPr id="2097209" name="Рисунок 10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0932" y="569056"/>
              <a:ext cx="2070418" cy="348748"/>
            </a:xfrm>
            <a:prstGeom prst="rect">
              <a:avLst/>
            </a:prstGeom>
          </p:spPr>
        </p:pic>
        <p:cxnSp>
          <p:nvCxnSpPr>
            <p:cNvPr id="3145731" name="Прямая соединительная линия 12"/>
            <p:cNvCxnSpPr>
              <a:cxnSpLocks/>
            </p:cNvCxnSpPr>
            <p:nvPr/>
          </p:nvCxnSpPr>
          <p:spPr>
            <a:xfrm>
              <a:off x="866775" y="400050"/>
              <a:ext cx="0" cy="685800"/>
            </a:xfrm>
            <a:prstGeom prst="line">
              <a:avLst/>
            </a:prstGeom>
            <a:ln w="12700">
              <a:solidFill>
                <a:srgbClr val="006444"/>
              </a:solidFill>
            </a:ln>
          </p:spPr>
        </p:cxnSp>
        <p:grpSp>
          <p:nvGrpSpPr>
            <p:cNvPr id="65" name="Группа 5"/>
            <p:cNvGrpSpPr/>
            <p:nvPr/>
          </p:nvGrpSpPr>
          <p:grpSpPr>
            <a:xfrm>
              <a:off x="1465" y="-32408"/>
              <a:ext cx="12190535" cy="6890408"/>
              <a:chOff x="19276" y="-32408"/>
              <a:chExt cx="12190535" cy="6890408"/>
            </a:xfrm>
          </p:grpSpPr>
          <p:pic>
            <p:nvPicPr>
              <p:cNvPr id="2097210" name="Рисунок 6"/>
              <p:cNvPicPr>
                <a:picLocks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031382" y="-32408"/>
                <a:ext cx="4178429" cy="6858000"/>
              </a:xfrm>
              <a:prstGeom prst="rect">
                <a:avLst/>
              </a:prstGeom>
            </p:spPr>
          </p:pic>
          <p:grpSp>
            <p:nvGrpSpPr>
              <p:cNvPr id="66" name="Группа 1"/>
              <p:cNvGrpSpPr/>
              <p:nvPr/>
            </p:nvGrpSpPr>
            <p:grpSpPr>
              <a:xfrm>
                <a:off x="19276" y="0"/>
                <a:ext cx="11462167" cy="6858000"/>
                <a:chOff x="19276" y="0"/>
                <a:chExt cx="11462167" cy="6858000"/>
              </a:xfrm>
            </p:grpSpPr>
            <p:pic>
              <p:nvPicPr>
                <p:cNvPr id="2097211" name="Рисунок 4"/>
                <p:cNvPicPr>
                  <a:picLocks/>
                </p:cNvPicPr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19276" y="0"/>
                  <a:ext cx="1993995" cy="6858000"/>
                </a:xfrm>
                <a:prstGeom prst="rect">
                  <a:avLst/>
                </a:prstGeom>
              </p:spPr>
            </p:pic>
            <p:grpSp>
              <p:nvGrpSpPr>
                <p:cNvPr id="67" name="Группа 9"/>
                <p:cNvGrpSpPr/>
                <p:nvPr/>
              </p:nvGrpSpPr>
              <p:grpSpPr>
                <a:xfrm>
                  <a:off x="975896" y="707951"/>
                  <a:ext cx="3953471" cy="1490930"/>
                  <a:chOff x="1512202" y="1257257"/>
                  <a:chExt cx="3953471" cy="1490930"/>
                </a:xfrm>
              </p:grpSpPr>
              <p:sp>
                <p:nvSpPr>
                  <p:cNvPr id="1048674" name="Стрелка: вправо 142"/>
                  <p:cNvSpPr/>
                  <p:nvPr/>
                </p:nvSpPr>
                <p:spPr>
                  <a:xfrm>
                    <a:off x="1522478" y="1257257"/>
                    <a:ext cx="3943195" cy="1490930"/>
                  </a:xfrm>
                  <a:prstGeom prst="rightArrow">
                    <a:avLst/>
                  </a:prstGeom>
                  <a:solidFill>
                    <a:srgbClr val="C5E0B4">
                      <a:alpha val="35000"/>
                    </a:srgbClr>
                  </a:solidFill>
                  <a:ln>
                    <a:solidFill>
                      <a:srgbClr val="000000"/>
                    </a:solidFill>
                  </a:ln>
                </p:spPr>
                <p:txBody>
                  <a:bodyPr rtlCol="0" anchor="ctr"/>
                  <a:lstStyle>
                    <a:defPPr>
                      <a:defRPr lang="ru-RU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endParaRPr lang="ru-RU" dirty="0"/>
                  </a:p>
                </p:txBody>
              </p:sp>
              <p:sp>
                <p:nvSpPr>
                  <p:cNvPr id="1048675" name="TextBox 145"/>
                  <p:cNvSpPr txBox="1"/>
                  <p:nvPr/>
                </p:nvSpPr>
                <p:spPr>
                  <a:xfrm>
                    <a:off x="1512202" y="1606005"/>
                    <a:ext cx="3943195" cy="40894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>
                    <a:defPPr>
                      <a:defRPr lang="ru-RU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ru-RU" sz="2200" b="1" dirty="0">
                        <a:solidFill>
                          <a:srgbClr val="006444"/>
                        </a:solidFill>
                        <a:latin typeface="Montserrat" panose="00000500000000000000" pitchFamily="50" charset="-52"/>
                      </a:rPr>
                      <a:t>Поликарбоксилатный эфир</a:t>
                    </a:r>
                  </a:p>
                </p:txBody>
              </p:sp>
            </p:grpSp>
            <p:grpSp>
              <p:nvGrpSpPr>
                <p:cNvPr id="68" name="Группа 8"/>
                <p:cNvGrpSpPr/>
                <p:nvPr/>
              </p:nvGrpSpPr>
              <p:grpSpPr>
                <a:xfrm>
                  <a:off x="5073259" y="2287592"/>
                  <a:ext cx="6408184" cy="3330655"/>
                  <a:chOff x="4535368" y="2904231"/>
                  <a:chExt cx="6408184" cy="3330655"/>
                </a:xfrm>
              </p:grpSpPr>
              <p:sp>
                <p:nvSpPr>
                  <p:cNvPr id="1048676" name="Прямоугольник 149"/>
                  <p:cNvSpPr/>
                  <p:nvPr/>
                </p:nvSpPr>
                <p:spPr>
                  <a:xfrm>
                    <a:off x="5216476" y="2943046"/>
                    <a:ext cx="5727076" cy="3291840"/>
                  </a:xfrm>
                  <a:prstGeom prst="rect">
                    <a:avLst/>
                  </a:prstGeom>
                  <a:effectLst>
                    <a:outerShdw blurRad="50800" dist="50800" dir="5400000" algn="ctr" rotWithShape="0">
                      <a:srgbClr val="92D050"/>
                    </a:outerShdw>
                  </a:effectLst>
                </p:spPr>
                <p:txBody>
                  <a:bodyPr wrap="square">
                    <a:spAutoFit/>
                  </a:bodyPr>
                  <a:lstStyle>
                    <a:defPPr>
                      <a:defRPr lang="ru-RU"/>
                    </a:defPPr>
                    <a:lvl1pPr marL="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ru-RU" b="1" i="1" dirty="0">
                        <a:latin typeface="Calibri"/>
                        <a:cs typeface="Arial" panose="020B0604020202020204" pitchFamily="34" charset="0"/>
                      </a:rPr>
                      <a:t>Низкие дозировки</a:t>
                    </a:r>
                    <a:endParaRPr lang="en-US" b="1" i="1" dirty="0">
                      <a:cs typeface="Arial" panose="020B0604020202020204" pitchFamily="34" charset="0"/>
                    </a:endParaRPr>
                  </a:p>
                  <a:p>
                    <a:endParaRPr lang="ru-RU" b="1" i="1" dirty="0">
                      <a:cs typeface="Arial" panose="020B0604020202020204" pitchFamily="34" charset="0"/>
                    </a:endParaRPr>
                  </a:p>
                  <a:p>
                    <a:r>
                      <a:rPr lang="ru-RU" b="1" i="1" dirty="0">
                        <a:latin typeface="Calibri"/>
                        <a:cs typeface="Arial" panose="020B0604020202020204" pitchFamily="34" charset="0"/>
                      </a:rPr>
                      <a:t>Высокая пластификация и водоредуцирование</a:t>
                    </a:r>
                    <a:endParaRPr lang="en-US" b="1" i="1" dirty="0">
                      <a:cs typeface="Arial" panose="020B0604020202020204" pitchFamily="34" charset="0"/>
                    </a:endParaRPr>
                  </a:p>
                  <a:p>
                    <a:endParaRPr lang="ru-RU" b="1" i="1" dirty="0">
                      <a:cs typeface="Arial" panose="020B0604020202020204" pitchFamily="34" charset="0"/>
                    </a:endParaRPr>
                  </a:p>
                  <a:p>
                    <a:r>
                      <a:rPr lang="ru-RU" b="1" i="1" dirty="0">
                        <a:latin typeface="Calibri"/>
                        <a:cs typeface="Arial" panose="020B0604020202020204" pitchFamily="34" charset="0"/>
                      </a:rPr>
                      <a:t>Высокая сохраняемость подвижности бетонной смеси</a:t>
                    </a:r>
                    <a:endParaRPr lang="en-US" b="1" i="1" dirty="0">
                      <a:cs typeface="Arial" panose="020B0604020202020204" pitchFamily="34" charset="0"/>
                    </a:endParaRPr>
                  </a:p>
                  <a:p>
                    <a:endParaRPr lang="ru-RU" b="1" i="1" dirty="0">
                      <a:cs typeface="Arial" panose="020B0604020202020204" pitchFamily="34" charset="0"/>
                    </a:endParaRPr>
                  </a:p>
                  <a:p>
                    <a:r>
                      <a:rPr lang="ru-RU" b="1" i="1" dirty="0">
                        <a:latin typeface="Calibri"/>
                        <a:cs typeface="Arial" panose="020B0604020202020204" pitchFamily="34" charset="0"/>
                      </a:rPr>
                      <a:t>Высокие показатели прочности</a:t>
                    </a:r>
                  </a:p>
                  <a:p>
                    <a:endParaRPr lang="ru-RU" b="1" i="1" dirty="0">
                      <a:cs typeface="Arial" panose="020B0604020202020204" pitchFamily="34" charset="0"/>
                    </a:endParaRPr>
                  </a:p>
                  <a:p>
                    <a:r>
                      <a:rPr lang="ru-RU" b="1" i="1" dirty="0">
                        <a:latin typeface="Calibri"/>
                        <a:cs typeface="Arial" panose="020B0604020202020204" pitchFamily="34" charset="0"/>
                      </a:rPr>
                      <a:t>Возможность создавать продукты со специальными характеристиками и потребительскими свойствами</a:t>
                    </a:r>
                  </a:p>
                </p:txBody>
              </p:sp>
              <p:pic>
                <p:nvPicPr>
                  <p:cNvPr id="2097212" name="Рисунок 150"/>
                  <p:cNvPicPr>
                    <a:picLocks/>
                  </p:cNvPicPr>
                  <p:nvPr/>
                </p:nvPicPr>
                <p:blipFill rotWithShape="1">
                  <a:blip r:embed="rId7" cstate="print"/>
                  <a:srcRect r="57302"/>
                  <a:stretch>
                    <a:fillRect/>
                  </a:stretch>
                </p:blipFill>
                <p:spPr>
                  <a:xfrm>
                    <a:off x="4535368" y="2904231"/>
                    <a:ext cx="405060" cy="402617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048677" name="Прямоугольник 152"/>
                <p:cNvSpPr/>
                <p:nvPr/>
              </p:nvSpPr>
              <p:spPr>
                <a:xfrm>
                  <a:off x="5030952" y="825866"/>
                  <a:ext cx="4806720" cy="89154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>
                  <a:defPPr>
                    <a:defRPr lang="ru-RU"/>
                  </a:defPPr>
                  <a:lvl1pPr marL="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rgbClr val="000000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ru-RU" b="1" dirty="0">
                      <a:solidFill>
                        <a:srgbClr val="006444"/>
                      </a:solidFill>
                      <a:latin typeface="Montserrat" panose="00000500000000000000" pitchFamily="50" charset="-52"/>
                    </a:rPr>
                    <a:t>Синтетический продукт с открытой архитектурой</a:t>
                  </a:r>
                  <a:r>
                    <a:rPr lang="en-US" b="1" dirty="0">
                      <a:solidFill>
                        <a:srgbClr val="006444"/>
                      </a:solidFill>
                      <a:latin typeface="Montserrat" panose="00000500000000000000" pitchFamily="50" charset="-52"/>
                    </a:rPr>
                    <a:t> </a:t>
                  </a:r>
                  <a:r>
                    <a:rPr lang="ru-RU" b="1" dirty="0">
                      <a:solidFill>
                        <a:srgbClr val="006444"/>
                      </a:solidFill>
                      <a:latin typeface="Montserrat" panose="00000500000000000000" pitchFamily="50" charset="-52"/>
                    </a:rPr>
                    <a:t>и возможностью моделирования молекулярной структуры</a:t>
                  </a:r>
                  <a:endParaRPr lang="ru-RU" i="1" dirty="0">
                    <a:solidFill>
                      <a:srgbClr val="262626"/>
                    </a:solidFill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9" name="Группа 2"/>
            <p:cNvGrpSpPr/>
            <p:nvPr/>
          </p:nvGrpSpPr>
          <p:grpSpPr>
            <a:xfrm>
              <a:off x="315446" y="1945852"/>
              <a:ext cx="1003400" cy="1051837"/>
              <a:chOff x="315446" y="1945852"/>
              <a:chExt cx="652916" cy="1051837"/>
            </a:xfrm>
          </p:grpSpPr>
          <p:sp>
            <p:nvSpPr>
              <p:cNvPr id="1048678" name="Стрелка: вправо 46"/>
              <p:cNvSpPr/>
              <p:nvPr/>
            </p:nvSpPr>
            <p:spPr>
              <a:xfrm>
                <a:off x="315446" y="1945852"/>
                <a:ext cx="652916" cy="1051837"/>
              </a:xfrm>
              <a:prstGeom prst="rightArrow">
                <a:avLst/>
              </a:prstGeom>
              <a:solidFill>
                <a:srgbClr val="C5E0B4">
                  <a:alpha val="35000"/>
                </a:srgbClr>
              </a:solidFill>
              <a:ln>
                <a:solidFill>
                  <a:srgbClr val="000000"/>
                </a:solidFill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dirty="0"/>
              </a:p>
            </p:txBody>
          </p:sp>
          <p:sp>
            <p:nvSpPr>
              <p:cNvPr id="1048679" name="TextBox 47"/>
              <p:cNvSpPr txBox="1"/>
              <p:nvPr/>
            </p:nvSpPr>
            <p:spPr>
              <a:xfrm>
                <a:off x="340070" y="2230072"/>
                <a:ext cx="526705" cy="44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>
                    <a:solidFill>
                      <a:srgbClr val="006444"/>
                    </a:solidFill>
                    <a:latin typeface="Montserrat" panose="00000500000000000000" pitchFamily="50" charset="-52"/>
                  </a:rPr>
                  <a:t>III</a:t>
                </a:r>
                <a:endParaRPr lang="ru-RU" sz="2400" b="1" dirty="0">
                  <a:solidFill>
                    <a:srgbClr val="006444"/>
                  </a:solidFill>
                  <a:latin typeface="Montserrat" panose="00000500000000000000" pitchFamily="50" charset="-52"/>
                </a:endParaRPr>
              </a:p>
            </p:txBody>
          </p:sp>
        </p:grpSp>
        <p:grpSp>
          <p:nvGrpSpPr>
            <p:cNvPr id="70" name="Группа 49"/>
            <p:cNvGrpSpPr/>
            <p:nvPr/>
          </p:nvGrpSpPr>
          <p:grpSpPr>
            <a:xfrm>
              <a:off x="305169" y="3581605"/>
              <a:ext cx="1013677" cy="1051837"/>
              <a:chOff x="315446" y="1945852"/>
              <a:chExt cx="652916" cy="1051837"/>
            </a:xfrm>
          </p:grpSpPr>
          <p:sp>
            <p:nvSpPr>
              <p:cNvPr id="1048680" name="Стрелка: вправо 50"/>
              <p:cNvSpPr/>
              <p:nvPr/>
            </p:nvSpPr>
            <p:spPr>
              <a:xfrm>
                <a:off x="315446" y="1945852"/>
                <a:ext cx="652916" cy="1051837"/>
              </a:xfrm>
              <a:prstGeom prst="rightArrow">
                <a:avLst/>
              </a:prstGeom>
              <a:solidFill>
                <a:srgbClr val="C5E0B4">
                  <a:alpha val="35000"/>
                </a:srgbClr>
              </a:solidFill>
              <a:ln>
                <a:solidFill>
                  <a:srgbClr val="000000"/>
                </a:solidFill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dirty="0"/>
              </a:p>
            </p:txBody>
          </p:sp>
          <p:sp>
            <p:nvSpPr>
              <p:cNvPr id="1048681" name="TextBox 51"/>
              <p:cNvSpPr txBox="1"/>
              <p:nvPr/>
            </p:nvSpPr>
            <p:spPr>
              <a:xfrm>
                <a:off x="340070" y="2230072"/>
                <a:ext cx="526705" cy="44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>
                    <a:solidFill>
                      <a:srgbClr val="006444"/>
                    </a:solidFill>
                    <a:latin typeface="Montserrat" panose="00000500000000000000" pitchFamily="50" charset="-52"/>
                  </a:rPr>
                  <a:t>IV</a:t>
                </a:r>
                <a:endParaRPr lang="ru-RU" sz="2400" b="1" dirty="0">
                  <a:solidFill>
                    <a:srgbClr val="006444"/>
                  </a:solidFill>
                  <a:latin typeface="Montserrat" panose="00000500000000000000" pitchFamily="50" charset="-52"/>
                </a:endParaRPr>
              </a:p>
            </p:txBody>
          </p:sp>
        </p:grpSp>
        <p:grpSp>
          <p:nvGrpSpPr>
            <p:cNvPr id="71" name="Группа 52"/>
            <p:cNvGrpSpPr/>
            <p:nvPr/>
          </p:nvGrpSpPr>
          <p:grpSpPr>
            <a:xfrm>
              <a:off x="305168" y="5579572"/>
              <a:ext cx="4828518" cy="1051837"/>
              <a:chOff x="303088" y="2202558"/>
              <a:chExt cx="2913039" cy="1051837"/>
            </a:xfrm>
          </p:grpSpPr>
          <p:sp>
            <p:nvSpPr>
              <p:cNvPr id="1048682" name="Стрелка: вправо 53"/>
              <p:cNvSpPr/>
              <p:nvPr/>
            </p:nvSpPr>
            <p:spPr>
              <a:xfrm>
                <a:off x="303088" y="2202558"/>
                <a:ext cx="2913039" cy="1051837"/>
              </a:xfrm>
              <a:prstGeom prst="rightArrow">
                <a:avLst/>
              </a:prstGeom>
              <a:solidFill>
                <a:srgbClr val="C5E0B4">
                  <a:alpha val="35000"/>
                </a:srgbClr>
              </a:solidFill>
              <a:ln>
                <a:solidFill>
                  <a:srgbClr val="000000"/>
                </a:solidFill>
              </a:ln>
            </p:spPr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ru-RU" dirty="0"/>
              </a:p>
            </p:txBody>
          </p:sp>
          <p:sp>
            <p:nvSpPr>
              <p:cNvPr id="1048683" name="TextBox 54"/>
              <p:cNvSpPr txBox="1"/>
              <p:nvPr/>
            </p:nvSpPr>
            <p:spPr>
              <a:xfrm>
                <a:off x="2554448" y="2498427"/>
                <a:ext cx="301833" cy="447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dirty="0">
                    <a:solidFill>
                      <a:srgbClr val="006444"/>
                    </a:solidFill>
                    <a:latin typeface="Montserrat" panose="00000500000000000000" pitchFamily="50" charset="-52"/>
                  </a:rPr>
                  <a:t>V</a:t>
                </a:r>
                <a:endParaRPr lang="ru-RU" sz="2400" b="1" dirty="0">
                  <a:solidFill>
                    <a:srgbClr val="006444"/>
                  </a:solidFill>
                  <a:latin typeface="Montserrat" panose="00000500000000000000" pitchFamily="50" charset="-52"/>
                </a:endParaRPr>
              </a:p>
            </p:txBody>
          </p:sp>
        </p:grpSp>
        <p:sp>
          <p:nvSpPr>
            <p:cNvPr id="1048684" name="Прямоугольник 55"/>
            <p:cNvSpPr/>
            <p:nvPr/>
          </p:nvSpPr>
          <p:spPr>
            <a:xfrm>
              <a:off x="1365042" y="2104791"/>
              <a:ext cx="3125961" cy="44703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400" b="1" i="1" dirty="0">
                  <a:solidFill>
                    <a:srgbClr val="006444"/>
                  </a:solidFill>
                  <a:latin typeface="Montserrat" panose="00000500000000000000" pitchFamily="50" charset="-52"/>
                </a:rPr>
                <a:t>«Полипласт ПК»</a:t>
              </a:r>
            </a:p>
          </p:txBody>
        </p:sp>
        <p:sp>
          <p:nvSpPr>
            <p:cNvPr id="1048685" name="Прямоугольник 56"/>
            <p:cNvSpPr/>
            <p:nvPr/>
          </p:nvSpPr>
          <p:spPr>
            <a:xfrm>
              <a:off x="1449675" y="3556828"/>
              <a:ext cx="420102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400" b="1" i="1" dirty="0">
                  <a:solidFill>
                    <a:srgbClr val="006444"/>
                  </a:solidFill>
                  <a:latin typeface="Montserrat" panose="00000500000000000000" pitchFamily="50" charset="-52"/>
                </a:rPr>
                <a:t>«</a:t>
              </a:r>
              <a:r>
                <a:rPr lang="ru-RU" sz="2400" b="1" i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Линамикс</a:t>
              </a:r>
              <a:r>
                <a:rPr lang="ru-RU" sz="2400" b="1" i="1" dirty="0">
                  <a:solidFill>
                    <a:srgbClr val="006444"/>
                  </a:solidFill>
                  <a:latin typeface="Montserrat" panose="00000500000000000000" pitchFamily="50" charset="-52"/>
                </a:rPr>
                <a:t> ПК» «</a:t>
              </a:r>
              <a:r>
                <a:rPr lang="ru-RU" sz="2400" b="1" i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Реламикс</a:t>
              </a:r>
              <a:r>
                <a:rPr lang="ru-RU" sz="2400" b="1" i="1" dirty="0">
                  <a:solidFill>
                    <a:srgbClr val="006444"/>
                  </a:solidFill>
                  <a:latin typeface="Montserrat" panose="00000500000000000000" pitchFamily="50" charset="-52"/>
                </a:rPr>
                <a:t> ПК»</a:t>
              </a:r>
            </a:p>
          </p:txBody>
        </p:sp>
        <p:sp>
          <p:nvSpPr>
            <p:cNvPr id="1048686" name="Прямоугольник 57"/>
            <p:cNvSpPr/>
            <p:nvPr/>
          </p:nvSpPr>
          <p:spPr>
            <a:xfrm>
              <a:off x="5257977" y="5895205"/>
              <a:ext cx="22604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400" b="1" i="1" dirty="0">
                  <a:solidFill>
                    <a:srgbClr val="006444"/>
                  </a:solidFill>
                  <a:latin typeface="Montserrat" panose="00000500000000000000" pitchFamily="50" charset="-52"/>
                </a:rPr>
                <a:t>«</a:t>
              </a:r>
              <a:r>
                <a:rPr lang="en-US" sz="2400" b="1" i="1" dirty="0" err="1">
                  <a:solidFill>
                    <a:srgbClr val="006444"/>
                  </a:solidFill>
                  <a:latin typeface="Arial"/>
                </a:rPr>
                <a:t>Qz</a:t>
              </a:r>
              <a:r>
                <a:rPr lang="ru-RU" sz="2400" b="1" i="1" dirty="0">
                  <a:solidFill>
                    <a:srgbClr val="006444"/>
                  </a:solidFill>
                  <a:latin typeface="Calibri"/>
                </a:rPr>
                <a:t>: </a:t>
              </a:r>
              <a:r>
                <a:rPr lang="en-US" sz="2400" b="1" i="1" dirty="0">
                  <a:solidFill>
                    <a:srgbClr val="006444"/>
                  </a:solidFill>
                  <a:latin typeface="Arial"/>
                </a:rPr>
                <a:t>XS </a:t>
              </a:r>
              <a:r>
                <a:rPr lang="ru-RU" sz="2400" b="1" i="1" dirty="0">
                  <a:solidFill>
                    <a:srgbClr val="006444"/>
                  </a:solidFill>
                  <a:latin typeface="Calibri"/>
                </a:rPr>
                <a:t>и </a:t>
              </a:r>
              <a:r>
                <a:rPr lang="en-US" sz="2400" b="1" i="1" dirty="0">
                  <a:solidFill>
                    <a:srgbClr val="006444"/>
                  </a:solidFill>
                  <a:latin typeface="Arial"/>
                </a:rPr>
                <a:t>XR</a:t>
              </a:r>
              <a:r>
                <a:rPr lang="ru-RU" sz="2400" b="1" i="1" dirty="0">
                  <a:solidFill>
                    <a:srgbClr val="006444"/>
                  </a:solidFill>
                  <a:latin typeface="Montserrat" panose="00000500000000000000" pitchFamily="50" charset="-52"/>
                </a:rPr>
                <a:t>»</a:t>
              </a:r>
            </a:p>
          </p:txBody>
        </p:sp>
        <p:pic>
          <p:nvPicPr>
            <p:cNvPr id="2097213" name="Рисунок 26"/>
            <p:cNvPicPr>
              <a:picLocks/>
            </p:cNvPicPr>
            <p:nvPr/>
          </p:nvPicPr>
          <p:blipFill rotWithShape="1">
            <a:blip r:embed="rId8"/>
            <a:srcRect l="21807" t="26986" r="37787" b="34436"/>
            <a:stretch>
              <a:fillRect/>
            </a:stretch>
          </p:blipFill>
          <p:spPr bwMode="auto">
            <a:xfrm>
              <a:off x="1271384" y="4369950"/>
              <a:ext cx="3194527" cy="135458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97214" name="Рисунок 27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67661" y="2434081"/>
              <a:ext cx="2305236" cy="12207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9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220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pic>
        <p:nvPicPr>
          <p:cNvPr id="209722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51" y="382734"/>
            <a:ext cx="1953912" cy="329124"/>
          </a:xfrm>
          <a:prstGeom prst="rect">
            <a:avLst/>
          </a:prstGeom>
        </p:spPr>
      </p:pic>
      <p:pic>
        <p:nvPicPr>
          <p:cNvPr id="2097222" name="Рисунок 2"/>
          <p:cNvPicPr>
            <a:picLocks/>
          </p:cNvPicPr>
          <p:nvPr/>
        </p:nvPicPr>
        <p:blipFill rotWithShape="1">
          <a:blip r:embed="rId5"/>
          <a:srcRect l="19134" t="22615" r="38643" b="37286"/>
          <a:stretch>
            <a:fillRect/>
          </a:stretch>
        </p:blipFill>
        <p:spPr bwMode="auto">
          <a:xfrm>
            <a:off x="6396747" y="3209214"/>
            <a:ext cx="5436066" cy="3204594"/>
          </a:xfrm>
          <a:prstGeom prst="rect">
            <a:avLst/>
          </a:prstGeom>
          <a:ln>
            <a:noFill/>
          </a:ln>
        </p:spPr>
      </p:pic>
      <p:pic>
        <p:nvPicPr>
          <p:cNvPr id="2097223" name="Рисунок 3"/>
          <p:cNvPicPr>
            <a:picLocks/>
          </p:cNvPicPr>
          <p:nvPr/>
        </p:nvPicPr>
        <p:blipFill rotWithShape="1">
          <a:blip r:embed="rId6" cstate="print"/>
          <a:srcRect l="14867" t="12694" r="11398" b="14521"/>
          <a:stretch/>
        </p:blipFill>
        <p:spPr bwMode="auto">
          <a:xfrm>
            <a:off x="7234840" y="267973"/>
            <a:ext cx="3368205" cy="2717143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88" name="TextBox 7"/>
          <p:cNvSpPr txBox="1"/>
          <p:nvPr/>
        </p:nvSpPr>
        <p:spPr>
          <a:xfrm>
            <a:off x="7680507" y="6369884"/>
            <a:ext cx="34548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орошкообразная форма</a:t>
            </a:r>
            <a:endParaRPr lang="ru-RU" sz="2000" dirty="0"/>
          </a:p>
        </p:txBody>
      </p:sp>
      <p:sp>
        <p:nvSpPr>
          <p:cNvPr id="1048689" name="TextBox 5"/>
          <p:cNvSpPr txBox="1"/>
          <p:nvPr/>
        </p:nvSpPr>
        <p:spPr>
          <a:xfrm>
            <a:off x="7481381" y="3011504"/>
            <a:ext cx="2969703" cy="7010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Чешуированная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форма</a:t>
            </a:r>
            <a:endParaRPr lang="ru-RU" sz="2000" dirty="0"/>
          </a:p>
        </p:txBody>
      </p:sp>
      <p:sp>
        <p:nvSpPr>
          <p:cNvPr id="1048690" name="TextBox 13"/>
          <p:cNvSpPr txBox="1"/>
          <p:nvPr/>
        </p:nvSpPr>
        <p:spPr>
          <a:xfrm>
            <a:off x="331371" y="863759"/>
            <a:ext cx="69034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Выбор ф</a:t>
            </a:r>
            <a:r>
              <a:rPr 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орм</a:t>
            </a:r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ы</a:t>
            </a:r>
            <a:r>
              <a:rPr lang="en-US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</a:t>
            </a:r>
            <a:r>
              <a:rPr 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выпуска</a:t>
            </a:r>
            <a:endParaRPr lang="ru-RU" sz="2400" b="1" dirty="0">
              <a:solidFill>
                <a:srgbClr val="006444"/>
              </a:solidFill>
              <a:latin typeface="Montserrat" panose="00000500000000000000" pitchFamily="50" charset="-52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5CB50B1-C95B-4DDE-851E-255D9688B5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5514" y="3517234"/>
            <a:ext cx="2813428" cy="281342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79F13128-8DA7-46FE-AB1D-0EB1D1E306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/>
          <a:srcRect l="2802" t="1002" r="36184" b="49877"/>
          <a:stretch/>
        </p:blipFill>
        <p:spPr bwMode="auto">
          <a:xfrm>
            <a:off x="401627" y="1477325"/>
            <a:ext cx="5754196" cy="2266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CDF7DB-8244-42B3-8211-EAC5F63A7B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6438" y="3842045"/>
            <a:ext cx="3585878" cy="2390585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C6A91313-7E8C-425F-813A-9350D08272C9}"/>
              </a:ext>
            </a:extLst>
          </p:cNvPr>
          <p:cNvSpPr txBox="1"/>
          <p:nvPr/>
        </p:nvSpPr>
        <p:spPr>
          <a:xfrm>
            <a:off x="1551307" y="6306851"/>
            <a:ext cx="227364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Водный раствор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24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225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pic>
        <p:nvPicPr>
          <p:cNvPr id="2097226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51" y="382734"/>
            <a:ext cx="1953912" cy="3291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48691" name="Рукописный ввод 1048690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91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48692" name="Рукописный ввод 1048691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92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48693" name="Рукописный ввод 1048692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93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48694" name="Рукописный ввод 1048693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94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48695" name="Рукописный ввод 1048694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95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48696" name="Рукописный ввод 1048695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696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p:sp>
        <p:nvSpPr>
          <p:cNvPr id="1048697" name="TextBox 13"/>
          <p:cNvSpPr txBox="1"/>
          <p:nvPr/>
        </p:nvSpPr>
        <p:spPr>
          <a:xfrm>
            <a:off x="529238" y="1186392"/>
            <a:ext cx="9569322" cy="1069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ul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Увеличение</a:t>
            </a:r>
            <a:r>
              <a:rPr lang="en-US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</a:t>
            </a:r>
            <a:r>
              <a:rPr lang="mul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сохраняемости</a:t>
            </a:r>
            <a:r>
              <a:rPr lang="en-US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</a:t>
            </a:r>
            <a:r>
              <a:rPr lang="mul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ПК</a:t>
            </a:r>
            <a:endParaRPr lang="ru-RU" sz="2400" b="1" dirty="0">
              <a:solidFill>
                <a:srgbClr val="006444"/>
              </a:solidFill>
              <a:latin typeface="Montserrat" panose="00000500000000000000" pitchFamily="50" charset="-52"/>
            </a:endParaRPr>
          </a:p>
          <a:p>
            <a:endParaRPr lang="ru-RU" sz="2400" b="1" dirty="0">
              <a:solidFill>
                <a:srgbClr val="006444"/>
              </a:solidFill>
              <a:latin typeface="Montserrat" panose="00000500000000000000" pitchFamily="50" charset="-52"/>
            </a:endParaRPr>
          </a:p>
          <a:p>
            <a:endParaRPr lang="ru-RU" b="1" dirty="0">
              <a:solidFill>
                <a:srgbClr val="006444"/>
              </a:solidFill>
              <a:latin typeface="Montserrat" panose="00000500000000000000" pitchFamily="50" charset="-52"/>
            </a:endParaRPr>
          </a:p>
        </p:txBody>
      </p:sp>
      <p:pic>
        <p:nvPicPr>
          <p:cNvPr id="2097227" name="Рисунок 6"/>
          <p:cNvPicPr>
            <a:picLocks/>
          </p:cNvPicPr>
          <p:nvPr/>
        </p:nvPicPr>
        <p:blipFill rotWithShape="1">
          <a:blip r:embed="rId11"/>
          <a:srcRect l="21807" t="26986" r="37787" b="34436"/>
          <a:stretch>
            <a:fillRect/>
          </a:stretch>
        </p:blipFill>
        <p:spPr bwMode="auto">
          <a:xfrm>
            <a:off x="5313406" y="1721061"/>
            <a:ext cx="5161068" cy="2293424"/>
          </a:xfrm>
          <a:prstGeom prst="rect">
            <a:avLst/>
          </a:prstGeom>
          <a:ln>
            <a:noFill/>
          </a:ln>
        </p:spPr>
      </p:pic>
      <p:graphicFrame>
        <p:nvGraphicFramePr>
          <p:cNvPr id="4194308" name="Таблица 419430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0257971"/>
              </p:ext>
            </p:extLst>
          </p:nvPr>
        </p:nvGraphicFramePr>
        <p:xfrm>
          <a:off x="443943" y="2028298"/>
          <a:ext cx="4305039" cy="1241923"/>
        </p:xfrm>
        <a:graphic>
          <a:graphicData uri="http://schemas.openxmlformats.org/drawingml/2006/table">
            <a:tbl>
              <a:tblPr firstRow="1" firstCol="1" bandRow="1"/>
              <a:tblGrid>
                <a:gridCol w="4305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41923">
                <a:tc>
                  <a:txBody>
                    <a:bodyPr/>
                    <a:lstStyle/>
                    <a:p>
                      <a:r>
                        <a:rPr lang="ru-RU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Тройная</a:t>
                      </a:r>
                      <a:r>
                        <a:rPr lang="en-US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ul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сополимеризация</a:t>
                      </a:r>
                      <a:r>
                        <a:rPr lang="en-US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ul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</a:t>
                      </a:r>
                      <a:r>
                        <a:rPr lang="en-US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ul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вспомогательными</a:t>
                      </a:r>
                      <a:r>
                        <a:rPr lang="en-US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ul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мономерами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194309" name="Таблица 419430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7528861"/>
              </p:ext>
            </p:extLst>
          </p:nvPr>
        </p:nvGraphicFramePr>
        <p:xfrm>
          <a:off x="443943" y="4382407"/>
          <a:ext cx="4332815" cy="1363407"/>
        </p:xfrm>
        <a:graphic>
          <a:graphicData uri="http://schemas.openxmlformats.org/drawingml/2006/table">
            <a:tbl>
              <a:tblPr firstRow="1" firstCol="1" bandRow="1"/>
              <a:tblGrid>
                <a:gridCol w="4332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63407">
                <a:tc>
                  <a:txBody>
                    <a:bodyPr/>
                    <a:lstStyle/>
                    <a:p>
                      <a:r>
                        <a:rPr lang="ru-RU" sz="16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Введение</a:t>
                      </a:r>
                      <a:r>
                        <a:rPr lang="ru-RU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фосфоновых</a:t>
                      </a:r>
                      <a:r>
                        <a:rPr lang="en-US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mul" altLang="mul" sz="20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групп</a:t>
                      </a:r>
                      <a:endParaRPr lang="ru-RU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97228" name="Рисунок 7"/>
          <p:cNvPicPr>
            <a:picLocks/>
          </p:cNvPicPr>
          <p:nvPr/>
        </p:nvPicPr>
        <p:blipFill rotWithShape="1">
          <a:blip r:embed="rId12"/>
          <a:srcRect l="39979" t="21095" r="46018" b="56100"/>
          <a:stretch>
            <a:fillRect/>
          </a:stretch>
        </p:blipFill>
        <p:spPr bwMode="auto">
          <a:xfrm>
            <a:off x="6035238" y="4100477"/>
            <a:ext cx="3446513" cy="2391019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165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grpSp>
        <p:nvGrpSpPr>
          <p:cNvPr id="41" name="Группа 3"/>
          <p:cNvGrpSpPr/>
          <p:nvPr/>
        </p:nvGrpSpPr>
        <p:grpSpPr>
          <a:xfrm>
            <a:off x="0" y="-32408"/>
            <a:ext cx="12190535" cy="6890408"/>
            <a:chOff x="1465" y="-32408"/>
            <a:chExt cx="12190535" cy="6890408"/>
          </a:xfrm>
        </p:grpSpPr>
        <p:pic>
          <p:nvPicPr>
            <p:cNvPr id="2097166" name="Рисунок 10"/>
            <p:cNvPicPr>
              <a:picLocks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10932" y="569056"/>
              <a:ext cx="2070418" cy="348748"/>
            </a:xfrm>
            <a:prstGeom prst="rect">
              <a:avLst/>
            </a:prstGeom>
          </p:spPr>
        </p:pic>
        <p:cxnSp>
          <p:nvCxnSpPr>
            <p:cNvPr id="3145728" name="Прямая соединительная линия 12"/>
            <p:cNvCxnSpPr>
              <a:cxnSpLocks/>
            </p:cNvCxnSpPr>
            <p:nvPr/>
          </p:nvCxnSpPr>
          <p:spPr>
            <a:xfrm>
              <a:off x="866775" y="400050"/>
              <a:ext cx="0" cy="685800"/>
            </a:xfrm>
            <a:prstGeom prst="line">
              <a:avLst/>
            </a:prstGeom>
            <a:ln w="12700">
              <a:solidFill>
                <a:srgbClr val="006444"/>
              </a:solidFill>
            </a:ln>
          </p:spPr>
        </p:cxnSp>
        <p:grpSp>
          <p:nvGrpSpPr>
            <p:cNvPr id="42" name="Группа 5"/>
            <p:cNvGrpSpPr/>
            <p:nvPr/>
          </p:nvGrpSpPr>
          <p:grpSpPr>
            <a:xfrm>
              <a:off x="1465" y="-32408"/>
              <a:ext cx="12190535" cy="6890408"/>
              <a:chOff x="19276" y="-32408"/>
              <a:chExt cx="12190535" cy="6890408"/>
            </a:xfrm>
          </p:grpSpPr>
          <p:pic>
            <p:nvPicPr>
              <p:cNvPr id="2097167" name="Рисунок 6"/>
              <p:cNvPicPr>
                <a:picLocks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8031382" y="-32408"/>
                <a:ext cx="4178429" cy="6858000"/>
              </a:xfrm>
              <a:prstGeom prst="rect">
                <a:avLst/>
              </a:prstGeom>
            </p:spPr>
          </p:pic>
          <p:pic>
            <p:nvPicPr>
              <p:cNvPr id="2097168" name="Рисунок 4"/>
              <p:cNvPicPr>
                <a:picLocks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9276" y="0"/>
                <a:ext cx="1993995" cy="6858000"/>
              </a:xfrm>
              <a:prstGeom prst="rect">
                <a:avLst/>
              </a:prstGeom>
            </p:spPr>
          </p:pic>
        </p:grpSp>
        <p:sp>
          <p:nvSpPr>
            <p:cNvPr id="1048595" name="Прямоугольник 47"/>
            <p:cNvSpPr/>
            <p:nvPr/>
          </p:nvSpPr>
          <p:spPr>
            <a:xfrm>
              <a:off x="729245" y="1085849"/>
              <a:ext cx="906050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Стабилизация</a:t>
              </a:r>
              <a:r>
                <a:rPr lang="en-US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 </a:t>
              </a:r>
              <a:r>
                <a:rPr lang="mul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и</a:t>
              </a:r>
              <a:r>
                <a:rPr lang="en-US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 </a:t>
              </a:r>
              <a:r>
                <a:rPr lang="mul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снижение</a:t>
              </a:r>
              <a:r>
                <a:rPr lang="en-US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 </a:t>
              </a:r>
              <a:r>
                <a:rPr lang="mul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вязкости</a:t>
              </a:r>
              <a:r>
                <a:rPr lang="en-US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 </a:t>
              </a:r>
              <a:r>
                <a:rPr lang="mul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бетонной</a:t>
              </a:r>
              <a:r>
                <a:rPr lang="en-US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 </a:t>
              </a:r>
              <a:r>
                <a:rPr lang="mul" altLang="mul" sz="2400" b="1" dirty="0" err="1">
                  <a:solidFill>
                    <a:srgbClr val="006444"/>
                  </a:solidFill>
                  <a:latin typeface="Montserrat" panose="00000500000000000000" pitchFamily="50" charset="-52"/>
                </a:rPr>
                <a:t>смеси</a:t>
              </a:r>
              <a:endParaRPr lang="zh-CN" altLang="en-US" dirty="0"/>
            </a:p>
          </p:txBody>
        </p:sp>
        <p:sp>
          <p:nvSpPr>
            <p:cNvPr id="1048596" name="TextBox 16"/>
            <p:cNvSpPr txBox="1"/>
            <p:nvPr/>
          </p:nvSpPr>
          <p:spPr>
            <a:xfrm>
              <a:off x="2549045" y="1547514"/>
              <a:ext cx="6620272" cy="4029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mul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Регулирование</a:t>
              </a:r>
              <a:r>
                <a:rPr lang="en-US" altLang="mul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mul" altLang="mul" sz="2000" dirty="0">
                  <a:latin typeface="Arial" panose="020B0604020202020204" pitchFamily="34" charset="0"/>
                  <a:cs typeface="Arial" panose="020B0604020202020204" pitchFamily="34" charset="0"/>
                </a:rPr>
                <a:t>способности</a:t>
              </a:r>
              <a:r>
                <a:rPr lang="en-US" altLang="mul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mul" altLang="mul" sz="2000" dirty="0">
                  <a:latin typeface="Arial" panose="020B0604020202020204" pitchFamily="34" charset="0"/>
                  <a:cs typeface="Arial" panose="020B0604020202020204" pitchFamily="34" charset="0"/>
                </a:rPr>
                <a:t>к</a:t>
              </a:r>
              <a:r>
                <a:rPr lang="en-US" altLang="mul" sz="2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mul" altLang="mul" sz="2000" dirty="0">
                  <a:latin typeface="Arial" panose="020B0604020202020204" pitchFamily="34" charset="0"/>
                  <a:cs typeface="Arial" panose="020B0604020202020204" pitchFamily="34" charset="0"/>
                </a:rPr>
                <a:t>гидролизу</a:t>
              </a:r>
              <a:endParaRPr lang="zh-CN" altLang="en-US" sz="2000"/>
            </a:p>
          </p:txBody>
        </p:sp>
        <p:pic>
          <p:nvPicPr>
            <p:cNvPr id="2097169" name="Рисунок 2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63352" y="2072737"/>
              <a:ext cx="8426400" cy="44560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15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pic>
        <p:nvPicPr>
          <p:cNvPr id="2097158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0932" y="569056"/>
            <a:ext cx="2070418" cy="34874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5023341-B9F3-4C66-AB63-F887F0717CD4}"/>
              </a:ext>
            </a:extLst>
          </p:cNvPr>
          <p:cNvSpPr txBox="1"/>
          <p:nvPr/>
        </p:nvSpPr>
        <p:spPr>
          <a:xfrm>
            <a:off x="881109" y="1104227"/>
            <a:ext cx="7543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6444"/>
                </a:solidFill>
                <a:latin typeface="Montserrat" panose="00000500000000000000" pitchFamily="50" charset="-52"/>
              </a:rPr>
              <a:t>Добавки, повышающие стойкость к щелочной коррозии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FE8F489-F7B7-440C-AF8E-2D09B455C8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4108" y="1473559"/>
            <a:ext cx="8178595" cy="495896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00B5AC-29A2-465A-B9AA-2E4B61E1597C}"/>
              </a:ext>
            </a:extLst>
          </p:cNvPr>
          <p:cNvSpPr txBox="1"/>
          <p:nvPr/>
        </p:nvSpPr>
        <p:spPr>
          <a:xfrm>
            <a:off x="2146141" y="6432525"/>
            <a:ext cx="70658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«вредных» щелочей и наличие ингибитора </a:t>
            </a:r>
            <a:r>
              <a:rPr lang="en-US" sz="1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ASR</a:t>
            </a:r>
            <a:endParaRPr lang="ru-RU" sz="1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526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33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234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pic>
        <p:nvPicPr>
          <p:cNvPr id="2097235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51" y="382734"/>
            <a:ext cx="1953912" cy="32912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48705" name="Рукописный ввод 1048704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705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48706" name="Рукописный ввод 1048705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706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48707" name="Рукописный ввод 1048706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707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048708" name="Рукописный ввод 1048707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708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48709" name="Рукописный ввод 1048708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709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048710" name="Рукописный ввод 1048709"/>
              <p14:cNvContentPartPr/>
              <p14:nvPr/>
            </p14:nvContentPartPr>
            <p14:xfrm>
              <a:off x="0" y="0"/>
              <a:ext cx="0" cy="0"/>
            </p14:xfrm>
          </p:contentPart>
        </mc:Choice>
        <mc:Fallback xmlns="">
          <p:sp>
            <p:nvSpPr>
              <p:cNvPr id="1048710" name=""/>
              <p:cNvSpPr/>
              <p:nvPr/>
            </p:nvSpPr>
            <p:spPr>
              <a:xfrm>
                <a:off x="0" y="0"/>
                <a:ext cx="0" cy="0"/>
              </a:xfrm>
            </p:spPr>
          </p:sp>
        </mc:Fallback>
      </mc:AlternateContent>
      <p:sp>
        <p:nvSpPr>
          <p:cNvPr id="1048711" name="TextBox 13"/>
          <p:cNvSpPr txBox="1"/>
          <p:nvPr/>
        </p:nvSpPr>
        <p:spPr>
          <a:xfrm>
            <a:off x="353174" y="844743"/>
            <a:ext cx="9616868" cy="71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ul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Прогнозирование</a:t>
            </a:r>
            <a:r>
              <a:rPr lang="en-US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</a:t>
            </a:r>
            <a:r>
              <a:rPr lang="mul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поровой</a:t>
            </a:r>
            <a:r>
              <a:rPr lang="en-US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</a:t>
            </a:r>
            <a:r>
              <a:rPr lang="mul" altLang="mul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структуры</a:t>
            </a:r>
            <a:endParaRPr lang="ru-RU" sz="2400" b="1" dirty="0">
              <a:solidFill>
                <a:srgbClr val="006444"/>
              </a:solidFill>
              <a:latin typeface="Montserrat" panose="00000500000000000000" pitchFamily="50" charset="-52"/>
            </a:endParaRPr>
          </a:p>
          <a:p>
            <a:endParaRPr lang="ru-RU" b="1" dirty="0">
              <a:solidFill>
                <a:srgbClr val="006444"/>
              </a:solidFill>
              <a:latin typeface="Montserrat" panose="00000500000000000000" pitchFamily="50" charset="-52"/>
            </a:endParaRPr>
          </a:p>
        </p:txBody>
      </p:sp>
      <p:pic>
        <p:nvPicPr>
          <p:cNvPr id="2097236" name="Рисунок 2"/>
          <p:cNvPicPr>
            <a:picLocks/>
          </p:cNvPicPr>
          <p:nvPr/>
        </p:nvPicPr>
        <p:blipFill rotWithShape="1">
          <a:blip r:embed="rId11"/>
          <a:srcRect l="11366" t="34859" r="40400" b="25106"/>
          <a:stretch>
            <a:fillRect/>
          </a:stretch>
        </p:blipFill>
        <p:spPr bwMode="auto">
          <a:xfrm>
            <a:off x="198293" y="1558484"/>
            <a:ext cx="7008933" cy="3272288"/>
          </a:xfrm>
          <a:prstGeom prst="rect">
            <a:avLst/>
          </a:prstGeom>
          <a:ln>
            <a:noFill/>
          </a:ln>
        </p:spPr>
      </p:pic>
      <p:sp>
        <p:nvSpPr>
          <p:cNvPr id="1048712" name="TextBox 1048711"/>
          <p:cNvSpPr txBox="1"/>
          <p:nvPr/>
        </p:nvSpPr>
        <p:spPr>
          <a:xfrm>
            <a:off x="563006" y="5281160"/>
            <a:ext cx="10160947" cy="39624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ul" sz="2000">
                <a:solidFill>
                  <a:srgbClr val="000000"/>
                </a:solidFill>
                <a:latin typeface="Calibri"/>
              </a:rPr>
              <a:t>Амфифильные</a:t>
            </a:r>
            <a:r>
              <a:rPr lang="en-US" altLang="mul" sz="2000">
                <a:solidFill>
                  <a:srgbClr val="000000"/>
                </a:solidFill>
                <a:latin typeface="Calibri"/>
              </a:rPr>
              <a:t> </a:t>
            </a:r>
            <a:r>
              <a:rPr lang="mul" altLang="mul" sz="2000">
                <a:solidFill>
                  <a:srgbClr val="000000"/>
                </a:solidFill>
                <a:latin typeface="Calibri"/>
              </a:rPr>
              <a:t>ПК</a:t>
            </a:r>
            <a:endParaRPr lang="ru-RU" sz="2000">
              <a:solidFill>
                <a:srgbClr val="000000"/>
              </a:solidFill>
            </a:endParaRPr>
          </a:p>
        </p:txBody>
      </p:sp>
      <p:pic>
        <p:nvPicPr>
          <p:cNvPr id="2097237" name="Рисунок 4"/>
          <p:cNvPicPr>
            <a:picLocks/>
          </p:cNvPicPr>
          <p:nvPr/>
        </p:nvPicPr>
        <p:blipFill rotWithShape="1">
          <a:blip r:embed="rId12"/>
          <a:srcRect l="35132" t="38121" r="31252" b="7633"/>
          <a:stretch>
            <a:fillRect/>
          </a:stretch>
        </p:blipFill>
        <p:spPr bwMode="auto">
          <a:xfrm>
            <a:off x="6316723" y="2317152"/>
            <a:ext cx="5768185" cy="422880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9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220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pic>
        <p:nvPicPr>
          <p:cNvPr id="209722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51" y="382734"/>
            <a:ext cx="1953912" cy="329124"/>
          </a:xfrm>
          <a:prstGeom prst="rect">
            <a:avLst/>
          </a:prstGeom>
        </p:spPr>
      </p:pic>
      <p:sp>
        <p:nvSpPr>
          <p:cNvPr id="1048690" name="TextBox 13"/>
          <p:cNvSpPr txBox="1"/>
          <p:nvPr/>
        </p:nvSpPr>
        <p:spPr>
          <a:xfrm>
            <a:off x="331371" y="863759"/>
            <a:ext cx="8830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Выбор между </a:t>
            </a:r>
            <a:r>
              <a:rPr lang="ru-RU" sz="2400" b="1" dirty="0" err="1">
                <a:solidFill>
                  <a:srgbClr val="006444"/>
                </a:solidFill>
                <a:latin typeface="Montserrat" panose="00000500000000000000" pitchFamily="50" charset="-52"/>
              </a:rPr>
              <a:t>монодобавкой</a:t>
            </a:r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и комплексной добавкой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CB9EE59-0B51-4821-9322-EEA83ECED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363995"/>
              </p:ext>
            </p:extLst>
          </p:nvPr>
        </p:nvGraphicFramePr>
        <p:xfrm>
          <a:off x="642551" y="2092974"/>
          <a:ext cx="10747498" cy="39012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060">
                  <a:extLst>
                    <a:ext uri="{9D8B030D-6E8A-4147-A177-3AD203B41FA5}">
                      <a16:colId xmlns:a16="http://schemas.microsoft.com/office/drawing/2014/main" val="188821358"/>
                    </a:ext>
                  </a:extLst>
                </a:gridCol>
                <a:gridCol w="2489113">
                  <a:extLst>
                    <a:ext uri="{9D8B030D-6E8A-4147-A177-3AD203B41FA5}">
                      <a16:colId xmlns:a16="http://schemas.microsoft.com/office/drawing/2014/main" val="3391755241"/>
                    </a:ext>
                  </a:extLst>
                </a:gridCol>
                <a:gridCol w="2337107">
                  <a:extLst>
                    <a:ext uri="{9D8B030D-6E8A-4147-A177-3AD203B41FA5}">
                      <a16:colId xmlns:a16="http://schemas.microsoft.com/office/drawing/2014/main" val="3014838820"/>
                    </a:ext>
                  </a:extLst>
                </a:gridCol>
                <a:gridCol w="2432109">
                  <a:extLst>
                    <a:ext uri="{9D8B030D-6E8A-4147-A177-3AD203B41FA5}">
                      <a16:colId xmlns:a16="http://schemas.microsoft.com/office/drawing/2014/main" val="2834137889"/>
                    </a:ext>
                  </a:extLst>
                </a:gridCol>
                <a:gridCol w="2394109">
                  <a:extLst>
                    <a:ext uri="{9D8B030D-6E8A-4147-A177-3AD203B41FA5}">
                      <a16:colId xmlns:a16="http://schemas.microsoft.com/office/drawing/2014/main" val="2237457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</a:t>
                      </a: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применения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применения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503664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Моно-добавки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Пластификация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Полипласт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СП-1 </a:t>
                      </a:r>
                    </a:p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С-3 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6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Возможность контролировать каждый параметр отдельно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4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Большое количество дозаторов</a:t>
                      </a:r>
                    </a:p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Высокая квалификация операторов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279202"/>
                  </a:ext>
                </a:extLst>
              </a:tr>
              <a:tr h="421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Плипласт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ПК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714479"/>
                  </a:ext>
                </a:extLst>
              </a:tr>
              <a:tr h="42146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Воздухововлечение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Полипласт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Аэро</a:t>
                      </a:r>
                    </a:p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Полипласт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Аэро 815</a:t>
                      </a:r>
                    </a:p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Полипласт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ВВ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8102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Замедление твердения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Линамикс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РС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951168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Стабилизация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Реостаб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Низкие трудноуловимые дозировки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1111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Гидрофобизация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Полипласт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ГФ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931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05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219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273643" cy="6858000"/>
          </a:xfrm>
          <a:prstGeom prst="rect">
            <a:avLst/>
          </a:prstGeom>
        </p:spPr>
      </p:pic>
      <p:pic>
        <p:nvPicPr>
          <p:cNvPr id="2097220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8595" y="0"/>
            <a:ext cx="5206313" cy="6858000"/>
          </a:xfrm>
          <a:prstGeom prst="rect">
            <a:avLst/>
          </a:prstGeom>
        </p:spPr>
      </p:pic>
      <p:pic>
        <p:nvPicPr>
          <p:cNvPr id="209722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2551" y="382734"/>
            <a:ext cx="1953912" cy="329124"/>
          </a:xfrm>
          <a:prstGeom prst="rect">
            <a:avLst/>
          </a:prstGeom>
        </p:spPr>
      </p:pic>
      <p:sp>
        <p:nvSpPr>
          <p:cNvPr id="1048690" name="TextBox 13"/>
          <p:cNvSpPr txBox="1"/>
          <p:nvPr/>
        </p:nvSpPr>
        <p:spPr>
          <a:xfrm>
            <a:off x="331371" y="863759"/>
            <a:ext cx="8830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Выбор между </a:t>
            </a:r>
            <a:r>
              <a:rPr lang="ru-RU" sz="2400" b="1" dirty="0" err="1">
                <a:solidFill>
                  <a:srgbClr val="006444"/>
                </a:solidFill>
                <a:latin typeface="Montserrat" panose="00000500000000000000" pitchFamily="50" charset="-52"/>
              </a:rPr>
              <a:t>монодобавкой</a:t>
            </a:r>
            <a:r>
              <a:rPr lang="ru-RU" sz="2400" b="1" dirty="0">
                <a:solidFill>
                  <a:srgbClr val="006444"/>
                </a:solidFill>
                <a:latin typeface="Montserrat" panose="00000500000000000000" pitchFamily="50" charset="-52"/>
              </a:rPr>
              <a:t> и комплексной добавкой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CB9EE59-0B51-4821-9322-EEA83ECED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6604130"/>
              </p:ext>
            </p:extLst>
          </p:nvPr>
        </p:nvGraphicFramePr>
        <p:xfrm>
          <a:off x="571529" y="1694756"/>
          <a:ext cx="10791889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5358">
                  <a:extLst>
                    <a:ext uri="{9D8B030D-6E8A-4147-A177-3AD203B41FA5}">
                      <a16:colId xmlns:a16="http://schemas.microsoft.com/office/drawing/2014/main" val="188821358"/>
                    </a:ext>
                  </a:extLst>
                </a:gridCol>
                <a:gridCol w="2535247">
                  <a:extLst>
                    <a:ext uri="{9D8B030D-6E8A-4147-A177-3AD203B41FA5}">
                      <a16:colId xmlns:a16="http://schemas.microsoft.com/office/drawing/2014/main" val="3391755241"/>
                    </a:ext>
                  </a:extLst>
                </a:gridCol>
                <a:gridCol w="2380428">
                  <a:extLst>
                    <a:ext uri="{9D8B030D-6E8A-4147-A177-3AD203B41FA5}">
                      <a16:colId xmlns:a16="http://schemas.microsoft.com/office/drawing/2014/main" val="3014838820"/>
                    </a:ext>
                  </a:extLst>
                </a:gridCol>
                <a:gridCol w="2062043">
                  <a:extLst>
                    <a:ext uri="{9D8B030D-6E8A-4147-A177-3AD203B41FA5}">
                      <a16:colId xmlns:a16="http://schemas.microsoft.com/office/drawing/2014/main" val="3921578682"/>
                    </a:ext>
                  </a:extLst>
                </a:gridCol>
                <a:gridCol w="2698813">
                  <a:extLst>
                    <a:ext uri="{9D8B030D-6E8A-4147-A177-3AD203B41FA5}">
                      <a16:colId xmlns:a16="http://schemas.microsoft.com/office/drawing/2014/main" val="21213574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</a:t>
                      </a:r>
                    </a:p>
                    <a:p>
                      <a:pPr algn="ctr"/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применения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применения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503664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Комплексы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Пластификация+</a:t>
                      </a:r>
                    </a:p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замедление твердения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Линамикс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СП-180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6"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количества дозаторов</a:t>
                      </a:r>
                    </a:p>
                    <a:p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необходимости введения добавок с очень низкими дозировками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возможности изменить сохраняемость от заданной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279202"/>
                  </a:ext>
                </a:extLst>
              </a:tr>
              <a:tr h="4214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Линамикс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ПК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714479"/>
                  </a:ext>
                </a:extLst>
              </a:tr>
              <a:tr h="42146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Пластификация+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Воздухововлечение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Гидрофобизация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ПФМ-НЛК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возможности раздельно влиять на </a:t>
                      </a:r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воздухововлечение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пластификацию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81026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Полипласт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Таргет</a:t>
                      </a: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5309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Пластификация+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Замедление твердения+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Стабилизация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Qz</a:t>
                      </a:r>
                      <a:r>
                        <a:rPr lang="ru-RU" sz="18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XR 03</a:t>
                      </a:r>
                      <a:endParaRPr lang="ru-RU" sz="18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b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9771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Пластификация+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Замедление твердения+</a:t>
                      </a:r>
                    </a:p>
                    <a:p>
                      <a:r>
                        <a:rPr lang="ru-RU" sz="18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Гидрофобизация</a:t>
                      </a: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Стойкость к ЩК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ПФМ-21</a:t>
                      </a:r>
                    </a:p>
                    <a:p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8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0064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>
                    <a:solidFill>
                      <a:srgbClr val="0064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931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546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195635" cy="6858000"/>
          </a:xfrm>
          <a:prstGeom prst="rect">
            <a:avLst/>
          </a:prstGeom>
        </p:spPr>
      </p:pic>
      <p:pic>
        <p:nvPicPr>
          <p:cNvPr id="2097153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33735" y="0"/>
            <a:ext cx="4158265" cy="6858000"/>
          </a:xfrm>
          <a:prstGeom prst="rect">
            <a:avLst/>
          </a:prstGeom>
        </p:spPr>
      </p:pic>
      <p:pic>
        <p:nvPicPr>
          <p:cNvPr id="2097154" name="Рисунок 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83017" y="1968335"/>
            <a:ext cx="5200367" cy="4574459"/>
          </a:xfrm>
          <a:prstGeom prst="rect">
            <a:avLst/>
          </a:prstGeom>
        </p:spPr>
      </p:pic>
      <p:sp>
        <p:nvSpPr>
          <p:cNvPr id="1048586" name="TextBox 9"/>
          <p:cNvSpPr txBox="1"/>
          <p:nvPr/>
        </p:nvSpPr>
        <p:spPr>
          <a:xfrm>
            <a:off x="229880" y="4260445"/>
            <a:ext cx="79299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00" b="1" dirty="0">
                <a:solidFill>
                  <a:srgbClr val="006444"/>
                </a:solidFill>
                <a:latin typeface="Montserrat" panose="00000500000000000000" pitchFamily="50" charset="-52"/>
              </a:rPr>
              <a:t>СПАСИБО ЗА ВНИМАНИЕ</a:t>
            </a:r>
          </a:p>
        </p:txBody>
      </p:sp>
      <p:pic>
        <p:nvPicPr>
          <p:cNvPr id="2097155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83579" y="5232837"/>
            <a:ext cx="2070418" cy="348748"/>
          </a:xfrm>
          <a:prstGeom prst="rect">
            <a:avLst/>
          </a:prstGeom>
        </p:spPr>
      </p:pic>
      <p:sp>
        <p:nvSpPr>
          <p:cNvPr id="1048587" name="TextBox 1048586"/>
          <p:cNvSpPr txBox="1"/>
          <p:nvPr/>
        </p:nvSpPr>
        <p:spPr>
          <a:xfrm>
            <a:off x="383580" y="834622"/>
            <a:ext cx="7929944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0000"/>
                </a:solidFill>
              </a:rPr>
              <a:t>То, что мы знаем,- ограничено, а то </a:t>
            </a:r>
            <a:r>
              <a:rPr lang="ru-RU" sz="4000" b="1">
                <a:solidFill>
                  <a:srgbClr val="000000"/>
                </a:solidFill>
              </a:rPr>
              <a:t>чего не </a:t>
            </a:r>
            <a:r>
              <a:rPr lang="ru-RU" sz="4000" b="1" dirty="0">
                <a:solidFill>
                  <a:srgbClr val="000000"/>
                </a:solidFill>
              </a:rPr>
              <a:t>знаем – бесконечно.</a:t>
            </a:r>
          </a:p>
          <a:p>
            <a:r>
              <a:rPr lang="en-US" altLang="mul" sz="4000" b="1" dirty="0">
                <a:solidFill>
                  <a:srgbClr val="000000"/>
                </a:solidFill>
              </a:rPr>
              <a:t>            </a:t>
            </a:r>
            <a:r>
              <a:rPr lang="ru-RU" altLang="mul" sz="4000" b="1" dirty="0">
                <a:solidFill>
                  <a:srgbClr val="000000"/>
                </a:solidFill>
              </a:rPr>
              <a:t>           </a:t>
            </a:r>
            <a:r>
              <a:rPr lang="ru-RU" altLang="mul" sz="2800" b="1" i="1" dirty="0">
                <a:solidFill>
                  <a:srgbClr val="000000"/>
                </a:solidFill>
              </a:rPr>
              <a:t>Пьер Симон маркиз да Лаплас</a:t>
            </a:r>
            <a:endParaRPr lang="ru-RU" sz="2800" b="1" i="1" dirty="0">
              <a:solidFill>
                <a:srgbClr val="000000"/>
              </a:solidFill>
            </a:endParaRPr>
          </a:p>
        </p:txBody>
      </p:sp>
      <p:sp>
        <p:nvSpPr>
          <p:cNvPr id="1048588" name="TextBox 16"/>
          <p:cNvSpPr txBox="1"/>
          <p:nvPr/>
        </p:nvSpPr>
        <p:spPr>
          <a:xfrm>
            <a:off x="383578" y="5815313"/>
            <a:ext cx="6620272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mul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Руководитель СТСП</a:t>
            </a:r>
            <a:r>
              <a:rPr lang="en-US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ul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Вовк</a:t>
            </a:r>
            <a:r>
              <a:rPr lang="en-US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ul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mul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en-US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2000"/>
          </a:p>
          <a:p>
            <a:r>
              <a:rPr lang="en-US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8-906-53-83-049</a:t>
            </a:r>
            <a:endParaRPr lang="zh-CN" altLang="en-US" sz="2000"/>
          </a:p>
          <a:p>
            <a:r>
              <a:rPr lang="en-US" altLang="mul" sz="2000" dirty="0">
                <a:latin typeface="Arial" panose="020B0604020202020204" pitchFamily="34" charset="0"/>
                <a:cs typeface="Arial" panose="020B0604020202020204" pitchFamily="34" charset="0"/>
              </a:rPr>
              <a:t>vovk@polyplast-nm.ru</a:t>
            </a:r>
            <a:endParaRPr lang="zh-CN" altLang="en-US"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372</Words>
  <Application>Microsoft Office PowerPoint</Application>
  <PresentationFormat>Широкоэкранный</PresentationFormat>
  <Paragraphs>115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Myriad Pro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denimar@mail.ru</dc:creator>
  <cp:lastModifiedBy>Ирина Владимировна Вовк</cp:lastModifiedBy>
  <cp:revision>20</cp:revision>
  <dcterms:created xsi:type="dcterms:W3CDTF">2025-07-16T14:15:40Z</dcterms:created>
  <dcterms:modified xsi:type="dcterms:W3CDTF">2026-01-26T12:05:18Z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01e74ddb1f5f4c51a6501b80eacd8308</vt:lpwstr>
  </property>
</Properties>
</file>