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03" r:id="rId2"/>
    <p:sldId id="2543" r:id="rId3"/>
    <p:sldId id="2522" r:id="rId4"/>
    <p:sldId id="2523" r:id="rId5"/>
    <p:sldId id="2524" r:id="rId6"/>
    <p:sldId id="2525" r:id="rId7"/>
    <p:sldId id="2506" r:id="rId8"/>
    <p:sldId id="2526" r:id="rId9"/>
    <p:sldId id="2528" r:id="rId10"/>
    <p:sldId id="2529" r:id="rId11"/>
    <p:sldId id="2530" r:id="rId12"/>
    <p:sldId id="2531" r:id="rId13"/>
    <p:sldId id="2532" r:id="rId14"/>
    <p:sldId id="2533" r:id="rId15"/>
    <p:sldId id="2534" r:id="rId16"/>
    <p:sldId id="2511" r:id="rId17"/>
    <p:sldId id="2508" r:id="rId18"/>
    <p:sldId id="2509" r:id="rId19"/>
    <p:sldId id="2527" r:id="rId20"/>
    <p:sldId id="2510" r:id="rId21"/>
    <p:sldId id="2512" r:id="rId22"/>
    <p:sldId id="2535" r:id="rId23"/>
    <p:sldId id="2514" r:id="rId24"/>
    <p:sldId id="2536" r:id="rId25"/>
    <p:sldId id="2515" r:id="rId26"/>
    <p:sldId id="2538" r:id="rId27"/>
    <p:sldId id="2537" r:id="rId28"/>
    <p:sldId id="2516" r:id="rId29"/>
    <p:sldId id="2540" r:id="rId30"/>
    <p:sldId id="2518" r:id="rId31"/>
    <p:sldId id="2541" r:id="rId32"/>
    <p:sldId id="2542" r:id="rId33"/>
    <p:sldId id="2520" r:id="rId34"/>
    <p:sldId id="2521" r:id="rId35"/>
  </p:sldIdLst>
  <p:sldSz cx="12192000" cy="6858000"/>
  <p:notesSz cx="6858000" cy="9144000"/>
  <p:embeddedFontLst>
    <p:embeddedFont>
      <p:font typeface="Jura" pitchFamily="2" charset="0"/>
      <p:regular r:id="rId38"/>
      <p:bold r:id="rId39"/>
    </p:embeddedFont>
    <p:embeddedFont>
      <p:font typeface="Jura SemiBold" pitchFamily="2" charset="0"/>
      <p:bold r:id="rId40"/>
    </p:embeddedFont>
    <p:embeddedFont>
      <p:font typeface="Tahoma" panose="020B0604030504040204" pitchFamily="34" charset="0"/>
      <p:regular r:id="rId41"/>
      <p:bold r:id="rId4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355" userDrawn="1">
          <p15:clr>
            <a:srgbClr val="A4A3A4"/>
          </p15:clr>
        </p15:guide>
        <p15:guide id="4" pos="325" userDrawn="1">
          <p15:clr>
            <a:srgbClr val="A4A3A4"/>
          </p15:clr>
        </p15:guide>
        <p15:guide id="5" orient="horz" pos="278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532F"/>
    <a:srgbClr val="0315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1243" y="442"/>
      </p:cViewPr>
      <p:guideLst>
        <p:guide orient="horz" pos="2160"/>
        <p:guide pos="3840"/>
        <p:guide pos="7355"/>
        <p:guide pos="325"/>
        <p:guide orient="horz" pos="278"/>
        <p:guide orient="horz" pos="40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7" d="100"/>
          <a:sy n="67" d="100"/>
        </p:scale>
        <p:origin x="3043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Давление (синяя), кПа</c:v>
                </c:pt>
              </c:strCache>
            </c:strRef>
          </c:tx>
          <c:spPr>
            <a:ln w="28575" cap="rnd">
              <a:solidFill>
                <a:srgbClr val="F5532F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m/d/yyyy</c:formatCode>
                <c:ptCount val="5"/>
                <c:pt idx="0">
                  <c:v>43480</c:v>
                </c:pt>
                <c:pt idx="1">
                  <c:v>43580</c:v>
                </c:pt>
                <c:pt idx="2">
                  <c:v>43680</c:v>
                </c:pt>
                <c:pt idx="3">
                  <c:v>43780</c:v>
                </c:pt>
                <c:pt idx="4">
                  <c:v>43880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1180</c:v>
                </c:pt>
                <c:pt idx="2">
                  <c:v>1450</c:v>
                </c:pt>
                <c:pt idx="3">
                  <c:v>1480</c:v>
                </c:pt>
                <c:pt idx="4">
                  <c:v>1500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CF2-4399-91B2-75E20E73D8C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Давление (оранжевая), кПа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m/d/yyyy</c:formatCode>
                <c:ptCount val="5"/>
                <c:pt idx="0">
                  <c:v>43480</c:v>
                </c:pt>
                <c:pt idx="1">
                  <c:v>43580</c:v>
                </c:pt>
                <c:pt idx="2">
                  <c:v>43680</c:v>
                </c:pt>
                <c:pt idx="3">
                  <c:v>43780</c:v>
                </c:pt>
                <c:pt idx="4">
                  <c:v>43880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640</c:v>
                </c:pt>
                <c:pt idx="2">
                  <c:v>980</c:v>
                </c:pt>
                <c:pt idx="3">
                  <c:v>1080</c:v>
                </c:pt>
                <c:pt idx="4">
                  <c:v>1140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5CF2-4399-91B2-75E20E73D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9743776"/>
        <c:axId val="1419754336"/>
      </c:lineChart>
      <c:catAx>
        <c:axId val="1419743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+mn-cs"/>
              </a:defRPr>
            </a:pPr>
            <a:endParaRPr lang="ru-RU"/>
          </a:p>
        </c:txPr>
        <c:crossAx val="1419754336"/>
        <c:crosses val="autoZero"/>
        <c:auto val="0"/>
        <c:lblAlgn val="ctr"/>
        <c:lblOffset val="100"/>
        <c:noMultiLvlLbl val="0"/>
      </c:catAx>
      <c:valAx>
        <c:axId val="141975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+mn-cs"/>
              </a:defRPr>
            </a:pPr>
            <a:endParaRPr lang="ru-RU"/>
          </a:p>
        </c:txPr>
        <c:crossAx val="141974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Jura" pitchFamily="2" charset="0"/>
          <a:ea typeface="Jura" pitchFamily="2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H (серая), м</c:v>
                </c:pt>
              </c:strCache>
            </c:strRef>
          </c:tx>
          <c:spPr>
            <a:ln w="28575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Лист1!$A$2:$A$6</c:f>
              <c:numCache>
                <c:formatCode>m/d/yyyy</c:formatCode>
                <c:ptCount val="5"/>
                <c:pt idx="0">
                  <c:v>43480</c:v>
                </c:pt>
                <c:pt idx="1">
                  <c:v>43580</c:v>
                </c:pt>
                <c:pt idx="2">
                  <c:v>43680</c:v>
                </c:pt>
                <c:pt idx="3">
                  <c:v>43780</c:v>
                </c:pt>
                <c:pt idx="4">
                  <c:v>43880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 formatCode="0">
                  <c:v>0</c:v>
                </c:pt>
                <c:pt idx="1">
                  <c:v>2.8</c:v>
                </c:pt>
                <c:pt idx="2">
                  <c:v>4.3</c:v>
                </c:pt>
                <c:pt idx="3" formatCode="0">
                  <c:v>5</c:v>
                </c:pt>
                <c:pt idx="4" formatCode="0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CF2-4399-91B2-75E20E73D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19743776"/>
        <c:axId val="1419754336"/>
      </c:lineChart>
      <c:catAx>
        <c:axId val="1419743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0"/>
                  </a:schemeClr>
                </a:solidFill>
                <a:latin typeface="Jura" pitchFamily="2" charset="0"/>
                <a:ea typeface="Jura" pitchFamily="2" charset="0"/>
                <a:cs typeface="+mn-cs"/>
              </a:defRPr>
            </a:pPr>
            <a:endParaRPr lang="ru-RU"/>
          </a:p>
        </c:txPr>
        <c:crossAx val="1419754336"/>
        <c:crosses val="autoZero"/>
        <c:auto val="0"/>
        <c:lblAlgn val="ctr"/>
        <c:lblOffset val="100"/>
        <c:noMultiLvlLbl val="0"/>
      </c:catAx>
      <c:valAx>
        <c:axId val="1419754336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alpha val="0"/>
                  </a:schemeClr>
                </a:solidFill>
                <a:latin typeface="Jura" pitchFamily="2" charset="0"/>
                <a:ea typeface="Jura" pitchFamily="2" charset="0"/>
                <a:cs typeface="+mn-cs"/>
              </a:defRPr>
            </a:pPr>
            <a:endParaRPr lang="ru-RU"/>
          </a:p>
        </c:txPr>
        <c:crossAx val="141974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bg1"/>
          </a:solidFill>
          <a:latin typeface="Jura" pitchFamily="2" charset="0"/>
          <a:ea typeface="Jura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D5D8092-C001-976C-DAD5-538E9043AA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A93C4F7-69BA-F293-A5CF-7342988CC4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CA9A8C-03DA-4759-8D63-5A19774E1C41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AB99325-0246-30FC-7B57-4A384A95B4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AF55AB-B754-DF6A-9DAC-80090A4EC0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523CFF-41D1-407F-BF95-D74D42C761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52745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7F7D9-FC5C-4BC4-B6B4-41A9F5E38A3A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11E37A-29BD-4381-A331-44B5D6675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0526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393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7DC00-AF7F-4425-FAB2-B9D357F1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364FED3-8A44-87B4-0777-49E92375D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17D22DF-281A-EF5B-C649-D8C2F443A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2A565D-FA50-0F59-3288-773113BC2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300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96B25-2550-7766-3960-7BD363629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D773EEC-9E20-90A8-659D-E569C0C99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AC7D3DE-7B94-4025-B921-3703D432A4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E71F4D-BB2C-A074-69AE-B6DC9D688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716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B0807-6E54-D30E-CCEB-52F991D31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52A20E-23DC-453B-D4FF-33D7A323E2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BF55C8A-8BC5-4751-8944-FBC0B633BF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F9D17B-A742-747D-7E40-CBFC38018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994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FEB39-99C5-EB20-C93E-1894EE520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1AFE114-4000-5F35-0B19-1A2C5B61D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B804315-B140-0685-1624-9F9FA5107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B0150C-DDE5-AB50-C7EB-809A2B8AB6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371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F3B40-2EEE-06F2-2739-0350DFD6B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30AD500-9483-A9C0-3868-2A43A7012B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FA1266D-F29A-D6A5-4B9C-6F271AB0E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1C7E6D-4ADA-72E1-E698-F0E493E10C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5974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23965-6BAA-59FD-30FA-1AB3CFDCC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634C0BD-B72A-AA05-A4A5-1EDA38E45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D0F9900-3282-57CC-CF70-AC41EB332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9DF1B0-5DB5-820C-9A2F-DC97E6C89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40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1311B-40ED-4F03-471B-429FEB3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A0DC349-696E-A445-73FC-E195B7B36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3B51643-11B1-42D3-0117-0B2195D1D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0E4DB6-834D-9B84-DA35-15E93F7711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81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91179-7A79-4FC8-D8C3-E820EE2D2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D5E7E30-F40A-6386-3437-6107D55E0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489176A-91E4-F4E3-8620-08719805B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8605C1-0C0F-18FF-3928-D00B14D5E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558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CDC4C-438E-2612-EDF2-201DF2505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C82A6DF-0A10-C758-A473-BB3C8A9AA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E5545D5-C091-0EE3-30CF-2F19B1084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69D819A-6FDD-E516-F1BA-4EA7380D21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123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50647-1140-A297-5187-4ECCDBED5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0D04B8D-193B-C835-0CD1-96B0180B4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F687544-6946-F5F3-B87C-BCAB9EDEA4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7BE3AB2-7E0C-3857-B6EB-34BD6A3FFD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379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9681-F363-8FF3-E0D7-D0F066258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B01BF9B-FA42-917C-3F9C-443A12FD7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B2E3726-70E1-6513-9056-F9206761A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554AEC-60BA-F285-4372-BB110AB754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7496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6C81A-F0A3-1B4D-4F35-546267FD8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51E3BF4-AEB6-511D-1DAF-43C3B3C923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DDCE71F-171F-0160-C66D-E65BC8E2A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6D2EFB-6956-8189-7B31-6B93269ED0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612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748D-762C-3881-D585-8D408501B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00D8D29-9AC0-1D37-4B8D-27FD3681D2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21FC449-BF24-E0F7-2FEE-7C72E1889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25BEFC-0F72-BAAE-E065-1386FB895C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3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44BBD-DECB-342B-EA37-63AFB985B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0B91D36-1908-DB49-DAC8-FB0DB118C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29CC826-DECE-F89F-9609-8CC15CB25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A624BF-AB74-3BCE-C594-68F51587A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1020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3AD29-8234-109D-3AE4-55DE3904B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78E99E5-5DDD-9130-6E5F-E401E40EE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2EF366-5CED-4B04-ADB2-3E580B3882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B474F5-D1C4-D821-EA14-CB48BF284B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61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3B650-EBAF-4DDA-AD4A-A763F877C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AA167B2-4FFE-28ED-931B-5D4C28CFBA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307A3E6-2031-1D3A-DD4F-80DBCA89C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9B526F-307F-60D4-1473-9FD84F1703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11E37A-29BD-4381-A331-44B5D66757D6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27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rgbClr val="0315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23D8F8-BC36-7B53-F3B5-958CF2FE6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6489D4-D17E-2DB7-5589-1F53CEA8E1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877729-8171-6FD2-1E67-E7E9DC1B6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66BC17-6911-390D-9E5C-1BA610DB5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1AAC03-E5BD-6715-AD3C-D3C8E8A63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CEB82AD-EF0C-65FB-ECF1-905148E251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7" b="7813"/>
          <a:stretch>
            <a:fillRect/>
          </a:stretch>
        </p:blipFill>
        <p:spPr>
          <a:xfrm>
            <a:off x="0" y="-50800"/>
            <a:ext cx="12192000" cy="69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5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C9E0B-1DF9-86A4-8F2F-8D4DF32FA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8C484B-A28D-F5B4-BB01-E378732A6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488F29-5FFE-68FC-F8D2-FD6CF082B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612065-0FAB-E088-22A9-0B70BDB1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C761B6-3AF1-CD78-1775-D7125CA24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77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8A57C4-F36E-E158-F342-A56094516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2B3133-D557-5707-88DF-14BAF190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AB3639-5E95-CC25-5F16-55B5A9E36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CFE469-CD62-AF55-3B81-30CA5E460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8A33DB-A43E-1B3D-9415-4CFBF35C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043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254BB-C33D-F5D2-59EC-CDF3494A1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F26AED-2244-9606-D411-075E79931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49B355-2D9A-CE67-689A-40D6FBEE8C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1CA55C-94A4-D2FD-FB3E-65F86D6C8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E423B6E-60F4-1DE6-83A5-A2C8BB5F3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680ED8-16F3-2CDF-BC33-4E7DD92B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121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C4BEA-2481-E42E-40E0-B27D23DF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47A3C6-4E26-50B5-2DFE-C9C561048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554ECA-7A48-29F6-93BE-B6EE3F4EF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D4EB93E-C031-19FF-9C6B-AD63A40B4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02188E-EBFE-08D0-ED27-268A6DF9E0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EAD5319-EB03-55F2-2227-78C90CF6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B4803F-12E7-BFB5-8713-02087A1C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B3C2015-AF1B-6322-C2EA-C4BF52EE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7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ECA78-81DC-D87C-9593-D2CCAC9F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EA6BD7F-5B60-B211-B040-AB86C3626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2F35E3-1DF7-0F55-F952-CE80B45F8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F1FD47C-07F6-054C-62EC-1C3384AD0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991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3F6DAF0-51F0-4818-D8C2-F869B428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D690FFB-C8D4-82D5-6EC6-D5EDEE36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1CC469C-85E8-EECD-51D3-F6744AAE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2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C77AD2-B850-BB89-7DE1-5FA48EB32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4A7137-2F22-B7DB-65D9-B6356A9C86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049B1D-0628-44F7-BB44-A225AA510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57E0A8-F5D4-A4EC-9810-DEBB1B5E8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BF42CD-05AB-2966-D44F-83BC29771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86FECD-E8B1-6A1C-F010-79CCA98F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1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A306D-01CB-7FB1-3CB6-FFC0EB07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36CA18D-0799-CF3F-4CDA-CC0BF3220F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E0D9DB6-C03C-747F-7923-BA5A57FD3C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587C1B-6D6D-36DA-4AA6-9685EFB1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FBE30B-E264-8E4D-C635-12D2BA6A4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97F85E-65A2-AA51-2871-6FA75BDC3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00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B6DFE-2655-6EBD-64BD-FA5A7D879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8C5911-DFCE-D283-2CA3-42206F97E2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C1506D-A373-492E-BE02-DAA129806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827E10-3A21-EE6B-1A82-9C33FF2F6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C7320C-5AC2-76B6-931E-7538D377B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282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FE4966-60CF-84D0-84B4-DE7EEE4C96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A28B5F-3082-D9B5-DE5B-0410A73A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97F5ED-A77D-6681-49F6-90E556613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FA2D0F-F682-59CB-EB7C-F2A7A26A8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04450E-140F-9ECE-C10E-37EEBE6C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12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FB4D1-BC87-D7A3-FC5C-A5D6EA003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D02BCA-41FE-29BB-BA59-A7E0ACB47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C0794F-186A-16B9-5486-C1F50185F8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56561-DA05-4475-B6EB-F06C588DFB8F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B17A9-D732-B546-1F33-6D2839137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9ECDAD-C858-7288-130E-DBD673AF78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114A7-D984-4B61-ADCC-40AF07FD56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90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10" Type="http://schemas.openxmlformats.org/officeDocument/2006/relationships/image" Target="../media/image16.jpeg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1EDDD-DF1B-6082-CC6D-698CD0A8B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 descr="Изображение выглядит как на открытом воздухе, небо, земля, камень&#10;&#10;Автоматически созданное описание">
            <a:extLst>
              <a:ext uri="{FF2B5EF4-FFF2-40B4-BE49-F238E27FC236}">
                <a16:creationId xmlns:a16="http://schemas.microsoft.com/office/drawing/2014/main" id="{57B645EB-F98B-5FE9-F2F8-2E3C07381C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t="19710" b="2325"/>
          <a:stretch>
            <a:fillRect/>
          </a:stretch>
        </p:blipFill>
        <p:spPr>
          <a:xfrm>
            <a:off x="-1" y="0"/>
            <a:ext cx="12251693" cy="6857976"/>
          </a:xfrm>
          <a:custGeom>
            <a:avLst/>
            <a:gdLst>
              <a:gd name="connsiteX0" fmla="*/ 0 w 3191256"/>
              <a:gd name="connsiteY0" fmla="*/ 0 h 2624328"/>
              <a:gd name="connsiteX1" fmla="*/ 3191256 w 3191256"/>
              <a:gd name="connsiteY1" fmla="*/ 0 h 2624328"/>
              <a:gd name="connsiteX2" fmla="*/ 3191256 w 3191256"/>
              <a:gd name="connsiteY2" fmla="*/ 2624328 h 2624328"/>
              <a:gd name="connsiteX3" fmla="*/ 0 w 3191256"/>
              <a:gd name="connsiteY3" fmla="*/ 2624328 h 262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1256" h="2624328">
                <a:moveTo>
                  <a:pt x="0" y="0"/>
                </a:moveTo>
                <a:lnTo>
                  <a:pt x="3191256" y="0"/>
                </a:lnTo>
                <a:lnTo>
                  <a:pt x="3191256" y="2624328"/>
                </a:lnTo>
                <a:lnTo>
                  <a:pt x="0" y="2624328"/>
                </a:lnTo>
                <a:close/>
              </a:path>
            </a:pathLst>
          </a:cu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42CECB-0CC3-4A1E-410F-648F7696632E}"/>
              </a:ext>
            </a:extLst>
          </p:cNvPr>
          <p:cNvSpPr/>
          <p:nvPr/>
        </p:nvSpPr>
        <p:spPr>
          <a:xfrm>
            <a:off x="-1" y="0"/>
            <a:ext cx="8299049" cy="6858000"/>
          </a:xfrm>
          <a:prstGeom prst="rect">
            <a:avLst/>
          </a:prstGeom>
          <a:solidFill>
            <a:srgbClr val="03153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g</a:t>
            </a:r>
            <a:endParaRPr lang="ru-RU" dirty="0">
              <a:solidFill>
                <a:schemeClr val="lt1">
                  <a:alpha val="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B9087E-C16C-99F4-4555-1407A25A19FD}"/>
              </a:ext>
            </a:extLst>
          </p:cNvPr>
          <p:cNvSpPr txBox="1"/>
          <p:nvPr/>
        </p:nvSpPr>
        <p:spPr>
          <a:xfrm>
            <a:off x="983616" y="1563512"/>
            <a:ext cx="73660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48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Влияние </a:t>
            </a:r>
            <a:r>
              <a:rPr lang="ru-RU" sz="4800" dirty="0" err="1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геосинтетических</a:t>
            </a:r>
            <a:r>
              <a:rPr lang="ru-RU" sz="48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 материалов на срок службы дорожных конструкций</a:t>
            </a:r>
          </a:p>
        </p:txBody>
      </p:sp>
      <p:pic>
        <p:nvPicPr>
          <p:cNvPr id="15" name="LOGO_RUS_INVERSE_COLOR.png" descr="LOGO_RUS_INVERSE_COLOR.png">
            <a:extLst>
              <a:ext uri="{FF2B5EF4-FFF2-40B4-BE49-F238E27FC236}">
                <a16:creationId xmlns:a16="http://schemas.microsoft.com/office/drawing/2014/main" id="{D9BE141F-421E-A5FC-F96F-DF205BEB1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22" y="269761"/>
            <a:ext cx="2280746" cy="1150540"/>
          </a:xfrm>
          <a:prstGeom prst="rect">
            <a:avLst/>
          </a:prstGeom>
          <a:ln w="3175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B5AF58-E216-F9F8-A6D6-E92B5B172D1B}"/>
              </a:ext>
            </a:extLst>
          </p:cNvPr>
          <p:cNvSpPr txBox="1"/>
          <p:nvPr/>
        </p:nvSpPr>
        <p:spPr>
          <a:xfrm>
            <a:off x="983616" y="5804680"/>
            <a:ext cx="61866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Кузнецова Анна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940DD72D-5AF4-DCCC-0521-2FEC6F77D6B2}"/>
              </a:ext>
            </a:extLst>
          </p:cNvPr>
          <p:cNvGrpSpPr/>
          <p:nvPr/>
        </p:nvGrpSpPr>
        <p:grpSpPr>
          <a:xfrm>
            <a:off x="7828570" y="3148315"/>
            <a:ext cx="1504709" cy="740779"/>
            <a:chOff x="7928658" y="3148315"/>
            <a:chExt cx="1504709" cy="740779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934C8EE1-8182-9ADA-9114-14D7A9816DD8}"/>
                </a:ext>
              </a:extLst>
            </p:cNvPr>
            <p:cNvSpPr/>
            <p:nvPr/>
          </p:nvSpPr>
          <p:spPr>
            <a:xfrm>
              <a:off x="7928658" y="3148315"/>
              <a:ext cx="740779" cy="740779"/>
            </a:xfrm>
            <a:prstGeom prst="ellipse">
              <a:avLst/>
            </a:prstGeom>
            <a:noFill/>
            <a:ln w="6350">
              <a:solidFill>
                <a:srgbClr val="F5532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0F23E080-D024-33A8-02C8-67A15D28EA24}"/>
                </a:ext>
              </a:extLst>
            </p:cNvPr>
            <p:cNvCxnSpPr>
              <a:cxnSpLocks/>
            </p:cNvCxnSpPr>
            <p:nvPr/>
          </p:nvCxnSpPr>
          <p:spPr>
            <a:xfrm>
              <a:off x="8299048" y="3518704"/>
              <a:ext cx="1134319" cy="0"/>
            </a:xfrm>
            <a:prstGeom prst="straightConnector1">
              <a:avLst/>
            </a:prstGeom>
            <a:ln w="6350">
              <a:solidFill>
                <a:srgbClr val="F5532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0369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9565FA-CA3D-24DC-3758-9986C7DF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_RUS_INVERSE_COLOR.png" descr="LOGO_RUS_INVERSE_COLOR.png">
            <a:extLst>
              <a:ext uri="{FF2B5EF4-FFF2-40B4-BE49-F238E27FC236}">
                <a16:creationId xmlns:a16="http://schemas.microsoft.com/office/drawing/2014/main" id="{AD48271C-A948-6711-7087-5556D2830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81473E-372D-BEA5-A3C8-7D6800292CE9}"/>
              </a:ext>
            </a:extLst>
          </p:cNvPr>
          <p:cNvSpPr txBox="1"/>
          <p:nvPr/>
        </p:nvSpPr>
        <p:spPr>
          <a:xfrm>
            <a:off x="404256" y="7967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EuroGeo8</a:t>
            </a:r>
            <a:endParaRPr lang="ru-RU" sz="3200" dirty="0">
              <a:solidFill>
                <a:srgbClr val="F5532F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F7BA9A-C3AB-6AF3-C87F-69BF70AD6AA0}"/>
              </a:ext>
            </a:extLst>
          </p:cNvPr>
          <p:cNvSpPr txBox="1"/>
          <p:nvPr/>
        </p:nvSpPr>
        <p:spPr>
          <a:xfrm>
            <a:off x="3693805" y="1227596"/>
            <a:ext cx="51360" cy="3590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39" hangingPunct="0"/>
            <a:endParaRPr lang="en-US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3DD6F27-03E3-77FA-EA6E-6ADC21F2D150}"/>
              </a:ext>
            </a:extLst>
          </p:cNvPr>
          <p:cNvSpPr txBox="1"/>
          <p:nvPr/>
        </p:nvSpPr>
        <p:spPr>
          <a:xfrm>
            <a:off x="6817364" y="1290581"/>
            <a:ext cx="4063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hangingPunct="0"/>
            <a:endParaRPr lang="ru-RU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4EC3B0F3-E1E8-0281-8F63-4843D45C3EA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456"/>
          <a:stretch>
            <a:fillRect/>
          </a:stretch>
        </p:blipFill>
        <p:spPr>
          <a:xfrm>
            <a:off x="4382307" y="1653088"/>
            <a:ext cx="2332656" cy="5204912"/>
          </a:xfrm>
          <a:prstGeom prst="rect">
            <a:avLst/>
          </a:prstGeom>
        </p:spPr>
      </p:pic>
      <p:pic>
        <p:nvPicPr>
          <p:cNvPr id="3" name="Picture 2" descr="C:\i\Nicholas Reck\OFFICE ADMIN\Product Logos &amp; Specs\Cracking Block with Labels.jpg">
            <a:extLst>
              <a:ext uri="{FF2B5EF4-FFF2-40B4-BE49-F238E27FC236}">
                <a16:creationId xmlns:a16="http://schemas.microsoft.com/office/drawing/2014/main" id="{5E96A187-D040-8E26-9660-FFE6594E95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83" r="30836"/>
          <a:stretch>
            <a:fillRect/>
          </a:stretch>
        </p:blipFill>
        <p:spPr bwMode="auto">
          <a:xfrm>
            <a:off x="1304318" y="1653088"/>
            <a:ext cx="2332658" cy="51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Изображение выглядит как линия, искусство, решет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3D94B2-62E1-6763-3B28-48FD3FFC84A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86" b="13558"/>
          <a:stretch>
            <a:fillRect/>
          </a:stretch>
        </p:blipFill>
        <p:spPr>
          <a:xfrm>
            <a:off x="9768023" y="1653088"/>
            <a:ext cx="2377991" cy="5204912"/>
          </a:xfrm>
          <a:prstGeom prst="rect">
            <a:avLst/>
          </a:prstGeom>
        </p:spPr>
      </p:pic>
      <p:pic>
        <p:nvPicPr>
          <p:cNvPr id="43" name="Рисунок 42" descr="Изображение выглядит как рисунок, иллюстрация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AC349A5-AE8E-8BEA-4C04-24F53C6CFE8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106" r="6776"/>
          <a:stretch>
            <a:fillRect/>
          </a:stretch>
        </p:blipFill>
        <p:spPr>
          <a:xfrm>
            <a:off x="7084758" y="1653088"/>
            <a:ext cx="2321812" cy="51896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A04ECE-2F7A-3E4C-EB71-DC68C4E66C0B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02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D0C8DD-4E63-B9EE-5439-B38C8200BD8B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D60A11-EC42-0471-B948-896F29A5319D}"/>
              </a:ext>
            </a:extLst>
          </p:cNvPr>
          <p:cNvSpPr/>
          <p:nvPr/>
        </p:nvSpPr>
        <p:spPr>
          <a:xfrm>
            <a:off x="540897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AC5F23-6FBE-DCED-4863-FBD31E83E639}"/>
              </a:ext>
            </a:extLst>
          </p:cNvPr>
          <p:cNvSpPr txBox="1"/>
          <p:nvPr/>
        </p:nvSpPr>
        <p:spPr>
          <a:xfrm rot="16200000">
            <a:off x="-742120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  <a:endParaRPr lang="en-US" sz="20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A6CEE1C-18E0-3C65-9EFB-5E89564F88FE}"/>
              </a:ext>
            </a:extLst>
          </p:cNvPr>
          <p:cNvSpPr/>
          <p:nvPr/>
        </p:nvSpPr>
        <p:spPr>
          <a:xfrm>
            <a:off x="3618307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8E1F755-3515-6A80-486F-D5DE77D62AC8}"/>
              </a:ext>
            </a:extLst>
          </p:cNvPr>
          <p:cNvSpPr txBox="1"/>
          <p:nvPr/>
        </p:nvSpPr>
        <p:spPr>
          <a:xfrm rot="16200000">
            <a:off x="2335290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Основания дорожных одежд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FD3B22A-9EA2-3F28-D22B-33819D81313F}"/>
              </a:ext>
            </a:extLst>
          </p:cNvPr>
          <p:cNvSpPr/>
          <p:nvPr/>
        </p:nvSpPr>
        <p:spPr>
          <a:xfrm>
            <a:off x="6311114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681577-EC50-632C-9BAF-D6781B1F7B67}"/>
              </a:ext>
            </a:extLst>
          </p:cNvPr>
          <p:cNvSpPr txBox="1"/>
          <p:nvPr/>
        </p:nvSpPr>
        <p:spPr>
          <a:xfrm rot="16200000">
            <a:off x="5028097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B79397A-0FEB-8EE9-0612-BF96469B557B}"/>
              </a:ext>
            </a:extLst>
          </p:cNvPr>
          <p:cNvSpPr/>
          <p:nvPr/>
        </p:nvSpPr>
        <p:spPr>
          <a:xfrm>
            <a:off x="8998682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69BF51-AFA5-1FFE-86E6-5314916678AE}"/>
              </a:ext>
            </a:extLst>
          </p:cNvPr>
          <p:cNvSpPr txBox="1"/>
          <p:nvPr/>
        </p:nvSpPr>
        <p:spPr>
          <a:xfrm rot="16200000">
            <a:off x="7715665" y="3513838"/>
            <a:ext cx="3213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</p:spTree>
    <p:extLst>
      <p:ext uri="{BB962C8B-B14F-4D97-AF65-F5344CB8AC3E}">
        <p14:creationId xmlns:p14="http://schemas.microsoft.com/office/powerpoint/2010/main" val="570222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F2F7B3-A2EF-9408-5D7C-E291AEB89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09C7131-CAF7-A7AF-5C63-628DB407577B}"/>
              </a:ext>
            </a:extLst>
          </p:cNvPr>
          <p:cNvSpPr/>
          <p:nvPr/>
        </p:nvSpPr>
        <p:spPr>
          <a:xfrm rot="5400000">
            <a:off x="3098807" y="218345"/>
            <a:ext cx="7629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CF29C0-7849-58F4-3EDD-950E058BB676}"/>
              </a:ext>
            </a:extLst>
          </p:cNvPr>
          <p:cNvSpPr txBox="1"/>
          <p:nvPr/>
        </p:nvSpPr>
        <p:spPr>
          <a:xfrm>
            <a:off x="468649" y="1770874"/>
            <a:ext cx="32135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  <a:endParaRPr lang="en-US" sz="28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04EDFF4-A38E-5F8B-5A3D-24C5584F98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456"/>
          <a:stretch>
            <a:fillRect/>
          </a:stretch>
        </p:blipFill>
        <p:spPr>
          <a:xfrm>
            <a:off x="8091949" y="1653088"/>
            <a:ext cx="2332656" cy="5204912"/>
          </a:xfrm>
          <a:prstGeom prst="rect">
            <a:avLst/>
          </a:prstGeom>
        </p:spPr>
      </p:pic>
      <p:pic>
        <p:nvPicPr>
          <p:cNvPr id="7" name="Picture 2" descr="C:\i\Nicholas Reck\OFFICE ADMIN\Product Logos &amp; Specs\Cracking Block with Labels.jpg">
            <a:extLst>
              <a:ext uri="{FF2B5EF4-FFF2-40B4-BE49-F238E27FC236}">
                <a16:creationId xmlns:a16="http://schemas.microsoft.com/office/drawing/2014/main" id="{90CF05DC-B977-3847-80C5-E05D4B6F76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83" r="30836"/>
          <a:stretch>
            <a:fillRect/>
          </a:stretch>
        </p:blipFill>
        <p:spPr bwMode="auto">
          <a:xfrm>
            <a:off x="4573081" y="1653088"/>
            <a:ext cx="2332658" cy="51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Изображение выглядит как линия, искусство, решет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86E0A6-3ED4-119D-897C-751ED2ED9C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786" b="13558"/>
          <a:stretch>
            <a:fillRect/>
          </a:stretch>
        </p:blipFill>
        <p:spPr>
          <a:xfrm>
            <a:off x="13489240" y="1653088"/>
            <a:ext cx="2377991" cy="5204912"/>
          </a:xfrm>
          <a:prstGeom prst="rect">
            <a:avLst/>
          </a:prstGeom>
        </p:spPr>
      </p:pic>
      <p:pic>
        <p:nvPicPr>
          <p:cNvPr id="10" name="Рисунок 9" descr="Изображение выглядит как рисунок, иллюстрация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F8C179A-D0A0-9F43-96D8-875434BC0F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7106" r="6776"/>
          <a:stretch>
            <a:fillRect/>
          </a:stretch>
        </p:blipFill>
        <p:spPr>
          <a:xfrm>
            <a:off x="10794400" y="1653088"/>
            <a:ext cx="2321812" cy="5189684"/>
          </a:xfrm>
          <a:prstGeom prst="rect">
            <a:avLst/>
          </a:prstGeom>
        </p:spPr>
      </p:pic>
      <p:pic>
        <p:nvPicPr>
          <p:cNvPr id="2" name="LOGO_RUS_INVERSE_COLOR.png" descr="LOGO_RUS_INVERSE_COLOR.png">
            <a:extLst>
              <a:ext uri="{FF2B5EF4-FFF2-40B4-BE49-F238E27FC236}">
                <a16:creationId xmlns:a16="http://schemas.microsoft.com/office/drawing/2014/main" id="{EEDC5A81-07B6-7DE3-0311-9C7EBC230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AB5B41-EDF0-4503-0D38-C8FCC444E7B3}"/>
              </a:ext>
            </a:extLst>
          </p:cNvPr>
          <p:cNvSpPr txBox="1"/>
          <p:nvPr/>
        </p:nvSpPr>
        <p:spPr>
          <a:xfrm>
            <a:off x="404256" y="7967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EuroGeo8</a:t>
            </a:r>
            <a:endParaRPr lang="ru-RU" sz="3200" dirty="0">
              <a:solidFill>
                <a:srgbClr val="F5532F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A820EF-3CE3-A99C-F9C9-E1727C1BB08A}"/>
              </a:ext>
            </a:extLst>
          </p:cNvPr>
          <p:cNvSpPr txBox="1"/>
          <p:nvPr/>
        </p:nvSpPr>
        <p:spPr>
          <a:xfrm>
            <a:off x="3693805" y="1227596"/>
            <a:ext cx="51360" cy="3590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39" hangingPunct="0"/>
            <a:endParaRPr lang="en-US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36A65DA-B4EE-A763-7662-812F01B427BE}"/>
              </a:ext>
            </a:extLst>
          </p:cNvPr>
          <p:cNvSpPr txBox="1"/>
          <p:nvPr/>
        </p:nvSpPr>
        <p:spPr>
          <a:xfrm>
            <a:off x="6817364" y="1290581"/>
            <a:ext cx="4063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hangingPunct="0"/>
            <a:endParaRPr lang="ru-RU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9EB4EB-CE01-2193-B343-D081523D4367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02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309D54-15A9-D0A7-8836-F4A49E875A11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84D4418-11CB-6F4F-93F5-1A4C5468A18A}"/>
              </a:ext>
            </a:extLst>
          </p:cNvPr>
          <p:cNvSpPr/>
          <p:nvPr/>
        </p:nvSpPr>
        <p:spPr>
          <a:xfrm>
            <a:off x="7322206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7D8AEB-E9B5-54A9-7837-07990AF92668}"/>
              </a:ext>
            </a:extLst>
          </p:cNvPr>
          <p:cNvSpPr txBox="1"/>
          <p:nvPr/>
        </p:nvSpPr>
        <p:spPr>
          <a:xfrm rot="16200000">
            <a:off x="6039189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Основания дорожных одежд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6EA478B4-BE49-D656-2266-EBE19019593E}"/>
              </a:ext>
            </a:extLst>
          </p:cNvPr>
          <p:cNvSpPr/>
          <p:nvPr/>
        </p:nvSpPr>
        <p:spPr>
          <a:xfrm>
            <a:off x="10015013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BD1CF3E-6992-4C3A-4981-2684935BF6E7}"/>
              </a:ext>
            </a:extLst>
          </p:cNvPr>
          <p:cNvSpPr txBox="1"/>
          <p:nvPr/>
        </p:nvSpPr>
        <p:spPr>
          <a:xfrm rot="16200000">
            <a:off x="8731996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6780A08E-C6FC-F9E8-382A-386256EA5B04}"/>
              </a:ext>
            </a:extLst>
          </p:cNvPr>
          <p:cNvSpPr/>
          <p:nvPr/>
        </p:nvSpPr>
        <p:spPr>
          <a:xfrm>
            <a:off x="12702581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9828E94-BDF1-A713-9E84-14808F337930}"/>
              </a:ext>
            </a:extLst>
          </p:cNvPr>
          <p:cNvSpPr txBox="1"/>
          <p:nvPr/>
        </p:nvSpPr>
        <p:spPr>
          <a:xfrm rot="16200000">
            <a:off x="11419564" y="3513838"/>
            <a:ext cx="3213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</p:spTree>
    <p:extLst>
      <p:ext uri="{BB962C8B-B14F-4D97-AF65-F5344CB8AC3E}">
        <p14:creationId xmlns:p14="http://schemas.microsoft.com/office/powerpoint/2010/main" val="21783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448F74-0690-1AC1-5B80-890B62C58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линия, искусство, решет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64F3E2E-5D89-A2CF-A4BF-D74902E3F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86" b="13558"/>
          <a:stretch>
            <a:fillRect/>
          </a:stretch>
        </p:blipFill>
        <p:spPr>
          <a:xfrm>
            <a:off x="12896902" y="1653088"/>
            <a:ext cx="2377991" cy="520491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рисунок, иллюстрация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8774B87-94C0-94F6-8D56-5666C15DCB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06" r="6776"/>
          <a:stretch>
            <a:fillRect/>
          </a:stretch>
        </p:blipFill>
        <p:spPr>
          <a:xfrm>
            <a:off x="10202062" y="1668316"/>
            <a:ext cx="2321812" cy="518968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439B10F-2F1A-0D56-5D05-B877E9AF03EB}"/>
              </a:ext>
            </a:extLst>
          </p:cNvPr>
          <p:cNvSpPr/>
          <p:nvPr/>
        </p:nvSpPr>
        <p:spPr>
          <a:xfrm rot="5400000">
            <a:off x="5906698" y="778359"/>
            <a:ext cx="7629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E4B6C5-F345-84A2-13FB-AF3AC2D72F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456"/>
          <a:stretch>
            <a:fillRect/>
          </a:stretch>
        </p:blipFill>
        <p:spPr>
          <a:xfrm>
            <a:off x="6654899" y="1671890"/>
            <a:ext cx="2332656" cy="5204912"/>
          </a:xfrm>
          <a:prstGeom prst="rect">
            <a:avLst/>
          </a:prstGeom>
        </p:spPr>
      </p:pic>
      <p:pic>
        <p:nvPicPr>
          <p:cNvPr id="2" name="LOGO_RUS_INVERSE_COLOR.png" descr="LOGO_RUS_INVERSE_COLOR.png">
            <a:extLst>
              <a:ext uri="{FF2B5EF4-FFF2-40B4-BE49-F238E27FC236}">
                <a16:creationId xmlns:a16="http://schemas.microsoft.com/office/drawing/2014/main" id="{5E08EC98-8FB7-78A5-FA02-2C280AF6D3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55ECD7-96D2-8D8E-20B3-599D20D4CB10}"/>
              </a:ext>
            </a:extLst>
          </p:cNvPr>
          <p:cNvSpPr txBox="1"/>
          <p:nvPr/>
        </p:nvSpPr>
        <p:spPr>
          <a:xfrm>
            <a:off x="404256" y="7967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EuroGeo8</a:t>
            </a:r>
            <a:endParaRPr lang="ru-RU" sz="3200" dirty="0">
              <a:solidFill>
                <a:srgbClr val="F5532F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2751182-4BF1-F23B-2FFB-5A31C9C3557C}"/>
              </a:ext>
            </a:extLst>
          </p:cNvPr>
          <p:cNvSpPr txBox="1"/>
          <p:nvPr/>
        </p:nvSpPr>
        <p:spPr>
          <a:xfrm>
            <a:off x="3693805" y="1227596"/>
            <a:ext cx="51360" cy="3590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39" hangingPunct="0"/>
            <a:endParaRPr lang="en-US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74758F-3986-CE31-A7F3-F8853A75F293}"/>
              </a:ext>
            </a:extLst>
          </p:cNvPr>
          <p:cNvSpPr txBox="1"/>
          <p:nvPr/>
        </p:nvSpPr>
        <p:spPr>
          <a:xfrm>
            <a:off x="6817364" y="1290581"/>
            <a:ext cx="4063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hangingPunct="0"/>
            <a:endParaRPr lang="ru-RU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EDBDC4-FE05-A4BE-D4DB-18FCA4BC44E6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02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966445-1B1A-585D-D9FA-19B977D7C58D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AC0EE78-C8F3-3CAE-E722-B9D2A574948A}"/>
              </a:ext>
            </a:extLst>
          </p:cNvPr>
          <p:cNvSpPr/>
          <p:nvPr/>
        </p:nvSpPr>
        <p:spPr>
          <a:xfrm>
            <a:off x="540897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B61871-447F-D6F4-C87F-4D73642FE905}"/>
              </a:ext>
            </a:extLst>
          </p:cNvPr>
          <p:cNvSpPr txBox="1"/>
          <p:nvPr/>
        </p:nvSpPr>
        <p:spPr>
          <a:xfrm rot="16200000">
            <a:off x="-742120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  <a:endParaRPr lang="en-US" sz="20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CB888F-AADA-7C6E-72A5-168297685299}"/>
              </a:ext>
            </a:extLst>
          </p:cNvPr>
          <p:cNvSpPr txBox="1"/>
          <p:nvPr/>
        </p:nvSpPr>
        <p:spPr>
          <a:xfrm>
            <a:off x="3652931" y="1884713"/>
            <a:ext cx="32135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Основания дорожных одежд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D8D4830-360E-4F61-4534-FE03E9892062}"/>
              </a:ext>
            </a:extLst>
          </p:cNvPr>
          <p:cNvSpPr/>
          <p:nvPr/>
        </p:nvSpPr>
        <p:spPr>
          <a:xfrm>
            <a:off x="9425299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2F9D018-6437-A48A-B004-1D3FF759531C}"/>
              </a:ext>
            </a:extLst>
          </p:cNvPr>
          <p:cNvSpPr txBox="1"/>
          <p:nvPr/>
        </p:nvSpPr>
        <p:spPr>
          <a:xfrm rot="16200000">
            <a:off x="8142282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18EF2D41-BCF0-3FA1-428D-81B6A29119DF}"/>
              </a:ext>
            </a:extLst>
          </p:cNvPr>
          <p:cNvSpPr/>
          <p:nvPr/>
        </p:nvSpPr>
        <p:spPr>
          <a:xfrm>
            <a:off x="12112867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36E0D7-9880-EB72-D713-6A05403F9628}"/>
              </a:ext>
            </a:extLst>
          </p:cNvPr>
          <p:cNvSpPr txBox="1"/>
          <p:nvPr/>
        </p:nvSpPr>
        <p:spPr>
          <a:xfrm rot="16200000">
            <a:off x="10829850" y="3513838"/>
            <a:ext cx="3213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  <p:pic>
        <p:nvPicPr>
          <p:cNvPr id="14" name="Picture 2" descr="C:\i\Nicholas Reck\OFFICE ADMIN\Product Logos &amp; Specs\Cracking Block with Labels.jpg">
            <a:extLst>
              <a:ext uri="{FF2B5EF4-FFF2-40B4-BE49-F238E27FC236}">
                <a16:creationId xmlns:a16="http://schemas.microsoft.com/office/drawing/2014/main" id="{EDB8F475-2803-0FA9-8B3B-61C316B059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83" r="30836"/>
          <a:stretch>
            <a:fillRect/>
          </a:stretch>
        </p:blipFill>
        <p:spPr bwMode="auto">
          <a:xfrm>
            <a:off x="1311630" y="1653088"/>
            <a:ext cx="2332658" cy="51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643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625EF8-9091-86EF-021F-F5C80DD04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линия, искусство, решет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90A1FAA-4B0F-3B9B-1148-CE615E21A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86" b="13558"/>
          <a:stretch>
            <a:fillRect/>
          </a:stretch>
        </p:blipFill>
        <p:spPr>
          <a:xfrm>
            <a:off x="12497588" y="1653088"/>
            <a:ext cx="2377991" cy="520491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C29F0A-2C99-21A6-EBA5-7D12FE8DEA6E}"/>
              </a:ext>
            </a:extLst>
          </p:cNvPr>
          <p:cNvSpPr/>
          <p:nvPr/>
        </p:nvSpPr>
        <p:spPr>
          <a:xfrm rot="5400000">
            <a:off x="7613986" y="153479"/>
            <a:ext cx="7629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LOGO_RUS_INVERSE_COLOR.png" descr="LOGO_RUS_INVERSE_COLOR.png">
            <a:extLst>
              <a:ext uri="{FF2B5EF4-FFF2-40B4-BE49-F238E27FC236}">
                <a16:creationId xmlns:a16="http://schemas.microsoft.com/office/drawing/2014/main" id="{331A6DA2-51CE-D94F-265B-54588580A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602494-63BB-1E5A-7DB4-A177E92FC9D8}"/>
              </a:ext>
            </a:extLst>
          </p:cNvPr>
          <p:cNvSpPr txBox="1"/>
          <p:nvPr/>
        </p:nvSpPr>
        <p:spPr>
          <a:xfrm>
            <a:off x="404256" y="7967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EuroGeo8</a:t>
            </a:r>
            <a:endParaRPr lang="ru-RU" sz="3200" dirty="0">
              <a:solidFill>
                <a:srgbClr val="F5532F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B7D752-0CFB-967F-16BC-DE715A704A0A}"/>
              </a:ext>
            </a:extLst>
          </p:cNvPr>
          <p:cNvSpPr txBox="1"/>
          <p:nvPr/>
        </p:nvSpPr>
        <p:spPr>
          <a:xfrm>
            <a:off x="3693805" y="1227596"/>
            <a:ext cx="51360" cy="3590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39" hangingPunct="0"/>
            <a:endParaRPr lang="en-US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45EC65-E2E2-5B82-C0A0-5BB069BB75C2}"/>
              </a:ext>
            </a:extLst>
          </p:cNvPr>
          <p:cNvSpPr txBox="1"/>
          <p:nvPr/>
        </p:nvSpPr>
        <p:spPr>
          <a:xfrm>
            <a:off x="6817364" y="1290581"/>
            <a:ext cx="4063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hangingPunct="0"/>
            <a:endParaRPr lang="ru-RU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3AFF25-F28E-F845-2066-2F8190612C61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02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2DCC8E-E232-35ED-ABFC-749B1BC916E5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AB1632E-6D0D-A89A-DE3E-F6A8C35BB927}"/>
              </a:ext>
            </a:extLst>
          </p:cNvPr>
          <p:cNvSpPr/>
          <p:nvPr/>
        </p:nvSpPr>
        <p:spPr>
          <a:xfrm>
            <a:off x="-81174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A40B68-0C9D-DB36-6DE0-8786172F6C37}"/>
              </a:ext>
            </a:extLst>
          </p:cNvPr>
          <p:cNvSpPr txBox="1"/>
          <p:nvPr/>
        </p:nvSpPr>
        <p:spPr>
          <a:xfrm rot="16200000">
            <a:off x="-1364191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  <a:endParaRPr lang="en-US" sz="20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5A96722-AAA5-8172-F2DE-7C741FB804E5}"/>
              </a:ext>
            </a:extLst>
          </p:cNvPr>
          <p:cNvSpPr/>
          <p:nvPr/>
        </p:nvSpPr>
        <p:spPr>
          <a:xfrm>
            <a:off x="2996236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F6FBF0-F105-7938-36CA-73DD96FB50D9}"/>
              </a:ext>
            </a:extLst>
          </p:cNvPr>
          <p:cNvSpPr txBox="1"/>
          <p:nvPr/>
        </p:nvSpPr>
        <p:spPr>
          <a:xfrm rot="16200000">
            <a:off x="1713219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Основания дорожных одежд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8926107-1C2E-4C59-0A3C-173D6BA82D6D}"/>
              </a:ext>
            </a:extLst>
          </p:cNvPr>
          <p:cNvSpPr txBox="1"/>
          <p:nvPr/>
        </p:nvSpPr>
        <p:spPr>
          <a:xfrm>
            <a:off x="6343253" y="1690691"/>
            <a:ext cx="32135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9A568728-96F4-4968-5DE7-7071B15CAB3F}"/>
              </a:ext>
            </a:extLst>
          </p:cNvPr>
          <p:cNvSpPr/>
          <p:nvPr/>
        </p:nvSpPr>
        <p:spPr>
          <a:xfrm>
            <a:off x="12143802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4033BB6-11F0-D8F2-E0C9-AD8A22307ADF}"/>
              </a:ext>
            </a:extLst>
          </p:cNvPr>
          <p:cNvSpPr txBox="1"/>
          <p:nvPr/>
        </p:nvSpPr>
        <p:spPr>
          <a:xfrm rot="16200000">
            <a:off x="10860785" y="3513838"/>
            <a:ext cx="32135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7DB40B-2CCC-E8E2-6709-8607CE6D007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456"/>
          <a:stretch>
            <a:fillRect/>
          </a:stretch>
        </p:blipFill>
        <p:spPr>
          <a:xfrm>
            <a:off x="3763344" y="1653088"/>
            <a:ext cx="2332656" cy="5204912"/>
          </a:xfrm>
          <a:prstGeom prst="rect">
            <a:avLst/>
          </a:prstGeom>
        </p:spPr>
      </p:pic>
      <p:pic>
        <p:nvPicPr>
          <p:cNvPr id="8" name="Picture 2" descr="C:\i\Nicholas Reck\OFFICE ADMIN\Product Logos &amp; Specs\Cracking Block with Labels.jpg">
            <a:extLst>
              <a:ext uri="{FF2B5EF4-FFF2-40B4-BE49-F238E27FC236}">
                <a16:creationId xmlns:a16="http://schemas.microsoft.com/office/drawing/2014/main" id="{920E2524-023D-75E0-5BA8-51BB110460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83" r="30836"/>
          <a:stretch>
            <a:fillRect/>
          </a:stretch>
        </p:blipFill>
        <p:spPr bwMode="auto">
          <a:xfrm>
            <a:off x="684914" y="1668316"/>
            <a:ext cx="2332658" cy="51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Изображение выглядит как рисунок, иллюстрация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353121-AC53-30D3-4A3B-1F0189F7311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7106" r="6776"/>
          <a:stretch>
            <a:fillRect/>
          </a:stretch>
        </p:blipFill>
        <p:spPr>
          <a:xfrm>
            <a:off x="9802748" y="1668316"/>
            <a:ext cx="2321812" cy="51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80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ECB76C-1198-6973-04F4-D4872B2A8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1BED90C-570F-F510-36B4-960336E2835D}"/>
              </a:ext>
            </a:extLst>
          </p:cNvPr>
          <p:cNvSpPr/>
          <p:nvPr/>
        </p:nvSpPr>
        <p:spPr>
          <a:xfrm rot="5400000">
            <a:off x="7613986" y="153479"/>
            <a:ext cx="7629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Изображение выглядит как рисунок, иллюстрация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C5CC4BA-6BAE-E4F4-D06E-EC143C168E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06" r="6776"/>
          <a:stretch>
            <a:fillRect/>
          </a:stretch>
        </p:blipFill>
        <p:spPr>
          <a:xfrm>
            <a:off x="3741577" y="1668316"/>
            <a:ext cx="2321812" cy="51896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13A61AB-018B-9F90-BEAA-B010F6886D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4456"/>
          <a:stretch>
            <a:fillRect/>
          </a:stretch>
        </p:blipFill>
        <p:spPr>
          <a:xfrm>
            <a:off x="1151366" y="1653088"/>
            <a:ext cx="2332656" cy="5204912"/>
          </a:xfrm>
          <a:prstGeom prst="rect">
            <a:avLst/>
          </a:prstGeom>
        </p:spPr>
      </p:pic>
      <p:pic>
        <p:nvPicPr>
          <p:cNvPr id="2" name="LOGO_RUS_INVERSE_COLOR.png" descr="LOGO_RUS_INVERSE_COLOR.png">
            <a:extLst>
              <a:ext uri="{FF2B5EF4-FFF2-40B4-BE49-F238E27FC236}">
                <a16:creationId xmlns:a16="http://schemas.microsoft.com/office/drawing/2014/main" id="{E3C2654D-007F-A420-6855-84A1CC0A61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BBBB2-56EF-E432-8ECF-D9D4A4AC82DA}"/>
              </a:ext>
            </a:extLst>
          </p:cNvPr>
          <p:cNvSpPr txBox="1"/>
          <p:nvPr/>
        </p:nvSpPr>
        <p:spPr>
          <a:xfrm>
            <a:off x="404256" y="79672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EuroGeo8</a:t>
            </a:r>
            <a:endParaRPr lang="ru-RU" sz="3200" dirty="0">
              <a:solidFill>
                <a:srgbClr val="F5532F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6E85A0-699E-03DD-626C-A2FE9F7AA36C}"/>
              </a:ext>
            </a:extLst>
          </p:cNvPr>
          <p:cNvSpPr txBox="1"/>
          <p:nvPr/>
        </p:nvSpPr>
        <p:spPr>
          <a:xfrm>
            <a:off x="3693805" y="1227596"/>
            <a:ext cx="51360" cy="35907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39" hangingPunct="0"/>
            <a:endParaRPr lang="en-US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00059F-1A9D-5050-8E3F-AC80C7B4C01F}"/>
              </a:ext>
            </a:extLst>
          </p:cNvPr>
          <p:cNvSpPr txBox="1"/>
          <p:nvPr/>
        </p:nvSpPr>
        <p:spPr>
          <a:xfrm>
            <a:off x="6817364" y="1290581"/>
            <a:ext cx="4063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39" hangingPunct="0"/>
            <a:endParaRPr lang="ru-RU" sz="2000" kern="0" dirty="0">
              <a:solidFill>
                <a:schemeClr val="bg1"/>
              </a:solidFill>
              <a:latin typeface="Tahoma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40245D-5563-7C93-5A25-2E85C7D6A4BD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02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3855FB-4D11-2DB5-3A10-79A5A4EBF45B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083B44E-A88A-33AE-DE0A-6FCE578C1420}"/>
              </a:ext>
            </a:extLst>
          </p:cNvPr>
          <p:cNvSpPr/>
          <p:nvPr/>
        </p:nvSpPr>
        <p:spPr>
          <a:xfrm>
            <a:off x="-2299148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40641C-27E2-DF9D-4A1D-384D57D55DD9}"/>
              </a:ext>
            </a:extLst>
          </p:cNvPr>
          <p:cNvSpPr txBox="1"/>
          <p:nvPr/>
        </p:nvSpPr>
        <p:spPr>
          <a:xfrm rot="16200000">
            <a:off x="-3582165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  <a:endParaRPr lang="en-US" sz="20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4A9BAAC-B7BA-B185-0A34-8DAF60A72F02}"/>
              </a:ext>
            </a:extLst>
          </p:cNvPr>
          <p:cNvSpPr/>
          <p:nvPr/>
        </p:nvSpPr>
        <p:spPr>
          <a:xfrm>
            <a:off x="778262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D99C2C-F259-185B-7826-D12CF6794683}"/>
              </a:ext>
            </a:extLst>
          </p:cNvPr>
          <p:cNvSpPr txBox="1"/>
          <p:nvPr/>
        </p:nvSpPr>
        <p:spPr>
          <a:xfrm rot="16200000">
            <a:off x="-504755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Основания дорожных одежд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EAD6A36-3352-DEC2-58C4-75DF73DF1901}"/>
              </a:ext>
            </a:extLst>
          </p:cNvPr>
          <p:cNvSpPr/>
          <p:nvPr/>
        </p:nvSpPr>
        <p:spPr>
          <a:xfrm>
            <a:off x="3471069" y="1653088"/>
            <a:ext cx="769743" cy="5204912"/>
          </a:xfrm>
          <a:prstGeom prst="rect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219040-DC4D-0F49-BF8C-19A82ADBBC7C}"/>
              </a:ext>
            </a:extLst>
          </p:cNvPr>
          <p:cNvSpPr txBox="1"/>
          <p:nvPr/>
        </p:nvSpPr>
        <p:spPr>
          <a:xfrm rot="16200000">
            <a:off x="2188052" y="3359950"/>
            <a:ext cx="3213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146AD7F-E132-8053-78B8-25EABA8E77BF}"/>
              </a:ext>
            </a:extLst>
          </p:cNvPr>
          <p:cNvSpPr txBox="1"/>
          <p:nvPr/>
        </p:nvSpPr>
        <p:spPr>
          <a:xfrm>
            <a:off x="6271139" y="1690691"/>
            <a:ext cx="321358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  <p:pic>
        <p:nvPicPr>
          <p:cNvPr id="8" name="Picture 2" descr="C:\i\Nicholas Reck\OFFICE ADMIN\Product Logos &amp; Specs\Cracking Block with Labels.jpg">
            <a:extLst>
              <a:ext uri="{FF2B5EF4-FFF2-40B4-BE49-F238E27FC236}">
                <a16:creationId xmlns:a16="http://schemas.microsoft.com/office/drawing/2014/main" id="{A4F8B744-C976-7250-C94D-857BBC82FC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83" r="30836"/>
          <a:stretch>
            <a:fillRect/>
          </a:stretch>
        </p:blipFill>
        <p:spPr bwMode="auto">
          <a:xfrm>
            <a:off x="-1526251" y="1653088"/>
            <a:ext cx="2332658" cy="518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Изображение выглядит как линия, искусство, решетк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B5BAB50-C4CE-0283-BF12-C492BD9A96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6786" b="13558"/>
          <a:stretch>
            <a:fillRect/>
          </a:stretch>
        </p:blipFill>
        <p:spPr>
          <a:xfrm>
            <a:off x="9336558" y="1653088"/>
            <a:ext cx="2377991" cy="520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229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D9D00B-E6AC-3477-ADB3-4E5809AB7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CD5F10C-EA67-C417-A189-EAEFA6BE5278}"/>
              </a:ext>
            </a:extLst>
          </p:cNvPr>
          <p:cNvSpPr txBox="1"/>
          <p:nvPr/>
        </p:nvSpPr>
        <p:spPr>
          <a:xfrm>
            <a:off x="404256" y="1382010"/>
            <a:ext cx="98410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Влияние различных </a:t>
            </a:r>
            <a:r>
              <a:rPr lang="ru-RU" sz="2000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геосинтетических</a:t>
            </a:r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материалов для дорожного покрытия на фазы роста трещин и деформацию асфальтобетона</a:t>
            </a:r>
            <a:r>
              <a:rPr lang="en-US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Natalia S. Correia, Ana Laura C. S. </a:t>
            </a:r>
            <a:r>
              <a:rPr lang="en-US" sz="2000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Bernardinelli</a:t>
            </a:r>
            <a:r>
              <a:rPr lang="en-US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, Karolina Maria Santos and Amir </a:t>
            </a:r>
            <a:r>
              <a:rPr lang="en-US" sz="2000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Shahkolahi</a:t>
            </a:r>
            <a:r>
              <a:rPr lang="en-US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</a:t>
            </a:r>
            <a:endParaRPr lang="ru-RU" sz="2000" dirty="0">
              <a:solidFill>
                <a:schemeClr val="bg1"/>
              </a:solidFill>
              <a:latin typeface="Jura" pitchFamily="2" charset="0"/>
              <a:ea typeface="Jura" pitchFamily="2" charset="0"/>
              <a:cs typeface="Noto Sans" panose="020B0502040504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669C07-BC91-6267-6FB9-9B4E49C2E4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6210"/>
          <a:stretch>
            <a:fillRect/>
          </a:stretch>
        </p:blipFill>
        <p:spPr>
          <a:xfrm>
            <a:off x="536050" y="4391174"/>
            <a:ext cx="2025147" cy="2025501"/>
          </a:xfrm>
          <a:prstGeom prst="rect">
            <a:avLst/>
          </a:prstGeom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A0E8606A-A592-A537-E608-F0FA04A79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077996"/>
              </p:ext>
            </p:extLst>
          </p:nvPr>
        </p:nvGraphicFramePr>
        <p:xfrm>
          <a:off x="542757" y="2651492"/>
          <a:ext cx="2783327" cy="152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327">
                  <a:extLst>
                    <a:ext uri="{9D8B030D-6E8A-4147-A177-3AD203B41FA5}">
                      <a16:colId xmlns:a16="http://schemas.microsoft.com/office/drawing/2014/main" val="1080416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35869"/>
                  </a:ext>
                </a:extLst>
              </a:tr>
              <a:tr h="415349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Полиэстер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98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50кН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/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42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Без пропитки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016109"/>
                  </a:ext>
                </a:extLst>
              </a:tr>
            </a:tbl>
          </a:graphicData>
        </a:graphic>
      </p:graphicFrame>
      <p:pic>
        <p:nvPicPr>
          <p:cNvPr id="3" name="LOGO_RUS_INVERSE_COLOR.png" descr="LOGO_RUS_INVERSE_COLOR.png">
            <a:extLst>
              <a:ext uri="{FF2B5EF4-FFF2-40B4-BE49-F238E27FC236}">
                <a16:creationId xmlns:a16="http://schemas.microsoft.com/office/drawing/2014/main" id="{B966C6DD-68CC-AFCD-7FC6-8903D8C48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5B21AF-F130-0477-F4FF-0C10F80138AC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3/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F44B9D-180E-FC42-E4FD-D293CDB0B1C1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AECD0-2E2B-CA40-8F95-EB900552D266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D41CEEB-2E63-2625-09CE-FD1065A8F9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329"/>
          <a:stretch>
            <a:fillRect/>
          </a:stretch>
        </p:blipFill>
        <p:spPr>
          <a:xfrm>
            <a:off x="9027423" y="4391174"/>
            <a:ext cx="2100178" cy="202550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0EF81E9-04D9-8B32-4E8B-0177961C83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80" r="50921"/>
          <a:stretch>
            <a:fillRect/>
          </a:stretch>
        </p:blipFill>
        <p:spPr>
          <a:xfrm>
            <a:off x="3305645" y="4391174"/>
            <a:ext cx="2119588" cy="202550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12D819E-8F0E-7919-69CB-FCA28BFBF9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13" r="25462"/>
          <a:stretch>
            <a:fillRect/>
          </a:stretch>
        </p:blipFill>
        <p:spPr>
          <a:xfrm>
            <a:off x="6169681" y="4391174"/>
            <a:ext cx="2113294" cy="2025501"/>
          </a:xfrm>
          <a:prstGeom prst="rect">
            <a:avLst/>
          </a:prstGeom>
        </p:spPr>
      </p:pic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57F67F31-A8CA-4D6B-8415-42312C68A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508545"/>
              </p:ext>
            </p:extLst>
          </p:nvPr>
        </p:nvGraphicFramePr>
        <p:xfrm>
          <a:off x="3305645" y="2651492"/>
          <a:ext cx="2783327" cy="152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327">
                  <a:extLst>
                    <a:ext uri="{9D8B030D-6E8A-4147-A177-3AD203B41FA5}">
                      <a16:colId xmlns:a16="http://schemas.microsoft.com/office/drawing/2014/main" val="240811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35869"/>
                  </a:ext>
                </a:extLst>
              </a:tr>
              <a:tr h="4153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Стекло+Полиэстер</a:t>
                      </a:r>
                      <a:endParaRPr lang="ru-RU" sz="18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98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100кН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/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42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Без пропитки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016109"/>
                  </a:ext>
                </a:extLst>
              </a:tr>
            </a:tbl>
          </a:graphicData>
        </a:graphic>
      </p:graphicFrame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4E41511A-8DED-CBE7-96B7-90F162DCA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033901"/>
              </p:ext>
            </p:extLst>
          </p:nvPr>
        </p:nvGraphicFramePr>
        <p:xfrm>
          <a:off x="6087674" y="2651492"/>
          <a:ext cx="2783327" cy="152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327">
                  <a:extLst>
                    <a:ext uri="{9D8B030D-6E8A-4147-A177-3AD203B41FA5}">
                      <a16:colId xmlns:a16="http://schemas.microsoft.com/office/drawing/2014/main" val="58972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35869"/>
                  </a:ext>
                </a:extLst>
              </a:tr>
              <a:tr h="415349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Стекловолокно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98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100кН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/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42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 пропиткой битумом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016109"/>
                  </a:ext>
                </a:extLst>
              </a:tr>
            </a:tbl>
          </a:graphicData>
        </a:graphic>
      </p:graphicFrame>
      <p:graphicFrame>
        <p:nvGraphicFramePr>
          <p:cNvPr id="37" name="Таблица 36">
            <a:extLst>
              <a:ext uri="{FF2B5EF4-FFF2-40B4-BE49-F238E27FC236}">
                <a16:creationId xmlns:a16="http://schemas.microsoft.com/office/drawing/2014/main" id="{267A852F-0174-BC60-CDE8-3B425CD47A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689293"/>
              </p:ext>
            </p:extLst>
          </p:nvPr>
        </p:nvGraphicFramePr>
        <p:xfrm>
          <a:off x="8872416" y="2651492"/>
          <a:ext cx="2783327" cy="15278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3327">
                  <a:extLst>
                    <a:ext uri="{9D8B030D-6E8A-4147-A177-3AD203B41FA5}">
                      <a16:colId xmlns:a16="http://schemas.microsoft.com/office/drawing/2014/main" val="1529184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2835869"/>
                  </a:ext>
                </a:extLst>
              </a:tr>
              <a:tr h="41534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Стекло+Полиэстер</a:t>
                      </a:r>
                      <a:endParaRPr lang="ru-RU" sz="18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698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100кН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/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42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 пропиткой битумом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016109"/>
                  </a:ext>
                </a:extLst>
              </a:tr>
            </a:tbl>
          </a:graphicData>
        </a:graphic>
      </p:graphicFrame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AB4549F-4B4B-C9E3-6B04-52B8D8B47F2B}"/>
              </a:ext>
            </a:extLst>
          </p:cNvPr>
          <p:cNvSpPr/>
          <p:nvPr/>
        </p:nvSpPr>
        <p:spPr>
          <a:xfrm>
            <a:off x="515935" y="2524582"/>
            <a:ext cx="2250411" cy="474562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Геотекстиль</a:t>
            </a:r>
            <a:endParaRPr lang="ru-RU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CBF2308-9B21-85C7-FBC2-F417E5C6F7A2}"/>
              </a:ext>
            </a:extLst>
          </p:cNvPr>
          <p:cNvSpPr/>
          <p:nvPr/>
        </p:nvSpPr>
        <p:spPr>
          <a:xfrm>
            <a:off x="3178113" y="2524582"/>
            <a:ext cx="2250411" cy="474562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Геокомпозит</a:t>
            </a:r>
            <a:endParaRPr lang="ru-RU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380EBC3A-73DD-0BA1-E281-2F027C9D5784}"/>
              </a:ext>
            </a:extLst>
          </p:cNvPr>
          <p:cNvSpPr/>
          <p:nvPr/>
        </p:nvSpPr>
        <p:spPr>
          <a:xfrm>
            <a:off x="6109411" y="2524582"/>
            <a:ext cx="2250411" cy="474562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Георешетка</a:t>
            </a:r>
            <a:endParaRPr lang="ru-RU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156905A4-8DD3-94E1-4568-978EDCAF49F6}"/>
              </a:ext>
            </a:extLst>
          </p:cNvPr>
          <p:cNvSpPr/>
          <p:nvPr/>
        </p:nvSpPr>
        <p:spPr>
          <a:xfrm>
            <a:off x="8877190" y="2524582"/>
            <a:ext cx="2250411" cy="474562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Геокомпозит</a:t>
            </a:r>
            <a:endParaRPr lang="ru-RU" dirty="0">
              <a:latin typeface="Jura SemiBold" pitchFamily="2" charset="0"/>
              <a:ea typeface="Jura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45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E19D4A-88AD-A5C3-E014-B5246F7DF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80532C8-EE76-D8BA-47CB-B121A56671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22452298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CDE45D4-C974-1A89-4290-9FAE0FB016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13677754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A18FCAB-28A6-752F-FC8E-2CC1EA5F4C2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4903210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A25E016-D6E7-E5AF-61FF-95A91351874C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57A239-3B30-160B-2BD5-830A7A1A805A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4AC0141A-7738-25B0-1AC0-00F7A40F94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7C4A7-7FC6-9369-3A44-93870B5F1AFF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7B2E7B-E7B5-79CA-175F-4714C8FE189D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09DCDE-D44D-F09C-0870-F35EA53824FB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E513C56-50B2-634B-20E6-B3DBC68024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2B614836-80BD-6D99-BC7A-BFFD2B429CF3}"/>
              </a:ext>
            </a:extLst>
          </p:cNvPr>
          <p:cNvSpPr/>
          <p:nvPr/>
        </p:nvSpPr>
        <p:spPr>
          <a:xfrm>
            <a:off x="69706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6467675-08AE-D09F-12B0-09975BECB330}"/>
              </a:ext>
            </a:extLst>
          </p:cNvPr>
          <p:cNvSpPr/>
          <p:nvPr/>
        </p:nvSpPr>
        <p:spPr>
          <a:xfrm>
            <a:off x="508434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4F5C68A-DC13-F67F-E2EF-F3134F79243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90482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7713E833-89E9-CBEE-C543-AC3C2343A4E0}"/>
              </a:ext>
            </a:extLst>
          </p:cNvPr>
          <p:cNvSpPr/>
          <p:nvPr/>
        </p:nvSpPr>
        <p:spPr>
          <a:xfrm>
            <a:off x="947161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1784C61-0965-1D9A-4FBF-ED83464A2CA9}"/>
              </a:ext>
            </a:extLst>
          </p:cNvPr>
          <p:cNvSpPr/>
          <p:nvPr/>
        </p:nvSpPr>
        <p:spPr>
          <a:xfrm>
            <a:off x="1385888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11B0976-12EC-78B0-78EE-1D8E427F828A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65026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595C0B11-B28C-5C37-BFB6-AB64D59A22B0}"/>
              </a:ext>
            </a:extLst>
          </p:cNvPr>
          <p:cNvSpPr/>
          <p:nvPr/>
        </p:nvSpPr>
        <p:spPr>
          <a:xfrm>
            <a:off x="1824615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0D4C650-5599-A956-F7CA-72B32800ABE0}"/>
              </a:ext>
            </a:extLst>
          </p:cNvPr>
          <p:cNvSpPr/>
          <p:nvPr/>
        </p:nvSpPr>
        <p:spPr>
          <a:xfrm>
            <a:off x="2263342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50FE3BA-2E00-2A85-CC25-E25D444DCE29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26743611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2829FF48-2C0B-3B1E-ABFB-FF9F05062615}"/>
              </a:ext>
            </a:extLst>
          </p:cNvPr>
          <p:cNvSpPr/>
          <p:nvPr/>
        </p:nvSpPr>
        <p:spPr>
          <a:xfrm>
            <a:off x="26924742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41C57CC-2F7A-34E8-20E7-A3EC9655ABD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31034924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1E6E1F35-DD02-1260-FFA8-F017C48CF3B6}"/>
              </a:ext>
            </a:extLst>
          </p:cNvPr>
          <p:cNvSpPr/>
          <p:nvPr/>
        </p:nvSpPr>
        <p:spPr>
          <a:xfrm>
            <a:off x="3121605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294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8C1F32-D364-9915-6C55-6A292FFD4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035CDE1-F7A3-8632-BE84-F80BB2B69D6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18065026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A808DBE-7B07-C95F-4B45-F1950F6029A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9290482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B2C774-B944-389B-C6B9-04E18C43E6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515938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4E2ACF1-DC34-B168-AF14-24D765E44A73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092E52-60F4-2F5C-658B-4D8442D293B2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3DF39589-2C1C-0080-697F-09B3742AD2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388C3C-9527-D19A-7F3D-37F8B9E016B5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DD0759-C167-B260-681F-6DF485A8B2ED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869A7-0706-D430-7349-80D4A8EFA721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342E79E-43DE-1C46-5C54-E0C81830253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1334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B15D3745-235F-9B92-27B0-BE6C0308AFF9}"/>
              </a:ext>
            </a:extLst>
          </p:cNvPr>
          <p:cNvSpPr/>
          <p:nvPr/>
        </p:nvSpPr>
        <p:spPr>
          <a:xfrm>
            <a:off x="-369020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870BA96B-6676-7F6B-4E1D-333F2BC953E3}"/>
              </a:ext>
            </a:extLst>
          </p:cNvPr>
          <p:cNvSpPr/>
          <p:nvPr/>
        </p:nvSpPr>
        <p:spPr>
          <a:xfrm>
            <a:off x="69706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7C87234-87D6-52E2-4E48-B2FEFF24689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3210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6C693E50-6B9A-01CE-0E3A-8E13F8D2A167}"/>
              </a:ext>
            </a:extLst>
          </p:cNvPr>
          <p:cNvSpPr/>
          <p:nvPr/>
        </p:nvSpPr>
        <p:spPr>
          <a:xfrm>
            <a:off x="508434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2BDA0667-3666-C485-949B-5380D8BC7022}"/>
              </a:ext>
            </a:extLst>
          </p:cNvPr>
          <p:cNvSpPr/>
          <p:nvPr/>
        </p:nvSpPr>
        <p:spPr>
          <a:xfrm>
            <a:off x="947161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B351530-24C5-E3B0-3B17-9C168983488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77754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BF8BF14E-68BC-7D1A-5B3F-124E4ABC1C7E}"/>
              </a:ext>
            </a:extLst>
          </p:cNvPr>
          <p:cNvSpPr/>
          <p:nvPr/>
        </p:nvSpPr>
        <p:spPr>
          <a:xfrm>
            <a:off x="1385888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B19AD3EE-BDB9-5F7A-DC3D-B99C09A40326}"/>
              </a:ext>
            </a:extLst>
          </p:cNvPr>
          <p:cNvSpPr/>
          <p:nvPr/>
        </p:nvSpPr>
        <p:spPr>
          <a:xfrm>
            <a:off x="1824615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456152C-70BF-4119-469B-EAA6D1B12F24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22356339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28809DA2-4E35-9224-7BB4-23E04D24A836}"/>
              </a:ext>
            </a:extLst>
          </p:cNvPr>
          <p:cNvSpPr/>
          <p:nvPr/>
        </p:nvSpPr>
        <p:spPr>
          <a:xfrm>
            <a:off x="22537470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28FB5582-4821-42CF-3782-C6C29882699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26647652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E405C357-060D-CCFD-53C8-80FF48BAF3EC}"/>
              </a:ext>
            </a:extLst>
          </p:cNvPr>
          <p:cNvSpPr/>
          <p:nvPr/>
        </p:nvSpPr>
        <p:spPr>
          <a:xfrm>
            <a:off x="2682878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31776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D2FF9-62DE-1FFC-1B36-91E3E0286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EFF7828-F712-B212-ED3B-1CD61D543F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13675906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E0D61E-4283-9BFA-28B7-254AC66868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4901362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5ABACA-FCDA-D25B-6055-7AEBE67115D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-3873182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BDC804C-6067-8000-4619-9813CF1A2CE7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A25D42-F50E-3AF1-9D8E-CAEA8AC92F62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5DA2EE80-8072-26F2-6F25-7B7DC0AB61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2925C8E-12C0-B91A-CBC1-091DCC3891B9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B007B3-8C0A-704F-13EE-996AECFAB649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05A34E-3D43-3627-24CD-AE043FA9AA2D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A45097E-2753-6E31-7673-D3655AABA01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60454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7A52DF4B-E9C7-6B74-9FE0-6621250E0DF1}"/>
              </a:ext>
            </a:extLst>
          </p:cNvPr>
          <p:cNvSpPr/>
          <p:nvPr/>
        </p:nvSpPr>
        <p:spPr>
          <a:xfrm>
            <a:off x="-807932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B048172-4D64-1050-F923-8F375F6F6CAF}"/>
              </a:ext>
            </a:extLst>
          </p:cNvPr>
          <p:cNvSpPr/>
          <p:nvPr/>
        </p:nvSpPr>
        <p:spPr>
          <a:xfrm>
            <a:off x="-369205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97B58A-AC69-86EB-EC7F-42F60D251A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4090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D8CA0AB2-1333-D0E5-A58F-E238F87EA82A}"/>
              </a:ext>
            </a:extLst>
          </p:cNvPr>
          <p:cNvSpPr/>
          <p:nvPr/>
        </p:nvSpPr>
        <p:spPr>
          <a:xfrm>
            <a:off x="69522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6B430369-1026-C74E-87FA-13DABE5E14A9}"/>
              </a:ext>
            </a:extLst>
          </p:cNvPr>
          <p:cNvSpPr/>
          <p:nvPr/>
        </p:nvSpPr>
        <p:spPr>
          <a:xfrm>
            <a:off x="508249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DB67F7C-9807-3065-E650-E6CCE904C7E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8634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C468B62C-AC4B-99C6-B8DD-A7FBF326BB55}"/>
              </a:ext>
            </a:extLst>
          </p:cNvPr>
          <p:cNvSpPr/>
          <p:nvPr/>
        </p:nvSpPr>
        <p:spPr>
          <a:xfrm>
            <a:off x="946976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446ABD52-A77C-9687-00AB-1A2CDA4BD2CC}"/>
              </a:ext>
            </a:extLst>
          </p:cNvPr>
          <p:cNvSpPr/>
          <p:nvPr/>
        </p:nvSpPr>
        <p:spPr>
          <a:xfrm>
            <a:off x="1385703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AA8BEA1-E783-E614-8DD3-8F4D6C97349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17967219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C20B92EB-C4D7-5C76-2B2D-17357F0A7BAC}"/>
              </a:ext>
            </a:extLst>
          </p:cNvPr>
          <p:cNvSpPr/>
          <p:nvPr/>
        </p:nvSpPr>
        <p:spPr>
          <a:xfrm>
            <a:off x="18148350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A415D28-1EE7-22D9-9F4A-6B6E99247201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22258532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AA170CF8-BA75-0AC2-D4DB-33F9878EA7D6}"/>
              </a:ext>
            </a:extLst>
          </p:cNvPr>
          <p:cNvSpPr/>
          <p:nvPr/>
        </p:nvSpPr>
        <p:spPr>
          <a:xfrm>
            <a:off x="2243966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694364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2D241-0B1D-8DAB-9C7B-A740AF95A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0BC1D31-DCFD-2D1D-01CA-5CDBE29075C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9286786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C6DE325-E80E-4676-6D72-603990EB8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512242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AEF6634-9E6D-0A14-C518-3804E726D96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-8262302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49B47B57-9C5E-7506-908B-864D14C33EB0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76AEDA-4349-090A-5327-5883000FA9AA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87B9357C-A47A-62BC-963A-DE47614592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B24B10-7C78-9156-B4AB-555BCB0ADAFB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14B611-3D9F-CEF9-BE4D-94B575C7A2D6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EA0F89-EC05-0770-A056-6402A5148565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358B585-592E-BFBC-6071-52562002C9A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49574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3D199D1C-31AF-447C-119E-081C6126B08E}"/>
              </a:ext>
            </a:extLst>
          </p:cNvPr>
          <p:cNvSpPr/>
          <p:nvPr/>
        </p:nvSpPr>
        <p:spPr>
          <a:xfrm>
            <a:off x="-1246844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1F19C3C-CCD7-9DF8-402B-32D2C98D0421}"/>
              </a:ext>
            </a:extLst>
          </p:cNvPr>
          <p:cNvSpPr/>
          <p:nvPr/>
        </p:nvSpPr>
        <p:spPr>
          <a:xfrm>
            <a:off x="-808117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A4E873-BC0C-C4D8-7CF2-48EBF5A34B3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875030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8AE4CBDC-7AC9-69C2-395E-3C077E43CD6A}"/>
              </a:ext>
            </a:extLst>
          </p:cNvPr>
          <p:cNvSpPr/>
          <p:nvPr/>
        </p:nvSpPr>
        <p:spPr>
          <a:xfrm>
            <a:off x="-369389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8C2C862-9B7E-E432-2EDA-343D65372F55}"/>
              </a:ext>
            </a:extLst>
          </p:cNvPr>
          <p:cNvSpPr/>
          <p:nvPr/>
        </p:nvSpPr>
        <p:spPr>
          <a:xfrm>
            <a:off x="69337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C2B2C40-628C-C9E3-94A6-DA9168BBE2D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99514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980BC794-F443-61F2-43EB-068368A7A784}"/>
              </a:ext>
            </a:extLst>
          </p:cNvPr>
          <p:cNvSpPr/>
          <p:nvPr/>
        </p:nvSpPr>
        <p:spPr>
          <a:xfrm>
            <a:off x="508064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85B0056A-A959-27EE-7C38-E0D038981DAB}"/>
              </a:ext>
            </a:extLst>
          </p:cNvPr>
          <p:cNvSpPr/>
          <p:nvPr/>
        </p:nvSpPr>
        <p:spPr>
          <a:xfrm>
            <a:off x="946791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F18E10B-D027-7383-BAE8-4A3C120BDBDB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13578099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BE04F7E0-2E56-BFAF-EA20-7B0C4F375DE3}"/>
              </a:ext>
            </a:extLst>
          </p:cNvPr>
          <p:cNvSpPr/>
          <p:nvPr/>
        </p:nvSpPr>
        <p:spPr>
          <a:xfrm>
            <a:off x="13759230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C5F43C7-1101-9CFC-9DED-48026871157E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17869412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79622A50-0763-BDBA-A3A8-2D1770F0BA2F}"/>
              </a:ext>
            </a:extLst>
          </p:cNvPr>
          <p:cNvSpPr/>
          <p:nvPr/>
        </p:nvSpPr>
        <p:spPr>
          <a:xfrm>
            <a:off x="1805054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733412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9A095-5709-4B68-1C02-EC9C3EA9D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B725084-8A0D-E3E2-8263-B87CA463744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4903210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85C611-6FFC-A436-08E1-55C2CE8522C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-3871334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FE9052-7D52-BB15-3BF9-9A6F5351ACC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-12645878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0A4CBEE2-2D8A-651B-32FB-40A5F6985D6C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CC30E9-2C2D-8A86-A081-5DB2690BC53B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AC07A0BD-F114-F20A-43DE-B42B341D9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D34BDB3-23C6-CCD8-4248-2F96219A98B6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179CB2-1AF0-6E3B-197C-DC13B59A0238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6E3AF-F04D-6569-3D1B-FDA999AE77DD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E799FFE-3677-CFF3-F286-18806522BA3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33150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7CEE4CDF-537B-7DB1-8BB7-0A2532D0813B}"/>
              </a:ext>
            </a:extLst>
          </p:cNvPr>
          <p:cNvSpPr/>
          <p:nvPr/>
        </p:nvSpPr>
        <p:spPr>
          <a:xfrm>
            <a:off x="-1685201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F175E422-A0DD-EABE-35F0-BEA1CFBC6CA7}"/>
              </a:ext>
            </a:extLst>
          </p:cNvPr>
          <p:cNvSpPr/>
          <p:nvPr/>
        </p:nvSpPr>
        <p:spPr>
          <a:xfrm>
            <a:off x="-1246474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CFA3F4-E4FF-FE7B-8BE6-B45C5964EE30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258606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9D8D18D7-D46C-9619-7639-E6C5FFC91E99}"/>
              </a:ext>
            </a:extLst>
          </p:cNvPr>
          <p:cNvSpPr/>
          <p:nvPr/>
        </p:nvSpPr>
        <p:spPr>
          <a:xfrm>
            <a:off x="-807747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13E09BBE-799F-DEC4-3F3D-EA1F5E3D9036}"/>
              </a:ext>
            </a:extLst>
          </p:cNvPr>
          <p:cNvSpPr/>
          <p:nvPr/>
        </p:nvSpPr>
        <p:spPr>
          <a:xfrm>
            <a:off x="-369020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613FE0-4829-55C6-42EA-39B5764311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38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5B1C067E-A423-54B1-38C0-7867C4659A5C}"/>
              </a:ext>
            </a:extLst>
          </p:cNvPr>
          <p:cNvSpPr/>
          <p:nvPr/>
        </p:nvSpPr>
        <p:spPr>
          <a:xfrm>
            <a:off x="69706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AFAA6B7C-7407-0D2C-CAAD-30A7829A5792}"/>
              </a:ext>
            </a:extLst>
          </p:cNvPr>
          <p:cNvSpPr/>
          <p:nvPr/>
        </p:nvSpPr>
        <p:spPr>
          <a:xfrm>
            <a:off x="508434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3AEDC40-145F-A9A2-51E1-F276A27B7868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9194523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26D2E756-1218-DB33-3456-9C8B54EE1595}"/>
              </a:ext>
            </a:extLst>
          </p:cNvPr>
          <p:cNvSpPr/>
          <p:nvPr/>
        </p:nvSpPr>
        <p:spPr>
          <a:xfrm>
            <a:off x="9375654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290FBB9-B437-AD14-DB4A-10850599755D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13485836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A1E873F3-EFBC-AE19-C8C7-618BF70FCA79}"/>
              </a:ext>
            </a:extLst>
          </p:cNvPr>
          <p:cNvSpPr/>
          <p:nvPr/>
        </p:nvSpPr>
        <p:spPr>
          <a:xfrm>
            <a:off x="1366696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575729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EA2F8-194F-7EAA-110A-367CD5786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9443F84-D740-5872-E720-956B96276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537721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3FDC11-10B0-F04F-20BF-EC6C72A0A75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-8236823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658900C-1E6A-CDF9-0E8D-9368EDA222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-17011367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99BF27F-E8D2-3393-FBFE-78D80234AA93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5EA0BF-EA3B-23D7-63E0-2C8E64CC8A0D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DDAA7FC1-33E3-0EF9-29EF-3450102D6D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B82703-8749-1A01-8D97-B7C2FEF73654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73667-8B77-73BA-1164-1E14F7C790A5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45E661-65A1-E942-42BD-08E4DC3E0DC7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78613D18-8171-9DA2-6320-24914944121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98639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06BA4B53-5553-B75D-2FB2-E3EF32BAC2BE}"/>
              </a:ext>
            </a:extLst>
          </p:cNvPr>
          <p:cNvSpPr/>
          <p:nvPr/>
        </p:nvSpPr>
        <p:spPr>
          <a:xfrm>
            <a:off x="-21217508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AFD4E225-80A8-A788-D525-A357509FFDBC}"/>
              </a:ext>
            </a:extLst>
          </p:cNvPr>
          <p:cNvSpPr/>
          <p:nvPr/>
        </p:nvSpPr>
        <p:spPr>
          <a:xfrm>
            <a:off x="-16830236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6A1DC7E-6C28-F414-D577-426DBE36159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624095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16C57021-9FBA-6700-0D51-2AD65CE053AF}"/>
              </a:ext>
            </a:extLst>
          </p:cNvPr>
          <p:cNvSpPr/>
          <p:nvPr/>
        </p:nvSpPr>
        <p:spPr>
          <a:xfrm>
            <a:off x="-12442964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3A9DC5D5-053E-CDE0-2993-B56B11650344}"/>
              </a:ext>
            </a:extLst>
          </p:cNvPr>
          <p:cNvSpPr/>
          <p:nvPr/>
        </p:nvSpPr>
        <p:spPr>
          <a:xfrm>
            <a:off x="-8055692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7108CAC-71E9-04BC-32DC-9C5C47402AB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849551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72F746AC-4F1A-81BB-0F47-75E02A4766EB}"/>
              </a:ext>
            </a:extLst>
          </p:cNvPr>
          <p:cNvSpPr/>
          <p:nvPr/>
        </p:nvSpPr>
        <p:spPr>
          <a:xfrm>
            <a:off x="-3668420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BD378343-DB97-D6AF-FF22-28E8A0816F90}"/>
              </a:ext>
            </a:extLst>
          </p:cNvPr>
          <p:cNvSpPr/>
          <p:nvPr/>
        </p:nvSpPr>
        <p:spPr>
          <a:xfrm>
            <a:off x="718852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D75368B-ABC0-130C-43A0-D36CD024763C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4829034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A19D770D-79F0-1392-8E80-C42BE50DE07A}"/>
              </a:ext>
            </a:extLst>
          </p:cNvPr>
          <p:cNvSpPr/>
          <p:nvPr/>
        </p:nvSpPr>
        <p:spPr>
          <a:xfrm>
            <a:off x="501016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229B843-3D5E-D11F-025B-E552ABE425AB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9120347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ED2E75B7-75C9-78F4-AD5F-0568B77D3BE4}"/>
              </a:ext>
            </a:extLst>
          </p:cNvPr>
          <p:cNvSpPr/>
          <p:nvPr/>
        </p:nvSpPr>
        <p:spPr>
          <a:xfrm>
            <a:off x="9301478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2AA785-A663-E2DF-7ADC-6BE3BA706FD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17798932" y="2306493"/>
            <a:ext cx="4110182" cy="411018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C543D9-9657-9A53-596D-87D7F9BF726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660" y="2306493"/>
            <a:ext cx="4110182" cy="4110182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91393E78-3148-86F1-D2D9-BF7C78A3DD85}"/>
              </a:ext>
            </a:extLst>
          </p:cNvPr>
          <p:cNvSpPr/>
          <p:nvPr/>
        </p:nvSpPr>
        <p:spPr>
          <a:xfrm>
            <a:off x="1359279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3E23733-7EE6-6933-520F-FA44FE1C2BF4}"/>
              </a:ext>
            </a:extLst>
          </p:cNvPr>
          <p:cNvSpPr/>
          <p:nvPr/>
        </p:nvSpPr>
        <p:spPr>
          <a:xfrm>
            <a:off x="1798006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82408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C76D07-B296-4989-2597-3DA3AD702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AA4758D-BF91-3447-CE96-52CB2FFF07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-3744895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34E878F-8AE8-0FBE-1103-70601DF3BA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-12519439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9B7DFCB-E5B5-2024-5B83-6A0E7311357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-21293983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6DE73B3-63E9-E8E7-2846-EDD03D2BD9BB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68F5D7-4440-4D61-4D20-64E10012D800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9039F637-C60D-3BFF-850F-C9B1B05B8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E5621D-A0D5-185D-1FE1-045E857967B1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6FE287-B7C3-7155-CECE-EE0205862E4C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5F30D8-3F94-3558-1530-AF353C9D5F51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8CB9FE0-EFFE-46A9-B71E-61C3981EB60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681255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12296A89-44F8-03AD-918E-EE27DA39D335}"/>
              </a:ext>
            </a:extLst>
          </p:cNvPr>
          <p:cNvSpPr/>
          <p:nvPr/>
        </p:nvSpPr>
        <p:spPr>
          <a:xfrm>
            <a:off x="-25500124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20BCC3CA-F68A-2611-2981-9C5AB6053B97}"/>
              </a:ext>
            </a:extLst>
          </p:cNvPr>
          <p:cNvSpPr/>
          <p:nvPr/>
        </p:nvSpPr>
        <p:spPr>
          <a:xfrm>
            <a:off x="-21112852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7C9AF48-D33B-20B1-5897-D794E86CA82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906711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571A1423-7799-21D2-6C22-4BBD86F3A988}"/>
              </a:ext>
            </a:extLst>
          </p:cNvPr>
          <p:cNvSpPr/>
          <p:nvPr/>
        </p:nvSpPr>
        <p:spPr>
          <a:xfrm>
            <a:off x="-16725580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C3CA3B66-A4FE-F6D9-647C-30B7A8617708}"/>
              </a:ext>
            </a:extLst>
          </p:cNvPr>
          <p:cNvSpPr/>
          <p:nvPr/>
        </p:nvSpPr>
        <p:spPr>
          <a:xfrm>
            <a:off x="-12338308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8D1E937-267E-9963-CADA-1A641F484590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8132167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341B5A14-BCA5-067F-2CDF-BD25EBD4BAD3}"/>
              </a:ext>
            </a:extLst>
          </p:cNvPr>
          <p:cNvSpPr/>
          <p:nvPr/>
        </p:nvSpPr>
        <p:spPr>
          <a:xfrm>
            <a:off x="-7951036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2AFBA189-9F80-38AF-41DB-CD9A77028C29}"/>
              </a:ext>
            </a:extLst>
          </p:cNvPr>
          <p:cNvSpPr/>
          <p:nvPr/>
        </p:nvSpPr>
        <p:spPr>
          <a:xfrm>
            <a:off x="-3563764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5259F15-E8BD-21EC-ED80-A482964652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546418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87FBFF6F-E856-3DE0-4A41-716416B3BC8C}"/>
              </a:ext>
            </a:extLst>
          </p:cNvPr>
          <p:cNvSpPr/>
          <p:nvPr/>
        </p:nvSpPr>
        <p:spPr>
          <a:xfrm>
            <a:off x="72754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1C7300A-FE33-5BB5-8144-6CC38C641E89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4837731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28DC7828-0088-DF03-EAE1-011C60EB24DD}"/>
              </a:ext>
            </a:extLst>
          </p:cNvPr>
          <p:cNvSpPr/>
          <p:nvPr/>
        </p:nvSpPr>
        <p:spPr>
          <a:xfrm>
            <a:off x="5018862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92B810-78ED-5C1F-754E-CC082B4C3CF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13516316" y="2306493"/>
            <a:ext cx="4110182" cy="411018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7DB5EC-DFB7-B187-ADF6-A7DA1B7F4A7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044" y="2306493"/>
            <a:ext cx="4110182" cy="4110182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D615DFD7-3E55-A29E-E2BB-3D8ABB82B241}"/>
              </a:ext>
            </a:extLst>
          </p:cNvPr>
          <p:cNvSpPr/>
          <p:nvPr/>
        </p:nvSpPr>
        <p:spPr>
          <a:xfrm>
            <a:off x="931017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1E0B1C6-352F-5753-37CE-B7F439CD12F8}"/>
              </a:ext>
            </a:extLst>
          </p:cNvPr>
          <p:cNvSpPr/>
          <p:nvPr/>
        </p:nvSpPr>
        <p:spPr>
          <a:xfrm>
            <a:off x="1369744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435009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612BF0-5116-30CA-9157-F308B6DC7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 descr="Изображение выглядит как электропила, инструмент, машина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68F8E33-FB9C-5222-3EF5-F03C12185A8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8" r="8028"/>
          <a:stretch>
            <a:fillRect/>
          </a:stretch>
        </p:blipFill>
        <p:spPr>
          <a:xfrm>
            <a:off x="-8066688" y="2306493"/>
            <a:ext cx="4110182" cy="411018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кухонный прибор, человек, в помещении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5267CDD-DFDE-38CF-299D-0670BA20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5" r="779"/>
          <a:stretch>
            <a:fillRect/>
          </a:stretch>
        </p:blipFill>
        <p:spPr>
          <a:xfrm>
            <a:off x="-16841232" y="2306493"/>
            <a:ext cx="4110182" cy="411018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C005CE-9B70-6784-FE8E-9CE23EEDB67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-25615776" y="2306493"/>
            <a:ext cx="4110182" cy="4110182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CF2F7179-A7B7-BCBF-4A95-D18FC5B085F9}"/>
              </a:ext>
            </a:extLst>
          </p:cNvPr>
          <p:cNvSpPr/>
          <p:nvPr/>
        </p:nvSpPr>
        <p:spPr>
          <a:xfrm>
            <a:off x="11442192" y="928833"/>
            <a:ext cx="749804" cy="5929167"/>
          </a:xfrm>
          <a:prstGeom prst="rect">
            <a:avLst/>
          </a:prstGeom>
          <a:solidFill>
            <a:srgbClr val="0315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889540-35D9-2C2D-4AD8-00CBA68BAE47}"/>
              </a:ext>
            </a:extLst>
          </p:cNvPr>
          <p:cNvSpPr txBox="1"/>
          <p:nvPr/>
        </p:nvSpPr>
        <p:spPr>
          <a:xfrm>
            <a:off x="404256" y="1381500"/>
            <a:ext cx="971402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Подготовка образцов 400 мм x 75 мм x 75 мм</a:t>
            </a:r>
          </a:p>
        </p:txBody>
      </p:sp>
      <p:pic>
        <p:nvPicPr>
          <p:cNvPr id="5" name="LOGO_RUS_INVERSE_COLOR.png" descr="LOGO_RUS_INVERSE_COLOR.png">
            <a:extLst>
              <a:ext uri="{FF2B5EF4-FFF2-40B4-BE49-F238E27FC236}">
                <a16:creationId xmlns:a16="http://schemas.microsoft.com/office/drawing/2014/main" id="{E1B68A3E-1879-1A6B-2452-1234C7302B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8D15CD-7F9B-5AC3-08A5-03FD9B056138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9D453C-E7FE-7D9E-7F52-98961D852C68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DF80CA-CD87-1940-6ABD-A3A928E1EA58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E90E551-CB6A-2FB8-69CE-38267DFB1AB0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03048" y="2306493"/>
            <a:ext cx="4110182" cy="4110182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C10B1DB0-7C21-202F-FF95-1410D01401FD}"/>
              </a:ext>
            </a:extLst>
          </p:cNvPr>
          <p:cNvSpPr/>
          <p:nvPr/>
        </p:nvSpPr>
        <p:spPr>
          <a:xfrm>
            <a:off x="-2982191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DBDEAD8B-AA73-A546-BFBD-A56C6A7DB2C6}"/>
              </a:ext>
            </a:extLst>
          </p:cNvPr>
          <p:cNvSpPr/>
          <p:nvPr/>
        </p:nvSpPr>
        <p:spPr>
          <a:xfrm>
            <a:off x="-25434645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225F7B7-9EB8-9D9B-BD01-A1C9FB264AC7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228504" y="2306493"/>
            <a:ext cx="4110182" cy="4110182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29E32EB2-124F-B9D3-A024-0A0A74BFEEB0}"/>
              </a:ext>
            </a:extLst>
          </p:cNvPr>
          <p:cNvSpPr/>
          <p:nvPr/>
        </p:nvSpPr>
        <p:spPr>
          <a:xfrm>
            <a:off x="-21047373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3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2C228126-F33D-4A24-23EE-39196DCFE76E}"/>
              </a:ext>
            </a:extLst>
          </p:cNvPr>
          <p:cNvSpPr/>
          <p:nvPr/>
        </p:nvSpPr>
        <p:spPr>
          <a:xfrm>
            <a:off x="-16660101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4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2441800-4A6E-8419-750B-CB3E9828457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2453960" y="2306493"/>
            <a:ext cx="4110182" cy="4110182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937E87E3-2891-1FC8-D11D-2F3ECBCBF17D}"/>
              </a:ext>
            </a:extLst>
          </p:cNvPr>
          <p:cNvSpPr/>
          <p:nvPr/>
        </p:nvSpPr>
        <p:spPr>
          <a:xfrm>
            <a:off x="-1227282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5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36564F51-D853-2ED5-250A-7D986C6A5825}"/>
              </a:ext>
            </a:extLst>
          </p:cNvPr>
          <p:cNvSpPr/>
          <p:nvPr/>
        </p:nvSpPr>
        <p:spPr>
          <a:xfrm>
            <a:off x="-7885557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6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511D769-0F90-4163-C1D7-2468D3A59E2F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9" r="12729"/>
          <a:stretch/>
        </p:blipFill>
        <p:spPr>
          <a:xfrm>
            <a:off x="-3775375" y="2306493"/>
            <a:ext cx="4110182" cy="411018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B202A8E1-45E1-28CD-0E7B-E4B4521CD139}"/>
              </a:ext>
            </a:extLst>
          </p:cNvPr>
          <p:cNvSpPr/>
          <p:nvPr/>
        </p:nvSpPr>
        <p:spPr>
          <a:xfrm>
            <a:off x="-3594244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7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39D521D-9311-CC6C-CB42-B8308A011C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" r="3817"/>
          <a:stretch/>
        </p:blipFill>
        <p:spPr>
          <a:xfrm>
            <a:off x="515938" y="2306493"/>
            <a:ext cx="4110182" cy="411018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DB78FCC9-3F62-041D-7817-08D21C38E21E}"/>
              </a:ext>
            </a:extLst>
          </p:cNvPr>
          <p:cNvSpPr/>
          <p:nvPr/>
        </p:nvSpPr>
        <p:spPr>
          <a:xfrm>
            <a:off x="697069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8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A9EC6B-CB5D-DFA9-5ACD-A5DFB4F6DBB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0" b="4122"/>
          <a:stretch>
            <a:fillRect/>
          </a:stretch>
        </p:blipFill>
        <p:spPr>
          <a:xfrm>
            <a:off x="9194523" y="2306493"/>
            <a:ext cx="4110182" cy="411018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F05174F-8073-277F-C69C-E3FEED5DBB7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251" y="2306493"/>
            <a:ext cx="4110182" cy="4110182"/>
          </a:xfrm>
          <a:prstGeom prst="rect">
            <a:avLst/>
          </a:prstGeom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A329CE27-33C4-7148-4CA4-43C295128B13}"/>
              </a:ext>
            </a:extLst>
          </p:cNvPr>
          <p:cNvSpPr/>
          <p:nvPr/>
        </p:nvSpPr>
        <p:spPr>
          <a:xfrm>
            <a:off x="4988382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Jura SemiBold" pitchFamily="2" charset="0"/>
                <a:ea typeface="Jura SemiBold" pitchFamily="2" charset="0"/>
              </a:rPr>
              <a:t>1</a:t>
            </a:r>
            <a:endParaRPr lang="ru-RU" sz="2000" dirty="0">
              <a:latin typeface="Jura SemiBold" pitchFamily="2" charset="0"/>
              <a:ea typeface="Jura SemiBold" pitchFamily="2" charset="0"/>
            </a:endParaRP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63C38BD-D7E4-FD10-B9A7-E2820F733A0B}"/>
              </a:ext>
            </a:extLst>
          </p:cNvPr>
          <p:cNvSpPr/>
          <p:nvPr/>
        </p:nvSpPr>
        <p:spPr>
          <a:xfrm>
            <a:off x="9375654" y="2496312"/>
            <a:ext cx="400110" cy="400110"/>
          </a:xfrm>
          <a:prstGeom prst="ellipse">
            <a:avLst/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498994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C6E81E-27CD-2908-7DFC-ACAFA2D9E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5495BD-EAF1-89AF-DDAF-B93E9A082D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77" t="10611" r="4716"/>
          <a:stretch>
            <a:fillRect/>
          </a:stretch>
        </p:blipFill>
        <p:spPr>
          <a:xfrm>
            <a:off x="4801003" y="1722714"/>
            <a:ext cx="6799869" cy="4878627"/>
          </a:xfrm>
          <a:prstGeom prst="rect">
            <a:avLst/>
          </a:prstGeom>
        </p:spPr>
      </p:pic>
      <p:pic>
        <p:nvPicPr>
          <p:cNvPr id="3" name="LOGO_RUS_INVERSE_COLOR.png" descr="LOGO_RUS_INVERSE_COLOR.png">
            <a:extLst>
              <a:ext uri="{FF2B5EF4-FFF2-40B4-BE49-F238E27FC236}">
                <a16:creationId xmlns:a16="http://schemas.microsoft.com/office/drawing/2014/main" id="{436335FB-68B6-6B80-C76A-91D43C80E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35890A-D363-10A6-8D49-B10B5D91165F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05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9B0FFD-557C-B0C5-D686-E7F020E9393C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3F3B7-BC31-3D97-D0D7-988289D40791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CB024F-8395-EC21-B758-EA38032569C7}"/>
              </a:ext>
            </a:extLst>
          </p:cNvPr>
          <p:cNvSpPr txBox="1"/>
          <p:nvPr/>
        </p:nvSpPr>
        <p:spPr>
          <a:xfrm>
            <a:off x="404256" y="3197221"/>
            <a:ext cx="39709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Развитие трещины для неармированного образца </a:t>
            </a:r>
            <a:b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</a:br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и образца с георешеткой (N3)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48135EC2-2BF5-75FA-ED40-40904AD8C948}"/>
              </a:ext>
            </a:extLst>
          </p:cNvPr>
          <p:cNvSpPr/>
          <p:nvPr/>
        </p:nvSpPr>
        <p:spPr>
          <a:xfrm>
            <a:off x="515935" y="2174633"/>
            <a:ext cx="314166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Без армирования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DF9E27AC-B0C4-078E-C1BE-8C394901E263}"/>
              </a:ext>
            </a:extLst>
          </p:cNvPr>
          <p:cNvSpPr/>
          <p:nvPr/>
        </p:nvSpPr>
        <p:spPr>
          <a:xfrm>
            <a:off x="515935" y="5104759"/>
            <a:ext cx="314166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С георешеткой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283BF607-2A2F-3278-6264-E455A43A398B}"/>
              </a:ext>
            </a:extLst>
          </p:cNvPr>
          <p:cNvSpPr/>
          <p:nvPr/>
        </p:nvSpPr>
        <p:spPr>
          <a:xfrm>
            <a:off x="4801003" y="1409082"/>
            <a:ext cx="129461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Начало</a:t>
            </a:r>
          </a:p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теста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E716E42C-1367-D910-2322-0B0B40B2C273}"/>
              </a:ext>
            </a:extLst>
          </p:cNvPr>
          <p:cNvSpPr/>
          <p:nvPr/>
        </p:nvSpPr>
        <p:spPr>
          <a:xfrm>
            <a:off x="6177317" y="1409082"/>
            <a:ext cx="129461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Трещина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312D7580-ADCE-2CEE-6D76-7BA9F7AA8A80}"/>
              </a:ext>
            </a:extLst>
          </p:cNvPr>
          <p:cNvSpPr/>
          <p:nvPr/>
        </p:nvSpPr>
        <p:spPr>
          <a:xfrm>
            <a:off x="10306257" y="1409082"/>
            <a:ext cx="129461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Разрушение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7B8C78BD-BABD-492D-CA3E-5488949B87F0}"/>
              </a:ext>
            </a:extLst>
          </p:cNvPr>
          <p:cNvSpPr/>
          <p:nvPr/>
        </p:nvSpPr>
        <p:spPr>
          <a:xfrm>
            <a:off x="7553631" y="1409082"/>
            <a:ext cx="129461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Дошла </a:t>
            </a:r>
            <a:b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до раздела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8ABD06C3-79D4-E94C-CA56-3F538372BDBF}"/>
              </a:ext>
            </a:extLst>
          </p:cNvPr>
          <p:cNvSpPr/>
          <p:nvPr/>
        </p:nvSpPr>
        <p:spPr>
          <a:xfrm>
            <a:off x="8929945" y="1409082"/>
            <a:ext cx="1294615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ct val="90000"/>
              </a:lnSpc>
            </a:pPr>
            <a:r>
              <a:rPr lang="ru-RU" sz="1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Отразилась наверх</a:t>
            </a:r>
          </a:p>
        </p:txBody>
      </p:sp>
    </p:spTree>
    <p:extLst>
      <p:ext uri="{BB962C8B-B14F-4D97-AF65-F5344CB8AC3E}">
        <p14:creationId xmlns:p14="http://schemas.microsoft.com/office/powerpoint/2010/main" val="9116681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85D984-5A59-587D-2958-7C459AF48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F3E0C34-3D8A-34B6-01F6-47881FDBB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192800"/>
              </p:ext>
            </p:extLst>
          </p:nvPr>
        </p:nvGraphicFramePr>
        <p:xfrm>
          <a:off x="2006692" y="1495629"/>
          <a:ext cx="9657114" cy="4921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:a16="http://schemas.microsoft.com/office/drawing/2014/main" val="371519226"/>
                    </a:ext>
                  </a:extLst>
                </a:gridCol>
                <a:gridCol w="1491038">
                  <a:extLst>
                    <a:ext uri="{9D8B030D-6E8A-4147-A177-3AD203B41FA5}">
                      <a16:colId xmlns:a16="http://schemas.microsoft.com/office/drawing/2014/main" val="1280436163"/>
                    </a:ext>
                  </a:extLst>
                </a:gridCol>
                <a:gridCol w="1548000">
                  <a:extLst>
                    <a:ext uri="{9D8B030D-6E8A-4147-A177-3AD203B41FA5}">
                      <a16:colId xmlns:a16="http://schemas.microsoft.com/office/drawing/2014/main" val="181923233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1909282791"/>
                    </a:ext>
                  </a:extLst>
                </a:gridCol>
                <a:gridCol w="1728000">
                  <a:extLst>
                    <a:ext uri="{9D8B030D-6E8A-4147-A177-3AD203B41FA5}">
                      <a16:colId xmlns:a16="http://schemas.microsoft.com/office/drawing/2014/main" val="4007420512"/>
                    </a:ext>
                  </a:extLst>
                </a:gridCol>
                <a:gridCol w="1491038">
                  <a:extLst>
                    <a:ext uri="{9D8B030D-6E8A-4147-A177-3AD203B41FA5}">
                      <a16:colId xmlns:a16="http://schemas.microsoft.com/office/drawing/2014/main" val="1265499840"/>
                    </a:ext>
                  </a:extLst>
                </a:gridCol>
                <a:gridCol w="1491038">
                  <a:extLst>
                    <a:ext uri="{9D8B030D-6E8A-4147-A177-3AD203B41FA5}">
                      <a16:colId xmlns:a16="http://schemas.microsoft.com/office/drawing/2014/main" val="1666535428"/>
                    </a:ext>
                  </a:extLst>
                </a:gridCol>
              </a:tblGrid>
              <a:tr h="1046200">
                <a:tc>
                  <a:txBody>
                    <a:bodyPr/>
                    <a:lstStyle/>
                    <a:p>
                      <a:endParaRPr lang="ru-RU" sz="1400" b="0" dirty="0">
                        <a:solidFill>
                          <a:schemeClr val="bg1"/>
                        </a:solidFill>
                        <a:latin typeface="Jura SemiBold" pitchFamily="2" charset="0"/>
                        <a:ea typeface="Jura SemiBold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Тип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Подгрунтовка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, </a:t>
                      </a:r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гр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/</a:t>
                      </a:r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м.кв</a:t>
                      </a:r>
                      <a:endParaRPr lang="ru-RU" sz="1400" b="0" dirty="0">
                        <a:solidFill>
                          <a:schemeClr val="bg1"/>
                        </a:solidFill>
                        <a:latin typeface="Jura SemiBold" pitchFamily="2" charset="0"/>
                        <a:ea typeface="Jura SemiBold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Сцепление слоев, МПа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Переход трещины через границу, циклы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Разрушение, циклы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err="1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Коэфф</a:t>
                      </a:r>
                      <a:r>
                        <a:rPr lang="ru-RU" sz="1400" b="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-т увеличения срока службы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57441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Без армирования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200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2.27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10,145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10,814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-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492181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CS1</a:t>
                      </a:r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Геотекстиль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1145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1.70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16,545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31,025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2.9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606855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Jura" pitchFamily="2" charset="0"/>
                          <a:ea typeface="Jura" pitchFamily="2" charset="0"/>
                          <a:cs typeface="+mn-cs"/>
                        </a:rPr>
                        <a:t>CS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Jura" pitchFamily="2" charset="0"/>
                          <a:ea typeface="Jura" pitchFamily="2" charset="0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Геокомпозит</a:t>
                      </a:r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898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1.50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16,225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34,863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3.2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964915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Jura" pitchFamily="2" charset="0"/>
                          <a:ea typeface="Jura" pitchFamily="2" charset="0"/>
                          <a:cs typeface="+mn-cs"/>
                        </a:rPr>
                        <a:t>CS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Jura" pitchFamily="2" charset="0"/>
                          <a:ea typeface="Jura" pitchFamily="2" charset="0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Георешетка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360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1.59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18,800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38,853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3.6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7017854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Jura" pitchFamily="2" charset="0"/>
                          <a:ea typeface="Jura" pitchFamily="2" charset="0"/>
                          <a:cs typeface="+mn-cs"/>
                        </a:rPr>
                        <a:t>CS</a:t>
                      </a: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Jura" pitchFamily="2" charset="0"/>
                          <a:ea typeface="Jura" pitchFamily="2" charset="0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Геокомпозит</a:t>
                      </a:r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667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1.15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12,295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22,268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  <a:cs typeface="+mn-cs"/>
                        </a:rPr>
                        <a:t>2.0</a:t>
                      </a:r>
                    </a:p>
                    <a:p>
                      <a:endParaRPr lang="ru-RU" sz="14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1802242"/>
                  </a:ext>
                </a:extLst>
              </a:tr>
            </a:tbl>
          </a:graphicData>
        </a:graphic>
      </p:graphicFrame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E1F44BD0-9FE3-2DC9-9AFD-377250061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56" t="11084" r="20476" b="-3195"/>
          <a:stretch>
            <a:fillRect/>
          </a:stretch>
        </p:blipFill>
        <p:spPr>
          <a:xfrm>
            <a:off x="515938" y="4238239"/>
            <a:ext cx="947102" cy="514992"/>
          </a:xfrm>
          <a:prstGeom prst="rect">
            <a:avLst/>
          </a:prstGeom>
        </p:spPr>
      </p:pic>
      <p:pic>
        <p:nvPicPr>
          <p:cNvPr id="4" name="LOGO_RUS_INVERSE_COLOR.png" descr="LOGO_RUS_INVERSE_COLOR.png">
            <a:extLst>
              <a:ext uri="{FF2B5EF4-FFF2-40B4-BE49-F238E27FC236}">
                <a16:creationId xmlns:a16="http://schemas.microsoft.com/office/drawing/2014/main" id="{C89FF9AC-C4BB-AEE2-EC13-35D0189FD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039721-87BF-9C95-7C04-4F32336D935F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06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11DA33-96F8-BE5C-08F2-683EFDDA394C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51FF13-0666-6D29-8E17-BE3CF03398FD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Армирование асфальтобетона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6D0838-1A00-8A24-718A-69E92938FE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25" t="2683" r="82342" b="80330"/>
          <a:stretch>
            <a:fillRect/>
          </a:stretch>
        </p:blipFill>
        <p:spPr>
          <a:xfrm>
            <a:off x="515938" y="3463217"/>
            <a:ext cx="947102" cy="51499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2363E31-04FC-9D8B-5C15-711E723ECA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18" t="10310" r="19567"/>
          <a:stretch>
            <a:fillRect/>
          </a:stretch>
        </p:blipFill>
        <p:spPr>
          <a:xfrm>
            <a:off x="515938" y="5013261"/>
            <a:ext cx="947102" cy="51499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EBD35DD-DE3C-0363-0864-1031CACD3A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5" t="7487" r="13841" b="1"/>
          <a:stretch>
            <a:fillRect/>
          </a:stretch>
        </p:blipFill>
        <p:spPr>
          <a:xfrm>
            <a:off x="497714" y="5788284"/>
            <a:ext cx="947102" cy="514992"/>
          </a:xfrm>
          <a:prstGeom prst="rect">
            <a:avLst/>
          </a:prstGeom>
        </p:spPr>
      </p:pic>
      <p:pic>
        <p:nvPicPr>
          <p:cNvPr id="2" name="Рисунок 1" descr="Изображение выглядит как машина, инжиниринг, в помещении, промышленност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BF2002-5225-827D-A8EC-615D8095BF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8230" y="1579189"/>
            <a:ext cx="5542513" cy="414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65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447DE-4DC5-231D-E160-3C77CCB46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_RUS_INVERSE_COLOR.png" descr="LOGO_RUS_INVERSE_COLOR.png">
            <a:extLst>
              <a:ext uri="{FF2B5EF4-FFF2-40B4-BE49-F238E27FC236}">
                <a16:creationId xmlns:a16="http://schemas.microsoft.com/office/drawing/2014/main" id="{51F821B7-AF9A-F5C4-3568-0E9A04ABB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058B70-4518-8E75-3F34-B7C3E1CDD36F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07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3D847C-7EDE-8BA4-A1C6-A05AF5DC96DE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0D96DA-5E0C-41A7-43AA-5E08C5CF6AB2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Основание дорожных одежд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199B25-71D5-6B6F-7897-ED91E05B19FB}"/>
              </a:ext>
            </a:extLst>
          </p:cNvPr>
          <p:cNvSpPr txBox="1"/>
          <p:nvPr/>
        </p:nvSpPr>
        <p:spPr>
          <a:xfrm>
            <a:off x="404256" y="2459504"/>
            <a:ext cx="569174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Влияние механически стабилизированного основания на эксплуатационные характеристики вышележащего слоя асфальтобетона </a:t>
            </a:r>
            <a:r>
              <a:rPr lang="en-US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Leoš </a:t>
            </a:r>
            <a:r>
              <a:rPr lang="en-US" sz="2000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Horníček</a:t>
            </a:r>
            <a:r>
              <a:rPr lang="en-US" sz="20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, Zikmund Rakowski, Jacek Kawalec, and Jiří Pospíšil</a:t>
            </a:r>
          </a:p>
        </p:txBody>
      </p:sp>
      <p:pic>
        <p:nvPicPr>
          <p:cNvPr id="21" name="Рисунок 20" descr="Изображение выглядит как машина, инжиниринг, в помещении, промышленност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3BE38B-53B4-CEEC-08B9-C86E4C0395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550" y="1579189"/>
            <a:ext cx="5542513" cy="4144491"/>
          </a:xfrm>
          <a:prstGeom prst="rect">
            <a:avLst/>
          </a:prstGeom>
        </p:spPr>
      </p:pic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7BB22C0F-C4A0-3680-6A0E-F3F81D2D966C}"/>
              </a:ext>
            </a:extLst>
          </p:cNvPr>
          <p:cNvGrpSpPr/>
          <p:nvPr/>
        </p:nvGrpSpPr>
        <p:grpSpPr>
          <a:xfrm>
            <a:off x="1550405" y="7713785"/>
            <a:ext cx="5336276" cy="1883595"/>
            <a:chOff x="515937" y="1948296"/>
            <a:chExt cx="10843019" cy="3827361"/>
          </a:xfrm>
        </p:grpSpPr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2ADFC21D-C464-B5D2-752C-572362DD4258}"/>
                </a:ext>
              </a:extLst>
            </p:cNvPr>
            <p:cNvGrpSpPr/>
            <p:nvPr/>
          </p:nvGrpSpPr>
          <p:grpSpPr>
            <a:xfrm>
              <a:off x="515937" y="1948296"/>
              <a:ext cx="10843019" cy="3827361"/>
              <a:chOff x="515937" y="1948296"/>
              <a:chExt cx="10843019" cy="3827361"/>
            </a:xfrm>
          </p:grpSpPr>
          <p:pic>
            <p:nvPicPr>
              <p:cNvPr id="36" name="Рисунок 35">
                <a:extLst>
                  <a:ext uri="{FF2B5EF4-FFF2-40B4-BE49-F238E27FC236}">
                    <a16:creationId xmlns:a16="http://schemas.microsoft.com/office/drawing/2014/main" id="{C9F65CDD-A0C6-D211-3DD0-145160EDF5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5937" y="1948296"/>
                <a:ext cx="10843019" cy="3827361"/>
              </a:xfrm>
              <a:prstGeom prst="rect">
                <a:avLst/>
              </a:prstGeom>
            </p:spPr>
          </p:pic>
          <p:sp>
            <p:nvSpPr>
              <p:cNvPr id="37" name="Прямоугольник 36">
                <a:extLst>
                  <a:ext uri="{FF2B5EF4-FFF2-40B4-BE49-F238E27FC236}">
                    <a16:creationId xmlns:a16="http://schemas.microsoft.com/office/drawing/2014/main" id="{02E2151D-1201-3281-D0F8-934CEA03BEDA}"/>
                  </a:ext>
                </a:extLst>
              </p:cNvPr>
              <p:cNvSpPr/>
              <p:nvPr/>
            </p:nvSpPr>
            <p:spPr>
              <a:xfrm>
                <a:off x="8032830" y="2465408"/>
                <a:ext cx="3326126" cy="8572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2A1623CA-C2BA-FDF8-D275-661FB4E4A371}"/>
                </a:ext>
              </a:extLst>
            </p:cNvPr>
            <p:cNvSpPr/>
            <p:nvPr/>
          </p:nvSpPr>
          <p:spPr>
            <a:xfrm>
              <a:off x="9108241" y="3408013"/>
              <a:ext cx="2250715" cy="2367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14E32D19-030F-2E71-3444-07331CB372C1}"/>
              </a:ext>
            </a:extLst>
          </p:cNvPr>
          <p:cNvSpPr/>
          <p:nvPr/>
        </p:nvSpPr>
        <p:spPr>
          <a:xfrm>
            <a:off x="12418375" y="2779908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Материалы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692F9CD-218D-2292-D725-2424F59A7186}"/>
              </a:ext>
            </a:extLst>
          </p:cNvPr>
          <p:cNvSpPr/>
          <p:nvPr/>
        </p:nvSpPr>
        <p:spPr>
          <a:xfrm>
            <a:off x="13510201" y="3429000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Асфальтобетон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1AD95032-A0D6-69FC-C98D-0532E89A71E4}"/>
              </a:ext>
            </a:extLst>
          </p:cNvPr>
          <p:cNvSpPr/>
          <p:nvPr/>
        </p:nvSpPr>
        <p:spPr>
          <a:xfrm>
            <a:off x="13510201" y="3992148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ЩПС 0/32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C8FED487-9238-717D-A66B-DFD3D512F80C}"/>
              </a:ext>
            </a:extLst>
          </p:cNvPr>
          <p:cNvSpPr/>
          <p:nvPr/>
        </p:nvSpPr>
        <p:spPr>
          <a:xfrm>
            <a:off x="13510201" y="4555296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Георешетка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C11A10FD-AE16-CF26-B9D2-39709D1E0931}"/>
              </a:ext>
            </a:extLst>
          </p:cNvPr>
          <p:cNvSpPr/>
          <p:nvPr/>
        </p:nvSpPr>
        <p:spPr>
          <a:xfrm>
            <a:off x="13510201" y="5118444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Стены лотка</a:t>
            </a:r>
          </a:p>
        </p:txBody>
      </p:sp>
    </p:spTree>
    <p:extLst>
      <p:ext uri="{BB962C8B-B14F-4D97-AF65-F5344CB8AC3E}">
        <p14:creationId xmlns:p14="http://schemas.microsoft.com/office/powerpoint/2010/main" val="2097949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EE1588-DC80-61F0-52EE-229040A05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456D351-A215-5F94-7D5C-F89DEA9C3A88}"/>
              </a:ext>
            </a:extLst>
          </p:cNvPr>
          <p:cNvGrpSpPr/>
          <p:nvPr/>
        </p:nvGrpSpPr>
        <p:grpSpPr>
          <a:xfrm>
            <a:off x="515937" y="1948296"/>
            <a:ext cx="10843019" cy="3827361"/>
            <a:chOff x="515937" y="1948296"/>
            <a:chExt cx="10843019" cy="3827361"/>
          </a:xfrm>
        </p:grpSpPr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95ACDC61-424D-59FA-B927-E32E16A40B1E}"/>
                </a:ext>
              </a:extLst>
            </p:cNvPr>
            <p:cNvGrpSpPr/>
            <p:nvPr/>
          </p:nvGrpSpPr>
          <p:grpSpPr>
            <a:xfrm>
              <a:off x="515937" y="1948296"/>
              <a:ext cx="10843019" cy="3827361"/>
              <a:chOff x="515937" y="1948296"/>
              <a:chExt cx="10843019" cy="3827361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44F0A2F6-E0AB-ADD1-7EE7-19B39463C0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5937" y="1948296"/>
                <a:ext cx="10843019" cy="3827361"/>
              </a:xfrm>
              <a:prstGeom prst="rect">
                <a:avLst/>
              </a:prstGeom>
            </p:spPr>
          </p:pic>
          <p:sp>
            <p:nvSpPr>
              <p:cNvPr id="16" name="Прямоугольник 15">
                <a:extLst>
                  <a:ext uri="{FF2B5EF4-FFF2-40B4-BE49-F238E27FC236}">
                    <a16:creationId xmlns:a16="http://schemas.microsoft.com/office/drawing/2014/main" id="{AD4E6D9A-26C2-5DDE-F9AF-E81B127F6D66}"/>
                  </a:ext>
                </a:extLst>
              </p:cNvPr>
              <p:cNvSpPr/>
              <p:nvPr/>
            </p:nvSpPr>
            <p:spPr>
              <a:xfrm>
                <a:off x="8032830" y="2465408"/>
                <a:ext cx="3326126" cy="8572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8116EA7B-96E6-4EB6-8D8B-BF0FF46B2976}"/>
                </a:ext>
              </a:extLst>
            </p:cNvPr>
            <p:cNvSpPr/>
            <p:nvPr/>
          </p:nvSpPr>
          <p:spPr>
            <a:xfrm>
              <a:off x="9108241" y="3408013"/>
              <a:ext cx="2250715" cy="23676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" name="LOGO_RUS_INVERSE_COLOR.png" descr="LOGO_RUS_INVERSE_COLOR.png">
            <a:extLst>
              <a:ext uri="{FF2B5EF4-FFF2-40B4-BE49-F238E27FC236}">
                <a16:creationId xmlns:a16="http://schemas.microsoft.com/office/drawing/2014/main" id="{CB35DB4A-B57A-8739-5863-84EE36E0A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E7CFD7-9AAB-D6B0-68A9-12558E007D40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07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60048B-B333-9405-DB19-3D7484F99E8A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87852C-FA6E-1191-592B-9BDB56BCF4C3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Основание дорожных одежд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842E33E-1065-C800-F15E-AC2AA0B2601A}"/>
              </a:ext>
            </a:extLst>
          </p:cNvPr>
          <p:cNvSpPr/>
          <p:nvPr/>
        </p:nvSpPr>
        <p:spPr>
          <a:xfrm>
            <a:off x="8105455" y="2779908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Материалы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A8A9EC0-23B3-928B-6706-69EA1CEAB1C9}"/>
              </a:ext>
            </a:extLst>
          </p:cNvPr>
          <p:cNvSpPr/>
          <p:nvPr/>
        </p:nvSpPr>
        <p:spPr>
          <a:xfrm>
            <a:off x="9197281" y="3429000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Асфальтобетон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FE48E17-0832-DD7B-2656-CA49ED3736CB}"/>
              </a:ext>
            </a:extLst>
          </p:cNvPr>
          <p:cNvSpPr/>
          <p:nvPr/>
        </p:nvSpPr>
        <p:spPr>
          <a:xfrm>
            <a:off x="9197281" y="3992148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ЩПС 0/32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C15ACA-ED98-6217-6DCF-47C4F3725544}"/>
              </a:ext>
            </a:extLst>
          </p:cNvPr>
          <p:cNvSpPr/>
          <p:nvPr/>
        </p:nvSpPr>
        <p:spPr>
          <a:xfrm>
            <a:off x="9197281" y="4555296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Георешетка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836771F0-31B3-B53D-57E5-FD4A2560548D}"/>
              </a:ext>
            </a:extLst>
          </p:cNvPr>
          <p:cNvSpPr/>
          <p:nvPr/>
        </p:nvSpPr>
        <p:spPr>
          <a:xfrm>
            <a:off x="9197281" y="5118444"/>
            <a:ext cx="2161675" cy="36713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Стены лотка</a:t>
            </a:r>
          </a:p>
        </p:txBody>
      </p:sp>
    </p:spTree>
    <p:extLst>
      <p:ext uri="{BB962C8B-B14F-4D97-AF65-F5344CB8AC3E}">
        <p14:creationId xmlns:p14="http://schemas.microsoft.com/office/powerpoint/2010/main" val="3635580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641FF1-6AF9-CEBB-5E24-693EB818C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B94927C-3792-41F7-62F6-F5A596FFC66D}"/>
              </a:ext>
            </a:extLst>
          </p:cNvPr>
          <p:cNvGrpSpPr/>
          <p:nvPr/>
        </p:nvGrpSpPr>
        <p:grpSpPr>
          <a:xfrm>
            <a:off x="6326848" y="3570776"/>
            <a:ext cx="5361722" cy="2929274"/>
            <a:chOff x="6326848" y="3570776"/>
            <a:chExt cx="5361722" cy="2929274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C249817E-01BF-C407-D3E0-DA5263FEA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6848" y="3570776"/>
              <a:ext cx="5361722" cy="2845899"/>
            </a:xfrm>
            <a:prstGeom prst="rect">
              <a:avLst/>
            </a:prstGeom>
          </p:spPr>
        </p:pic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5B244E44-E70E-0723-536E-0FFFF5DC1D8D}"/>
                </a:ext>
              </a:extLst>
            </p:cNvPr>
            <p:cNvSpPr/>
            <p:nvPr/>
          </p:nvSpPr>
          <p:spPr>
            <a:xfrm>
              <a:off x="6326848" y="6134668"/>
              <a:ext cx="5361722" cy="365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472A9CBB-6E45-FBC6-3C30-3FA68AE4D730}"/>
              </a:ext>
            </a:extLst>
          </p:cNvPr>
          <p:cNvGrpSpPr/>
          <p:nvPr/>
        </p:nvGrpSpPr>
        <p:grpSpPr>
          <a:xfrm>
            <a:off x="521922" y="3570776"/>
            <a:ext cx="5323410" cy="2929274"/>
            <a:chOff x="521922" y="3570776"/>
            <a:chExt cx="5323410" cy="292927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73AABA08-E5BF-2570-9CA5-207825D5A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1922" y="3570776"/>
              <a:ext cx="5323410" cy="2845899"/>
            </a:xfrm>
            <a:prstGeom prst="rect">
              <a:avLst/>
            </a:prstGeom>
          </p:spPr>
        </p:pic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83D7AFB1-6585-9C1B-2C61-72DC55106006}"/>
                </a:ext>
              </a:extLst>
            </p:cNvPr>
            <p:cNvSpPr/>
            <p:nvPr/>
          </p:nvSpPr>
          <p:spPr>
            <a:xfrm>
              <a:off x="521922" y="6134668"/>
              <a:ext cx="5323410" cy="365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8" name="LOGO_RUS_INVERSE_COLOR.png" descr="LOGO_RUS_INVERSE_COLOR.png">
            <a:extLst>
              <a:ext uri="{FF2B5EF4-FFF2-40B4-BE49-F238E27FC236}">
                <a16:creationId xmlns:a16="http://schemas.microsoft.com/office/drawing/2014/main" id="{9F97823A-A48C-160E-7FE3-B0F80DB8E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196774B-A868-07A8-5D04-2C9A2794DE73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07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38EE1B-6249-30BB-3DA7-A61D62778152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0949302-D7BA-224A-649A-DE8D44F965CF}"/>
              </a:ext>
            </a:extLst>
          </p:cNvPr>
          <p:cNvSpPr txBox="1"/>
          <p:nvPr/>
        </p:nvSpPr>
        <p:spPr>
          <a:xfrm>
            <a:off x="404256" y="796725"/>
            <a:ext cx="76285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Основание дорожных одежд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02DA1BE6-4187-F822-A0C3-8388A706BC64}"/>
              </a:ext>
            </a:extLst>
          </p:cNvPr>
          <p:cNvSpPr/>
          <p:nvPr/>
        </p:nvSpPr>
        <p:spPr>
          <a:xfrm>
            <a:off x="1556876" y="2858715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14см а/б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F826EDDF-E568-CDBF-17F0-010E5EE1CBE0}"/>
              </a:ext>
            </a:extLst>
          </p:cNvPr>
          <p:cNvSpPr/>
          <p:nvPr/>
        </p:nvSpPr>
        <p:spPr>
          <a:xfrm>
            <a:off x="7290503" y="2858716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7см а/б + г/р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34ADF24-53F7-4F63-9238-847D2155AC65}"/>
              </a:ext>
            </a:extLst>
          </p:cNvPr>
          <p:cNvSpPr txBox="1"/>
          <p:nvPr/>
        </p:nvSpPr>
        <p:spPr>
          <a:xfrm>
            <a:off x="1122648" y="6099943"/>
            <a:ext cx="382390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Циклы нагружения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B047D79-998F-7663-3DDA-9F27685CBDAD}"/>
              </a:ext>
            </a:extLst>
          </p:cNvPr>
          <p:cNvSpPr txBox="1"/>
          <p:nvPr/>
        </p:nvSpPr>
        <p:spPr>
          <a:xfrm>
            <a:off x="6998169" y="6099943"/>
            <a:ext cx="382390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Циклы нагружения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0716F1-1DDB-B286-C2C2-DB747DE9BE4B}"/>
              </a:ext>
            </a:extLst>
          </p:cNvPr>
          <p:cNvSpPr txBox="1"/>
          <p:nvPr/>
        </p:nvSpPr>
        <p:spPr>
          <a:xfrm rot="16200000">
            <a:off x="-657559" y="4837083"/>
            <a:ext cx="275907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Осадка штампа, мм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079F7A-E577-F6B8-0B94-6AC6CCDEBD7F}"/>
              </a:ext>
            </a:extLst>
          </p:cNvPr>
          <p:cNvSpPr txBox="1"/>
          <p:nvPr/>
        </p:nvSpPr>
        <p:spPr>
          <a:xfrm rot="16200000">
            <a:off x="5155943" y="4837084"/>
            <a:ext cx="275907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Осадка штампа, мм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89EEE96-A51B-EF69-572F-558E765C41EF}"/>
              </a:ext>
            </a:extLst>
          </p:cNvPr>
          <p:cNvCxnSpPr/>
          <p:nvPr/>
        </p:nvCxnSpPr>
        <p:spPr>
          <a:xfrm>
            <a:off x="4783015" y="3758084"/>
            <a:ext cx="6039060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46D12AA-FFB2-3C19-CB03-CAE6062483BC}"/>
              </a:ext>
            </a:extLst>
          </p:cNvPr>
          <p:cNvCxnSpPr/>
          <p:nvPr/>
        </p:nvCxnSpPr>
        <p:spPr>
          <a:xfrm>
            <a:off x="4783015" y="4171741"/>
            <a:ext cx="6039060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7AF1471C-803A-F15B-CA32-A5A421E6BCD5}"/>
              </a:ext>
            </a:extLst>
          </p:cNvPr>
          <p:cNvGrpSpPr/>
          <p:nvPr/>
        </p:nvGrpSpPr>
        <p:grpSpPr>
          <a:xfrm>
            <a:off x="394953" y="1430308"/>
            <a:ext cx="4980610" cy="923330"/>
            <a:chOff x="394953" y="1430308"/>
            <a:chExt cx="4980610" cy="923330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4B1F412-1513-03CC-9556-E297C974FDE1}"/>
                </a:ext>
              </a:extLst>
            </p:cNvPr>
            <p:cNvSpPr txBox="1"/>
            <p:nvPr/>
          </p:nvSpPr>
          <p:spPr>
            <a:xfrm>
              <a:off x="394953" y="1430308"/>
              <a:ext cx="152630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54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41%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7C3B424-6FE1-C088-E911-4BEC42BDEF35}"/>
                </a:ext>
              </a:extLst>
            </p:cNvPr>
            <p:cNvSpPr txBox="1"/>
            <p:nvPr/>
          </p:nvSpPr>
          <p:spPr>
            <a:xfrm>
              <a:off x="1840835" y="1584917"/>
              <a:ext cx="35347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</a:rPr>
                <a:t>Разница при экстраполяции на 1.000.000 циклов</a:t>
              </a:r>
              <a:endParaRPr lang="ru-RU" dirty="0">
                <a:latin typeface="Jura" pitchFamily="2" charset="0"/>
                <a:ea typeface="Jura" pitchFamily="2" charset="0"/>
              </a:endParaRPr>
            </a:p>
          </p:txBody>
        </p:sp>
      </p:grp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1874C15F-893B-F47C-704F-981834705CBD}"/>
              </a:ext>
            </a:extLst>
          </p:cNvPr>
          <p:cNvGrpSpPr/>
          <p:nvPr/>
        </p:nvGrpSpPr>
        <p:grpSpPr>
          <a:xfrm>
            <a:off x="6763092" y="881273"/>
            <a:ext cx="4621836" cy="1638737"/>
            <a:chOff x="6763092" y="881273"/>
            <a:chExt cx="4621836" cy="163873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96A6A46-CCD7-5070-B353-12E5FF617DEF}"/>
                </a:ext>
              </a:extLst>
            </p:cNvPr>
            <p:cNvSpPr txBox="1"/>
            <p:nvPr/>
          </p:nvSpPr>
          <p:spPr>
            <a:xfrm>
              <a:off x="7151693" y="1415988"/>
              <a:ext cx="152630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54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14%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9602F4F-D871-95C9-789D-8BC37590BC86}"/>
                </a:ext>
              </a:extLst>
            </p:cNvPr>
            <p:cNvSpPr txBox="1"/>
            <p:nvPr/>
          </p:nvSpPr>
          <p:spPr>
            <a:xfrm>
              <a:off x="7112046" y="1185109"/>
              <a:ext cx="80426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на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A878AE3-BDEF-A48B-102E-2DC9FA6E2544}"/>
                </a:ext>
              </a:extLst>
            </p:cNvPr>
            <p:cNvSpPr txBox="1"/>
            <p:nvPr/>
          </p:nvSpPr>
          <p:spPr>
            <a:xfrm>
              <a:off x="7984140" y="881273"/>
              <a:ext cx="224929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меньше с г/р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F0BE310-66D0-6CDB-4126-FCCB23D1CF82}"/>
                </a:ext>
              </a:extLst>
            </p:cNvPr>
            <p:cNvSpPr txBox="1"/>
            <p:nvPr/>
          </p:nvSpPr>
          <p:spPr>
            <a:xfrm>
              <a:off x="6763092" y="2181456"/>
              <a:ext cx="224929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для 125 </a:t>
              </a:r>
              <a:r>
                <a:rPr lang="en-US" sz="1600" dirty="0" err="1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kN</a:t>
              </a:r>
              <a:endParaRPr lang="ru-RU" sz="16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487FE43-60A6-AD3F-B901-69EAA2C88F26}"/>
                </a:ext>
              </a:extLst>
            </p:cNvPr>
            <p:cNvSpPr txBox="1"/>
            <p:nvPr/>
          </p:nvSpPr>
          <p:spPr>
            <a:xfrm>
              <a:off x="9524232" y="1415988"/>
              <a:ext cx="172288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54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20%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FFBC460-45B3-1CAD-D193-470F613490AF}"/>
                </a:ext>
              </a:extLst>
            </p:cNvPr>
            <p:cNvSpPr txBox="1"/>
            <p:nvPr/>
          </p:nvSpPr>
          <p:spPr>
            <a:xfrm>
              <a:off x="9135631" y="2181456"/>
              <a:ext cx="224929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для 3 </a:t>
              </a:r>
              <a:r>
                <a:rPr lang="en-US" sz="1600" dirty="0" err="1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kN</a:t>
              </a:r>
              <a:endParaRPr lang="ru-RU" sz="16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96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0B7A00-3B5A-5B1A-16A1-13B1622DA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18E1B432-D987-2FE9-9048-5A8B39526746}"/>
              </a:ext>
            </a:extLst>
          </p:cNvPr>
          <p:cNvGrpSpPr/>
          <p:nvPr/>
        </p:nvGrpSpPr>
        <p:grpSpPr>
          <a:xfrm>
            <a:off x="5968400" y="3567912"/>
            <a:ext cx="5732001" cy="2932137"/>
            <a:chOff x="5968400" y="3567912"/>
            <a:chExt cx="5732001" cy="2932137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D2C7564-B374-8E09-2378-1DAFBD4D3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68401" y="3567912"/>
              <a:ext cx="5721852" cy="2481059"/>
            </a:xfrm>
            <a:prstGeom prst="rect">
              <a:avLst/>
            </a:prstGeom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3B8777FB-7B60-EA0D-0E37-C74A306DFEAE}"/>
                </a:ext>
              </a:extLst>
            </p:cNvPr>
            <p:cNvSpPr/>
            <p:nvPr/>
          </p:nvSpPr>
          <p:spPr>
            <a:xfrm>
              <a:off x="5968400" y="5749762"/>
              <a:ext cx="5732001" cy="7502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F4B9F6A3-ACB9-F4BF-7B51-7AD6CDF27FF2}"/>
              </a:ext>
            </a:extLst>
          </p:cNvPr>
          <p:cNvGrpSpPr/>
          <p:nvPr/>
        </p:nvGrpSpPr>
        <p:grpSpPr>
          <a:xfrm>
            <a:off x="526131" y="3564800"/>
            <a:ext cx="5344734" cy="2935250"/>
            <a:chOff x="526131" y="3564800"/>
            <a:chExt cx="5344734" cy="293525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7EF69B1E-F205-5E4D-7459-404C2ED93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6131" y="3564800"/>
              <a:ext cx="5344734" cy="2484172"/>
            </a:xfrm>
            <a:prstGeom prst="rect">
              <a:avLst/>
            </a:prstGeom>
          </p:spPr>
        </p:pic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9D2C37D2-0AFF-A3D0-75DF-C5B14245E80A}"/>
                </a:ext>
              </a:extLst>
            </p:cNvPr>
            <p:cNvSpPr/>
            <p:nvPr/>
          </p:nvSpPr>
          <p:spPr>
            <a:xfrm>
              <a:off x="526131" y="5730240"/>
              <a:ext cx="5344733" cy="7698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520F97-BBE2-92FE-4894-A83804C1E4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08348" y="642601"/>
            <a:ext cx="2734419" cy="23883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1564ED-07D3-E7A1-6A54-6CEC11F570AA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08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2AC93F-3BE2-4CA5-F829-6831523F65E7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FDC205-315E-76B5-E74E-95238BE44DE9}"/>
              </a:ext>
            </a:extLst>
          </p:cNvPr>
          <p:cNvSpPr txBox="1"/>
          <p:nvPr/>
        </p:nvSpPr>
        <p:spPr>
          <a:xfrm>
            <a:off x="404256" y="796725"/>
            <a:ext cx="762857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Замер горизонтального давления на глубине 5-10см под а/б</a:t>
            </a:r>
          </a:p>
        </p:txBody>
      </p:sp>
      <p:pic>
        <p:nvPicPr>
          <p:cNvPr id="15" name="LOGO_RUS_INVERSE_COLOR.png" descr="LOGO_RUS_INVERSE_COLOR.png">
            <a:extLst>
              <a:ext uri="{FF2B5EF4-FFF2-40B4-BE49-F238E27FC236}">
                <a16:creationId xmlns:a16="http://schemas.microsoft.com/office/drawing/2014/main" id="{860709E9-9AF0-6A69-456D-DE507F0C0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325DCFB-D6AD-E627-DC0D-770B98E420E2}"/>
              </a:ext>
            </a:extLst>
          </p:cNvPr>
          <p:cNvSpPr/>
          <p:nvPr/>
        </p:nvSpPr>
        <p:spPr>
          <a:xfrm>
            <a:off x="1556876" y="2858715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14см а/б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09FE042-23E4-CB63-275B-833396738B8B}"/>
              </a:ext>
            </a:extLst>
          </p:cNvPr>
          <p:cNvSpPr/>
          <p:nvPr/>
        </p:nvSpPr>
        <p:spPr>
          <a:xfrm>
            <a:off x="7290503" y="2858716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7см а/б + г/р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A9384E-4596-4A8B-C566-F8F40AB91734}"/>
              </a:ext>
            </a:extLst>
          </p:cNvPr>
          <p:cNvSpPr txBox="1"/>
          <p:nvPr/>
        </p:nvSpPr>
        <p:spPr>
          <a:xfrm>
            <a:off x="1122648" y="5861220"/>
            <a:ext cx="382390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Циклы нагружения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8B7669-E846-F35F-3CBB-79812FA0E9C7}"/>
              </a:ext>
            </a:extLst>
          </p:cNvPr>
          <p:cNvSpPr txBox="1"/>
          <p:nvPr/>
        </p:nvSpPr>
        <p:spPr>
          <a:xfrm>
            <a:off x="6998169" y="5861220"/>
            <a:ext cx="382390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Циклы нагружения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EC76B3-0C1E-9E3D-EA28-B9D2F90422D3}"/>
              </a:ext>
            </a:extLst>
          </p:cNvPr>
          <p:cNvSpPr txBox="1"/>
          <p:nvPr/>
        </p:nvSpPr>
        <p:spPr>
          <a:xfrm rot="16200000">
            <a:off x="4565851" y="4770813"/>
            <a:ext cx="293524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Боковое давление – верхние 5-10см</a:t>
            </a:r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65D0929-2D7E-69FD-3CD6-DAAD684A60E3}"/>
              </a:ext>
            </a:extLst>
          </p:cNvPr>
          <p:cNvGrpSpPr/>
          <p:nvPr/>
        </p:nvGrpSpPr>
        <p:grpSpPr>
          <a:xfrm>
            <a:off x="-5600738" y="2798051"/>
            <a:ext cx="4916900" cy="2646878"/>
            <a:chOff x="150718" y="2798051"/>
            <a:chExt cx="4916900" cy="264687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5719925-D9CC-9601-C309-62F855A6E950}"/>
                </a:ext>
              </a:extLst>
            </p:cNvPr>
            <p:cNvSpPr txBox="1"/>
            <p:nvPr/>
          </p:nvSpPr>
          <p:spPr>
            <a:xfrm>
              <a:off x="150718" y="2798051"/>
              <a:ext cx="4916900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6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23%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0DE082-85B9-1226-FEDC-4941596277D9}"/>
                </a:ext>
              </a:extLst>
            </p:cNvPr>
            <p:cNvSpPr txBox="1"/>
            <p:nvPr/>
          </p:nvSpPr>
          <p:spPr>
            <a:xfrm>
              <a:off x="250471" y="2874759"/>
              <a:ext cx="22492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Снижение 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0291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3E49A0-0AC0-3390-2916-B087428A1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9E7FA5-39FC-D6AB-270B-0BC87E2C9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0" t="1531" r="1820" b="2201"/>
          <a:stretch>
            <a:fillRect/>
          </a:stretch>
        </p:blipFill>
        <p:spPr>
          <a:xfrm>
            <a:off x="6291263" y="1775454"/>
            <a:ext cx="5384800" cy="46920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50FDB-A1B4-FCFD-6730-C0EB9CC3D501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08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B0B193-C5BA-C401-0655-5BC12441A1B5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E06C2-3221-73D5-6FAF-A65F0E14DE1E}"/>
              </a:ext>
            </a:extLst>
          </p:cNvPr>
          <p:cNvSpPr txBox="1"/>
          <p:nvPr/>
        </p:nvSpPr>
        <p:spPr>
          <a:xfrm>
            <a:off x="404256" y="796725"/>
            <a:ext cx="762857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Замер горизонтального давления на глубине 5-10см под а/б</a:t>
            </a:r>
          </a:p>
        </p:txBody>
      </p:sp>
      <p:pic>
        <p:nvPicPr>
          <p:cNvPr id="15" name="LOGO_RUS_INVERSE_COLOR.png" descr="LOGO_RUS_INVERSE_COLOR.png">
            <a:extLst>
              <a:ext uri="{FF2B5EF4-FFF2-40B4-BE49-F238E27FC236}">
                <a16:creationId xmlns:a16="http://schemas.microsoft.com/office/drawing/2014/main" id="{01F6E16F-6BDC-D050-C621-9D13F544F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08F8C9E3-415E-8CE2-7F15-55DD5780FD0C}"/>
              </a:ext>
            </a:extLst>
          </p:cNvPr>
          <p:cNvGrpSpPr/>
          <p:nvPr/>
        </p:nvGrpSpPr>
        <p:grpSpPr>
          <a:xfrm>
            <a:off x="150718" y="2798051"/>
            <a:ext cx="4916900" cy="2646878"/>
            <a:chOff x="150718" y="2798051"/>
            <a:chExt cx="4916900" cy="2646878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946D9CF-83D6-CD4F-55D1-040A232D26AC}"/>
                </a:ext>
              </a:extLst>
            </p:cNvPr>
            <p:cNvSpPr txBox="1"/>
            <p:nvPr/>
          </p:nvSpPr>
          <p:spPr>
            <a:xfrm>
              <a:off x="150718" y="2798051"/>
              <a:ext cx="4916900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166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23%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2E5B5C7-3E14-266D-50DD-0467278CDE7B}"/>
                </a:ext>
              </a:extLst>
            </p:cNvPr>
            <p:cNvSpPr txBox="1"/>
            <p:nvPr/>
          </p:nvSpPr>
          <p:spPr>
            <a:xfrm>
              <a:off x="250471" y="2874759"/>
              <a:ext cx="224929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Снижение на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6522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ACB1E3-CAA9-D466-6AFC-76CD8A99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15A19E04-4F29-7EBE-3523-95D777DBC9E9}"/>
              </a:ext>
            </a:extLst>
          </p:cNvPr>
          <p:cNvGrpSpPr/>
          <p:nvPr/>
        </p:nvGrpSpPr>
        <p:grpSpPr>
          <a:xfrm>
            <a:off x="516718" y="3511745"/>
            <a:ext cx="5145062" cy="2874450"/>
            <a:chOff x="516718" y="3511745"/>
            <a:chExt cx="5145062" cy="287445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342C28AF-C56B-E3D7-8736-98DC139C8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053"/>
            <a:stretch>
              <a:fillRect/>
            </a:stretch>
          </p:blipFill>
          <p:spPr>
            <a:xfrm>
              <a:off x="516718" y="3511745"/>
              <a:ext cx="5145061" cy="2665218"/>
            </a:xfrm>
            <a:prstGeom prst="rect">
              <a:avLst/>
            </a:prstGeom>
          </p:spPr>
        </p:pic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E577AF3-1A1E-6B41-7C7F-323E9DBA2958}"/>
                </a:ext>
              </a:extLst>
            </p:cNvPr>
            <p:cNvSpPr/>
            <p:nvPr/>
          </p:nvSpPr>
          <p:spPr>
            <a:xfrm>
              <a:off x="526132" y="5699760"/>
              <a:ext cx="5135648" cy="686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CBDFC16-C52F-DACE-DC7B-B93DBE9B4368}"/>
              </a:ext>
            </a:extLst>
          </p:cNvPr>
          <p:cNvGrpSpPr/>
          <p:nvPr/>
        </p:nvGrpSpPr>
        <p:grpSpPr>
          <a:xfrm>
            <a:off x="5976333" y="3511745"/>
            <a:ext cx="5708185" cy="2874450"/>
            <a:chOff x="5976333" y="3511745"/>
            <a:chExt cx="5708185" cy="287445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EF76956D-AB52-0A5C-0DAB-088BCD64A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76333" y="3511745"/>
              <a:ext cx="5708185" cy="2665218"/>
            </a:xfrm>
            <a:prstGeom prst="rect">
              <a:avLst/>
            </a:prstGeom>
          </p:spPr>
        </p:pic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7ADACBA4-A639-D403-0049-5F59B4EAEA27}"/>
                </a:ext>
              </a:extLst>
            </p:cNvPr>
            <p:cNvSpPr/>
            <p:nvPr/>
          </p:nvSpPr>
          <p:spPr>
            <a:xfrm>
              <a:off x="6096000" y="5699760"/>
              <a:ext cx="5588518" cy="686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B575A8AA-D94D-5392-762C-492A6FD4F58E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09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DD189-40EE-8EB8-AFF4-5A8E25A58BB5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08852B-3A5C-49BC-A781-826B5BC357B2}"/>
              </a:ext>
            </a:extLst>
          </p:cNvPr>
          <p:cNvSpPr txBox="1"/>
          <p:nvPr/>
        </p:nvSpPr>
        <p:spPr>
          <a:xfrm>
            <a:off x="404256" y="796725"/>
            <a:ext cx="762857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Растяжение в подошве а/б</a:t>
            </a:r>
          </a:p>
        </p:txBody>
      </p:sp>
      <p:pic>
        <p:nvPicPr>
          <p:cNvPr id="14" name="LOGO_RUS_INVERSE_COLOR.png" descr="LOGO_RUS_INVERSE_COLOR.png">
            <a:extLst>
              <a:ext uri="{FF2B5EF4-FFF2-40B4-BE49-F238E27FC236}">
                <a16:creationId xmlns:a16="http://schemas.microsoft.com/office/drawing/2014/main" id="{DA9667EE-ABE7-287F-5ACF-87EEC6E84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ACD6D4-54CB-47C7-FA9E-05ECC0AA781A}"/>
              </a:ext>
            </a:extLst>
          </p:cNvPr>
          <p:cNvSpPr txBox="1"/>
          <p:nvPr/>
        </p:nvSpPr>
        <p:spPr>
          <a:xfrm>
            <a:off x="404256" y="1380014"/>
            <a:ext cx="72249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Накопление деформаций в течение первых 10.000 циклов</a:t>
            </a:r>
          </a:p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Далее без изменений</a:t>
            </a:r>
            <a:endParaRPr lang="en-US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DEBAA5C-97DF-884E-1CBF-F1FA30871BEB}"/>
              </a:ext>
            </a:extLst>
          </p:cNvPr>
          <p:cNvSpPr/>
          <p:nvPr/>
        </p:nvSpPr>
        <p:spPr>
          <a:xfrm>
            <a:off x="1556876" y="2858715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14см а/б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E9331CDC-440F-EC8C-0DE6-7FBFDDF8823A}"/>
              </a:ext>
            </a:extLst>
          </p:cNvPr>
          <p:cNvSpPr/>
          <p:nvPr/>
        </p:nvSpPr>
        <p:spPr>
          <a:xfrm>
            <a:off x="7290503" y="2858716"/>
            <a:ext cx="325350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7см а/б + г/р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F80E49-4393-DB90-8ECD-F33FE6D51F6C}"/>
              </a:ext>
            </a:extLst>
          </p:cNvPr>
          <p:cNvSpPr txBox="1"/>
          <p:nvPr/>
        </p:nvSpPr>
        <p:spPr>
          <a:xfrm rot="16200000">
            <a:off x="4744664" y="4686179"/>
            <a:ext cx="287681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dirty="0" err="1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Отн.дефомация</a:t>
            </a:r>
            <a:r>
              <a:rPr lang="ru-RU" sz="14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 на границе</a:t>
            </a:r>
          </a:p>
          <a:p>
            <a:pPr algn="ctr"/>
            <a:r>
              <a:rPr lang="ru-RU" sz="14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 асфальтобетона и ЩПС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58F9B4-4402-C533-116A-AF67908DDC3C}"/>
              </a:ext>
            </a:extLst>
          </p:cNvPr>
          <p:cNvSpPr txBox="1"/>
          <p:nvPr/>
        </p:nvSpPr>
        <p:spPr>
          <a:xfrm>
            <a:off x="844577" y="5887173"/>
            <a:ext cx="382390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Циклы нагружения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1D3F9C-B313-64C2-A94D-193EFF086A7E}"/>
              </a:ext>
            </a:extLst>
          </p:cNvPr>
          <p:cNvSpPr txBox="1"/>
          <p:nvPr/>
        </p:nvSpPr>
        <p:spPr>
          <a:xfrm>
            <a:off x="6720098" y="5887173"/>
            <a:ext cx="382390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Jura SemiBold" pitchFamily="2" charset="0"/>
                <a:ea typeface="Jura SemiBold" pitchFamily="2" charset="0"/>
                <a:cs typeface="Noto Sans" panose="020B0502040504020204" pitchFamily="34" charset="0"/>
              </a:rPr>
              <a:t>Циклы нагружения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9D92E3-1AD8-8CE9-58E2-B328B04A29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1" b="5632"/>
          <a:stretch>
            <a:fillRect/>
          </a:stretch>
        </p:blipFill>
        <p:spPr>
          <a:xfrm>
            <a:off x="805524" y="7494210"/>
            <a:ext cx="10580952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47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6278DF-88C6-FC5D-CF47-F1D9C5BA1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9ABD04-D053-6723-998A-A620E734ECED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10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33128-9A46-D09D-D1D9-644E35B01DC1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B82BF-95A2-C36A-7EFD-9151A9FA3DA7}"/>
              </a:ext>
            </a:extLst>
          </p:cNvPr>
          <p:cNvSpPr txBox="1"/>
          <p:nvPr/>
        </p:nvSpPr>
        <p:spPr>
          <a:xfrm>
            <a:off x="404256" y="796725"/>
            <a:ext cx="762857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pic>
        <p:nvPicPr>
          <p:cNvPr id="9" name="LOGO_RUS_INVERSE_COLOR.png" descr="LOGO_RUS_INVERSE_COLOR.png">
            <a:extLst>
              <a:ext uri="{FF2B5EF4-FFF2-40B4-BE49-F238E27FC236}">
                <a16:creationId xmlns:a16="http://schemas.microsoft.com/office/drawing/2014/main" id="{BEBEDC33-E979-E6AF-F7DC-CA809DDD8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A60002-B4EC-9545-D130-4BE6ED92A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1" b="5632"/>
          <a:stretch>
            <a:fillRect/>
          </a:stretch>
        </p:blipFill>
        <p:spPr>
          <a:xfrm>
            <a:off x="805524" y="3721917"/>
            <a:ext cx="10580952" cy="2565400"/>
          </a:xfrm>
          <a:prstGeom prst="rect">
            <a:avLst/>
          </a:prstGeom>
        </p:spPr>
      </p:pic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8823E1F5-1D51-7AE8-2CDA-EBB7CB55A852}"/>
              </a:ext>
            </a:extLst>
          </p:cNvPr>
          <p:cNvGrpSpPr/>
          <p:nvPr/>
        </p:nvGrpSpPr>
        <p:grpSpPr>
          <a:xfrm>
            <a:off x="3401568" y="2422879"/>
            <a:ext cx="2213551" cy="1581004"/>
            <a:chOff x="3401568" y="2129962"/>
            <a:chExt cx="2213551" cy="1581004"/>
          </a:xfrm>
        </p:grpSpPr>
        <p:cxnSp>
          <p:nvCxnSpPr>
            <p:cNvPr id="15" name="Соединитель: уступ 14">
              <a:extLst>
                <a:ext uri="{FF2B5EF4-FFF2-40B4-BE49-F238E27FC236}">
                  <a16:creationId xmlns:a16="http://schemas.microsoft.com/office/drawing/2014/main" id="{E2D16C81-5436-9940-2A7E-0D7D088F2CF5}"/>
                </a:ext>
              </a:extLst>
            </p:cNvPr>
            <p:cNvCxnSpPr>
              <a:cxnSpLocks/>
              <a:stCxn id="26" idx="3"/>
            </p:cNvCxnSpPr>
            <p:nvPr/>
          </p:nvCxnSpPr>
          <p:spPr>
            <a:xfrm>
              <a:off x="5438138" y="2314628"/>
              <a:ext cx="176981" cy="1396338"/>
            </a:xfrm>
            <a:prstGeom prst="bentConnector2">
              <a:avLst/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35B7FCAF-B0CA-49DB-9C61-D4FD7CDF4F50}"/>
                </a:ext>
              </a:extLst>
            </p:cNvPr>
            <p:cNvSpPr/>
            <p:nvPr/>
          </p:nvSpPr>
          <p:spPr>
            <a:xfrm>
              <a:off x="3401568" y="2129962"/>
              <a:ext cx="2036570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Земполотно</a:t>
              </a:r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4D3BDC72-F1AB-CE8F-59E8-63BF2C982B7F}"/>
              </a:ext>
            </a:extLst>
          </p:cNvPr>
          <p:cNvGrpSpPr/>
          <p:nvPr/>
        </p:nvGrpSpPr>
        <p:grpSpPr>
          <a:xfrm>
            <a:off x="7383483" y="2406654"/>
            <a:ext cx="3429437" cy="2196066"/>
            <a:chOff x="7383483" y="2113737"/>
            <a:chExt cx="3429437" cy="2196066"/>
          </a:xfrm>
        </p:grpSpPr>
        <p:cxnSp>
          <p:nvCxnSpPr>
            <p:cNvPr id="17" name="Соединитель: уступ 16">
              <a:extLst>
                <a:ext uri="{FF2B5EF4-FFF2-40B4-BE49-F238E27FC236}">
                  <a16:creationId xmlns:a16="http://schemas.microsoft.com/office/drawing/2014/main" id="{A45034BE-7279-CF79-218D-639B6EA42D29}"/>
                </a:ext>
              </a:extLst>
            </p:cNvPr>
            <p:cNvCxnSpPr>
              <a:cxnSpLocks/>
              <a:stCxn id="29" idx="1"/>
            </p:cNvCxnSpPr>
            <p:nvPr/>
          </p:nvCxnSpPr>
          <p:spPr>
            <a:xfrm rot="10800000" flipV="1">
              <a:off x="7383483" y="2298402"/>
              <a:ext cx="647330" cy="2011401"/>
            </a:xfrm>
            <a:prstGeom prst="bentConnector2">
              <a:avLst/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AFDAE820-472B-8065-21CB-58F17C6E651A}"/>
                </a:ext>
              </a:extLst>
            </p:cNvPr>
            <p:cNvSpPr/>
            <p:nvPr/>
          </p:nvSpPr>
          <p:spPr>
            <a:xfrm>
              <a:off x="8030813" y="2113737"/>
              <a:ext cx="2782107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kern="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Материал платформы</a:t>
              </a: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CBB0E3E3-5FF8-3A1E-0F2D-33F4157409C3}"/>
              </a:ext>
            </a:extLst>
          </p:cNvPr>
          <p:cNvGrpSpPr/>
          <p:nvPr/>
        </p:nvGrpSpPr>
        <p:grpSpPr>
          <a:xfrm>
            <a:off x="7857744" y="2971952"/>
            <a:ext cx="3818319" cy="1481482"/>
            <a:chOff x="7857744" y="2679035"/>
            <a:chExt cx="3818319" cy="1481482"/>
          </a:xfrm>
        </p:grpSpPr>
        <p:cxnSp>
          <p:nvCxnSpPr>
            <p:cNvPr id="19" name="Соединитель: уступ 18">
              <a:extLst>
                <a:ext uri="{FF2B5EF4-FFF2-40B4-BE49-F238E27FC236}">
                  <a16:creationId xmlns:a16="http://schemas.microsoft.com/office/drawing/2014/main" id="{D32306D8-53C9-C09E-107F-CB301F5BE9D0}"/>
                </a:ext>
              </a:extLst>
            </p:cNvPr>
            <p:cNvCxnSpPr>
              <a:cxnSpLocks/>
              <a:stCxn id="31" idx="1"/>
            </p:cNvCxnSpPr>
            <p:nvPr/>
          </p:nvCxnSpPr>
          <p:spPr>
            <a:xfrm rot="10800000" flipV="1">
              <a:off x="7857744" y="2863700"/>
              <a:ext cx="327006" cy="1296817"/>
            </a:xfrm>
            <a:prstGeom prst="bentConnector2">
              <a:avLst/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F9DB1510-5223-4A09-AB6E-E4F746FF8F8B}"/>
                </a:ext>
              </a:extLst>
            </p:cNvPr>
            <p:cNvSpPr/>
            <p:nvPr/>
          </p:nvSpPr>
          <p:spPr>
            <a:xfrm>
              <a:off x="8184750" y="2679035"/>
              <a:ext cx="3491313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kern="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Разделяющий геотекстиль</a:t>
              </a:r>
            </a:p>
          </p:txBody>
        </p:sp>
      </p:grp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ABF628F5-5AA9-DC58-38C4-DEBAA42A7318}"/>
              </a:ext>
            </a:extLst>
          </p:cNvPr>
          <p:cNvGrpSpPr/>
          <p:nvPr/>
        </p:nvGrpSpPr>
        <p:grpSpPr>
          <a:xfrm>
            <a:off x="515203" y="3048363"/>
            <a:ext cx="3918093" cy="1657749"/>
            <a:chOff x="515203" y="2755446"/>
            <a:chExt cx="3918093" cy="1657749"/>
          </a:xfrm>
        </p:grpSpPr>
        <p:cxnSp>
          <p:nvCxnSpPr>
            <p:cNvPr id="13" name="Соединитель: уступ 12">
              <a:extLst>
                <a:ext uri="{FF2B5EF4-FFF2-40B4-BE49-F238E27FC236}">
                  <a16:creationId xmlns:a16="http://schemas.microsoft.com/office/drawing/2014/main" id="{CB1F88F5-FEDC-6D95-8056-EFB4DD3C86D2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4384900" y="2940112"/>
              <a:ext cx="48396" cy="1473083"/>
            </a:xfrm>
            <a:prstGeom prst="bentConnector2">
              <a:avLst/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Прямоугольник: скругленные углы 32">
              <a:extLst>
                <a:ext uri="{FF2B5EF4-FFF2-40B4-BE49-F238E27FC236}">
                  <a16:creationId xmlns:a16="http://schemas.microsoft.com/office/drawing/2014/main" id="{9C53158E-B483-57C2-761F-8D104F290774}"/>
                </a:ext>
              </a:extLst>
            </p:cNvPr>
            <p:cNvSpPr/>
            <p:nvPr/>
          </p:nvSpPr>
          <p:spPr>
            <a:xfrm>
              <a:off x="515203" y="2755446"/>
              <a:ext cx="3869697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kern="0" dirty="0" err="1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Геосинтетический</a:t>
              </a:r>
              <a:r>
                <a:rPr lang="ru-RU" kern="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 материал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70C900A9-4BBE-328B-D4D3-F600ACC23660}"/>
              </a:ext>
            </a:extLst>
          </p:cNvPr>
          <p:cNvGrpSpPr/>
          <p:nvPr/>
        </p:nvGrpSpPr>
        <p:grpSpPr>
          <a:xfrm>
            <a:off x="516030" y="4265946"/>
            <a:ext cx="2885538" cy="738671"/>
            <a:chOff x="516030" y="3973029"/>
            <a:chExt cx="2885538" cy="738671"/>
          </a:xfrm>
        </p:grpSpPr>
        <p:cxnSp>
          <p:nvCxnSpPr>
            <p:cNvPr id="11" name="Соединитель: уступ 10">
              <a:extLst>
                <a:ext uri="{FF2B5EF4-FFF2-40B4-BE49-F238E27FC236}">
                  <a16:creationId xmlns:a16="http://schemas.microsoft.com/office/drawing/2014/main" id="{CE63021E-189C-D56E-AB9F-3054CA42DF6F}"/>
                </a:ext>
              </a:extLst>
            </p:cNvPr>
            <p:cNvCxnSpPr>
              <a:cxnSpLocks/>
              <a:stCxn id="36" idx="3"/>
            </p:cNvCxnSpPr>
            <p:nvPr/>
          </p:nvCxnSpPr>
          <p:spPr>
            <a:xfrm>
              <a:off x="3185163" y="4157695"/>
              <a:ext cx="216405" cy="554005"/>
            </a:xfrm>
            <a:prstGeom prst="bentConnector2">
              <a:avLst/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Прямоугольник: скругленные углы 35">
              <a:extLst>
                <a:ext uri="{FF2B5EF4-FFF2-40B4-BE49-F238E27FC236}">
                  <a16:creationId xmlns:a16="http://schemas.microsoft.com/office/drawing/2014/main" id="{A26BBAE5-FD07-816F-0228-4ED340AEFF18}"/>
                </a:ext>
              </a:extLst>
            </p:cNvPr>
            <p:cNvSpPr/>
            <p:nvPr/>
          </p:nvSpPr>
          <p:spPr>
            <a:xfrm>
              <a:off x="516030" y="3973029"/>
              <a:ext cx="2669133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kern="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Рабочая платформа</a:t>
              </a:r>
            </a:p>
          </p:txBody>
        </p:sp>
      </p:grp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03C4BF3F-E50B-3663-DF34-FF3000D73977}"/>
              </a:ext>
            </a:extLst>
          </p:cNvPr>
          <p:cNvSpPr/>
          <p:nvPr/>
        </p:nvSpPr>
        <p:spPr>
          <a:xfrm>
            <a:off x="1605691" y="5485174"/>
            <a:ext cx="2112870" cy="369332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kern="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  <a:cs typeface="Lato" panose="020F0502020204030203" pitchFamily="34" charset="0"/>
              </a:rPr>
              <a:t>Слабый грунт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BD95DD9E-448C-EC56-1FB9-7245C1FD1B27}"/>
              </a:ext>
            </a:extLst>
          </p:cNvPr>
          <p:cNvGrpSpPr/>
          <p:nvPr/>
        </p:nvGrpSpPr>
        <p:grpSpPr>
          <a:xfrm>
            <a:off x="8357618" y="3802239"/>
            <a:ext cx="2379977" cy="1169814"/>
            <a:chOff x="8357618" y="3509322"/>
            <a:chExt cx="2379977" cy="1169814"/>
          </a:xfrm>
        </p:grpSpPr>
        <p:cxnSp>
          <p:nvCxnSpPr>
            <p:cNvPr id="21" name="Соединитель: уступ 20">
              <a:extLst>
                <a:ext uri="{FF2B5EF4-FFF2-40B4-BE49-F238E27FC236}">
                  <a16:creationId xmlns:a16="http://schemas.microsoft.com/office/drawing/2014/main" id="{E7B79E7F-4EC9-7964-FFA5-537EF7CC0FBC}"/>
                </a:ext>
              </a:extLst>
            </p:cNvPr>
            <p:cNvCxnSpPr>
              <a:cxnSpLocks/>
              <a:stCxn id="39" idx="1"/>
            </p:cNvCxnSpPr>
            <p:nvPr/>
          </p:nvCxnSpPr>
          <p:spPr>
            <a:xfrm rot="10800000" flipV="1">
              <a:off x="8357618" y="3693988"/>
              <a:ext cx="827744" cy="985148"/>
            </a:xfrm>
            <a:prstGeom prst="bentConnector2">
              <a:avLst/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Прямоугольник: скругленные углы 38">
              <a:extLst>
                <a:ext uri="{FF2B5EF4-FFF2-40B4-BE49-F238E27FC236}">
                  <a16:creationId xmlns:a16="http://schemas.microsoft.com/office/drawing/2014/main" id="{BE0B7FAA-0D79-7D21-C234-48C908AF6044}"/>
                </a:ext>
              </a:extLst>
            </p:cNvPr>
            <p:cNvSpPr/>
            <p:nvPr/>
          </p:nvSpPr>
          <p:spPr>
            <a:xfrm>
              <a:off x="9185362" y="3509322"/>
              <a:ext cx="1552233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kern="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Оголовок</a:t>
              </a:r>
            </a:p>
          </p:txBody>
        </p:sp>
      </p:grp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25564F76-F747-28AF-7BEB-056284720A52}"/>
              </a:ext>
            </a:extLst>
          </p:cNvPr>
          <p:cNvGrpSpPr/>
          <p:nvPr/>
        </p:nvGrpSpPr>
        <p:grpSpPr>
          <a:xfrm>
            <a:off x="8991603" y="4377313"/>
            <a:ext cx="2167314" cy="998142"/>
            <a:chOff x="8991603" y="4084396"/>
            <a:chExt cx="2167314" cy="998142"/>
          </a:xfrm>
        </p:grpSpPr>
        <p:cxnSp>
          <p:nvCxnSpPr>
            <p:cNvPr id="23" name="Соединитель: уступ 22">
              <a:extLst>
                <a:ext uri="{FF2B5EF4-FFF2-40B4-BE49-F238E27FC236}">
                  <a16:creationId xmlns:a16="http://schemas.microsoft.com/office/drawing/2014/main" id="{1844C5C2-9087-E358-7BC7-1304E3713E57}"/>
                </a:ext>
              </a:extLst>
            </p:cNvPr>
            <p:cNvCxnSpPr>
              <a:cxnSpLocks/>
              <a:stCxn id="41" idx="1"/>
            </p:cNvCxnSpPr>
            <p:nvPr/>
          </p:nvCxnSpPr>
          <p:spPr>
            <a:xfrm rot="10800000" flipV="1">
              <a:off x="8991603" y="4269062"/>
              <a:ext cx="1010725" cy="8134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F5532F"/>
              </a:solidFill>
              <a:tailEnd type="oval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23AABC26-23AA-D281-3C4D-9B9DBF66C52D}"/>
                </a:ext>
              </a:extLst>
            </p:cNvPr>
            <p:cNvSpPr/>
            <p:nvPr/>
          </p:nvSpPr>
          <p:spPr>
            <a:xfrm>
              <a:off x="10002327" y="4084396"/>
              <a:ext cx="1156590" cy="369332"/>
            </a:xfrm>
            <a:prstGeom prst="roundRect">
              <a:avLst>
                <a:gd name="adj" fmla="val 50000"/>
              </a:avLst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kern="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  <a:cs typeface="Lato" panose="020F0502020204030203" pitchFamily="34" charset="0"/>
                </a:rPr>
                <a:t>Свая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1B5393A1-FF76-04FF-989A-C0EAD3898771}"/>
              </a:ext>
            </a:extLst>
          </p:cNvPr>
          <p:cNvSpPr txBox="1"/>
          <p:nvPr/>
        </p:nvSpPr>
        <p:spPr>
          <a:xfrm>
            <a:off x="404256" y="1207053"/>
            <a:ext cx="98410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Выводы проекта ASIRI+ по использованию </a:t>
            </a:r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геосинтетических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материалов </a:t>
            </a:r>
            <a:b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на платформах для передачи нагрузки. 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Alain Nancey, and Laurent Briançon</a:t>
            </a:r>
          </a:p>
        </p:txBody>
      </p:sp>
      <p:pic>
        <p:nvPicPr>
          <p:cNvPr id="51" name="Рисунок 50" descr="Изображение выглядит как в помещении, строительство, стальной, Композитный материа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08E695-F23C-C014-E34A-E200BC44C6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820" y="1795093"/>
            <a:ext cx="6319348" cy="4490997"/>
          </a:xfrm>
          <a:prstGeom prst="rect">
            <a:avLst/>
          </a:prstGeom>
        </p:spPr>
      </p:pic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5108619A-B7D8-1DC6-5391-591376FABD67}"/>
              </a:ext>
            </a:extLst>
          </p:cNvPr>
          <p:cNvSpPr/>
          <p:nvPr/>
        </p:nvSpPr>
        <p:spPr>
          <a:xfrm>
            <a:off x="-5333631" y="2259275"/>
            <a:ext cx="4330383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Лоток с 16 сваями</a:t>
            </a:r>
          </a:p>
        </p:txBody>
      </p:sp>
    </p:spTree>
    <p:extLst>
      <p:ext uri="{BB962C8B-B14F-4D97-AF65-F5344CB8AC3E}">
        <p14:creationId xmlns:p14="http://schemas.microsoft.com/office/powerpoint/2010/main" val="13440976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E8001B-8408-28B6-BD1D-7456B618B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4AF84D9-080B-6463-1E66-22BC9F596525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4FD86F-E57B-8C27-912D-50D7BF3C6DCF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31D231-D9A1-DC29-6560-7966B2CD514D}"/>
              </a:ext>
            </a:extLst>
          </p:cNvPr>
          <p:cNvSpPr txBox="1"/>
          <p:nvPr/>
        </p:nvSpPr>
        <p:spPr>
          <a:xfrm>
            <a:off x="404256" y="796725"/>
            <a:ext cx="762857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pic>
        <p:nvPicPr>
          <p:cNvPr id="11" name="LOGO_RUS_INVERSE_COLOR.png" descr="LOGO_RUS_INVERSE_COLOR.png">
            <a:extLst>
              <a:ext uri="{FF2B5EF4-FFF2-40B4-BE49-F238E27FC236}">
                <a16:creationId xmlns:a16="http://schemas.microsoft.com/office/drawing/2014/main" id="{56CC3572-9D53-7087-193C-C76126BC0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pic>
        <p:nvPicPr>
          <p:cNvPr id="13" name="Рисунок 12" descr="Изображение выглядит как в помещении, строительство, стальной, Композитный материа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B248556-1493-BADA-F95A-E9993E2AC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715" y="1795093"/>
            <a:ext cx="6319348" cy="4490997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E7FA7DF-8485-CF15-E18C-B2862E794BBE}"/>
              </a:ext>
            </a:extLst>
          </p:cNvPr>
          <p:cNvSpPr/>
          <p:nvPr/>
        </p:nvSpPr>
        <p:spPr>
          <a:xfrm>
            <a:off x="515937" y="2259275"/>
            <a:ext cx="4330383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Лоток с 16 сваями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D930B03-17C7-3302-1F15-3BE716F532BE}"/>
              </a:ext>
            </a:extLst>
          </p:cNvPr>
          <p:cNvSpPr/>
          <p:nvPr/>
        </p:nvSpPr>
        <p:spPr>
          <a:xfrm>
            <a:off x="-7134929" y="1634221"/>
            <a:ext cx="615108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Центрифужное моделирование</a:t>
            </a:r>
          </a:p>
        </p:txBody>
      </p:sp>
      <p:pic>
        <p:nvPicPr>
          <p:cNvPr id="16" name="Рисунок 15" descr="Изображение выглядит как текст, стена, в помещении, музе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B17821-9284-AD4A-35DF-AAFE71FBB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7702063"/>
            <a:ext cx="11160125" cy="437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15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5EDCB7-1C25-EE57-18F2-5DCD251A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8042759-BDF9-0835-C66A-9E244B92521B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6C0E92-E9F6-0861-E8F3-04A55186FACB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DCF731-45EA-3E20-8E16-AD2702E1C0CB}"/>
              </a:ext>
            </a:extLst>
          </p:cNvPr>
          <p:cNvSpPr txBox="1"/>
          <p:nvPr/>
        </p:nvSpPr>
        <p:spPr>
          <a:xfrm>
            <a:off x="404256" y="796725"/>
            <a:ext cx="762857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pic>
        <p:nvPicPr>
          <p:cNvPr id="11" name="LOGO_RUS_INVERSE_COLOR.png" descr="LOGO_RUS_INVERSE_COLOR.png">
            <a:extLst>
              <a:ext uri="{FF2B5EF4-FFF2-40B4-BE49-F238E27FC236}">
                <a16:creationId xmlns:a16="http://schemas.microsoft.com/office/drawing/2014/main" id="{C9846B56-960B-88BB-B0EA-3ACBBA69E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8206BA2-8382-C187-AE00-AB4135A7E1BD}"/>
              </a:ext>
            </a:extLst>
          </p:cNvPr>
          <p:cNvSpPr/>
          <p:nvPr/>
        </p:nvSpPr>
        <p:spPr>
          <a:xfrm>
            <a:off x="515937" y="1634221"/>
            <a:ext cx="6151081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Центрифужное моделирование</a:t>
            </a:r>
          </a:p>
        </p:txBody>
      </p:sp>
      <p:pic>
        <p:nvPicPr>
          <p:cNvPr id="4" name="Рисунок 3" descr="Изображение выглядит как текст, стена, в помещении, музе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07B975F-AE34-8F80-97BB-8D858ADAC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2478896"/>
            <a:ext cx="11160125" cy="4379104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D37FBB4-FC44-AC4F-9482-1CBE6DBF10E8}"/>
              </a:ext>
            </a:extLst>
          </p:cNvPr>
          <p:cNvSpPr/>
          <p:nvPr/>
        </p:nvSpPr>
        <p:spPr>
          <a:xfrm>
            <a:off x="-5458143" y="1627697"/>
            <a:ext cx="4330383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Короб с моделью 1к10</a:t>
            </a:r>
          </a:p>
        </p:txBody>
      </p:sp>
      <p:pic>
        <p:nvPicPr>
          <p:cNvPr id="7" name="Рисунок 6" descr="Изображение выглядит как зарисовка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B8A20C5-8D1E-250F-D76B-B8794973F5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29"/>
          <a:stretch>
            <a:fillRect/>
          </a:stretch>
        </p:blipFill>
        <p:spPr>
          <a:xfrm>
            <a:off x="515938" y="7677688"/>
            <a:ext cx="4449601" cy="3920587"/>
          </a:xfrm>
          <a:prstGeom prst="rect">
            <a:avLst/>
          </a:prstGeom>
        </p:spPr>
      </p:pic>
      <p:pic>
        <p:nvPicPr>
          <p:cNvPr id="9" name="Рисунок 8" descr="Изображение выглядит как зарисовка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E8FAA65-0ECC-C7B3-02B2-6107C148F2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7"/>
          <a:stretch>
            <a:fillRect/>
          </a:stretch>
        </p:blipFill>
        <p:spPr>
          <a:xfrm>
            <a:off x="5804843" y="7677687"/>
            <a:ext cx="3616416" cy="39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86238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2756E3-F3CE-F954-4F04-749F87FC3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2133327-A9FA-C681-9BE1-5A3A8714C535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11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99CAA5-4C4A-44DD-94BE-9EE8022397B1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9BC618-5144-9B4A-085E-99B70362764C}"/>
              </a:ext>
            </a:extLst>
          </p:cNvPr>
          <p:cNvSpPr txBox="1"/>
          <p:nvPr/>
        </p:nvSpPr>
        <p:spPr>
          <a:xfrm>
            <a:off x="404256" y="796725"/>
            <a:ext cx="762857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Гибкие свайные ростверки</a:t>
            </a:r>
          </a:p>
        </p:txBody>
      </p:sp>
      <p:pic>
        <p:nvPicPr>
          <p:cNvPr id="11" name="LOGO_RUS_INVERSE_COLOR.png" descr="LOGO_RUS_INVERSE_COLOR.png">
            <a:extLst>
              <a:ext uri="{FF2B5EF4-FFF2-40B4-BE49-F238E27FC236}">
                <a16:creationId xmlns:a16="http://schemas.microsoft.com/office/drawing/2014/main" id="{6E2B0BE2-F954-CA43-F7FD-98DBC7567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C6F6D52-159C-7419-7F96-14DDC10E3F6F}"/>
              </a:ext>
            </a:extLst>
          </p:cNvPr>
          <p:cNvSpPr/>
          <p:nvPr/>
        </p:nvSpPr>
        <p:spPr>
          <a:xfrm>
            <a:off x="515937" y="1627697"/>
            <a:ext cx="4330383" cy="542709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Короб с моделью 1к10</a:t>
            </a:r>
          </a:p>
        </p:txBody>
      </p:sp>
      <p:pic>
        <p:nvPicPr>
          <p:cNvPr id="12" name="Рисунок 11" descr="Изображение выглядит как зарисовка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7130331-BC64-4490-DA99-8C6E4B6492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729"/>
          <a:stretch>
            <a:fillRect/>
          </a:stretch>
        </p:blipFill>
        <p:spPr>
          <a:xfrm>
            <a:off x="515938" y="2496088"/>
            <a:ext cx="4449601" cy="392058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зарисовка, искусство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CF91C3B-AACB-6188-D265-D1B724D1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17"/>
          <a:stretch>
            <a:fillRect/>
          </a:stretch>
        </p:blipFill>
        <p:spPr>
          <a:xfrm>
            <a:off x="5804843" y="2496087"/>
            <a:ext cx="3616416" cy="3920587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диаграмма, линия, снимок экрана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7F1D683-32C3-02E6-D514-9883A9F65C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9047" y="2303465"/>
            <a:ext cx="7106656" cy="34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115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FB6CA8-D21A-C193-B189-56ADE56F6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87B612-BDAE-820C-96DC-21C91CB0E819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12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66E0E0-0799-39AC-EBB5-843DBB02DDC2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391B0E-2FE6-AF48-B165-A30377DACDD3}"/>
              </a:ext>
            </a:extLst>
          </p:cNvPr>
          <p:cNvSpPr txBox="1"/>
          <p:nvPr/>
        </p:nvSpPr>
        <p:spPr>
          <a:xfrm>
            <a:off x="404256" y="796725"/>
            <a:ext cx="927822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Автомагистраль A63 недалеко от </a:t>
            </a:r>
            <a:r>
              <a:rPr lang="ru-RU" sz="3200" dirty="0" err="1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Байонны</a:t>
            </a: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 (Франция)</a:t>
            </a:r>
          </a:p>
        </p:txBody>
      </p:sp>
      <p:pic>
        <p:nvPicPr>
          <p:cNvPr id="9" name="LOGO_RUS_INVERSE_COLOR.png" descr="LOGO_RUS_INVERSE_COLOR.png">
            <a:extLst>
              <a:ext uri="{FF2B5EF4-FFF2-40B4-BE49-F238E27FC236}">
                <a16:creationId xmlns:a16="http://schemas.microsoft.com/office/drawing/2014/main" id="{BE9855D1-B679-5715-539C-1A3AC22B0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F16F0F-21C4-7319-3290-2CC1E4F28F88}"/>
              </a:ext>
            </a:extLst>
          </p:cNvPr>
          <p:cNvSpPr txBox="1"/>
          <p:nvPr/>
        </p:nvSpPr>
        <p:spPr>
          <a:xfrm>
            <a:off x="468649" y="2223869"/>
            <a:ext cx="46011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Уширение насыпи с установкой девяти рядов свай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564F16D-086F-3086-19D5-8113B57ADD8A}"/>
              </a:ext>
            </a:extLst>
          </p:cNvPr>
          <p:cNvCxnSpPr/>
          <p:nvPr/>
        </p:nvCxnSpPr>
        <p:spPr>
          <a:xfrm>
            <a:off x="515938" y="2905760"/>
            <a:ext cx="4076382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10FDC26-FD0A-12FA-0F51-A4D7B06134DC}"/>
              </a:ext>
            </a:extLst>
          </p:cNvPr>
          <p:cNvSpPr txBox="1"/>
          <p:nvPr/>
        </p:nvSpPr>
        <p:spPr>
          <a:xfrm>
            <a:off x="468649" y="3399896"/>
            <a:ext cx="460119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Участки с армированной </a:t>
            </a:r>
            <a:b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</a:br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и неармированной платформой распределения нагрузки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578BE68-49FB-EBD3-5250-398BC880C164}"/>
              </a:ext>
            </a:extLst>
          </p:cNvPr>
          <p:cNvCxnSpPr/>
          <p:nvPr/>
        </p:nvCxnSpPr>
        <p:spPr>
          <a:xfrm>
            <a:off x="515938" y="4343546"/>
            <a:ext cx="4076382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6907507-5D6D-5C8F-CB4F-19295E81B93B}"/>
              </a:ext>
            </a:extLst>
          </p:cNvPr>
          <p:cNvSpPr txBox="1"/>
          <p:nvPr/>
        </p:nvSpPr>
        <p:spPr>
          <a:xfrm>
            <a:off x="468649" y="4926429"/>
            <a:ext cx="43268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Мониторинг с начала строительства в 2019 до 2020 </a:t>
            </a:r>
            <a:r>
              <a:rPr lang="ru-RU" dirty="0" err="1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гг</a:t>
            </a:r>
            <a:endParaRPr lang="ru-RU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6886330A-6E19-C17E-774B-CC28AA2008D1}"/>
              </a:ext>
            </a:extLst>
          </p:cNvPr>
          <p:cNvCxnSpPr/>
          <p:nvPr/>
        </p:nvCxnSpPr>
        <p:spPr>
          <a:xfrm>
            <a:off x="515938" y="5608320"/>
            <a:ext cx="4076382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 descr="Изображение выглядит как диаграмма, линия, снимок экрана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6C89C7-F68D-32D2-3E6B-23EC086F6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407" y="2303465"/>
            <a:ext cx="7106656" cy="341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214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617B10-1250-2916-7829-3C1F04328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B63DD8-1D39-B6CE-9854-A698211B95C9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13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127AA-7A48-A150-CFBE-51090DA6535F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66F8F6-02C4-A107-B2D6-40F9B247D261}"/>
              </a:ext>
            </a:extLst>
          </p:cNvPr>
          <p:cNvSpPr txBox="1"/>
          <p:nvPr/>
        </p:nvSpPr>
        <p:spPr>
          <a:xfrm>
            <a:off x="404256" y="796725"/>
            <a:ext cx="927822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Результаты годового мониторинга</a:t>
            </a:r>
          </a:p>
        </p:txBody>
      </p:sp>
      <p:pic>
        <p:nvPicPr>
          <p:cNvPr id="9" name="LOGO_RUS_INVERSE_COLOR.png" descr="LOGO_RUS_INVERSE_COLOR.png">
            <a:extLst>
              <a:ext uri="{FF2B5EF4-FFF2-40B4-BE49-F238E27FC236}">
                <a16:creationId xmlns:a16="http://schemas.microsoft.com/office/drawing/2014/main" id="{C5A438EA-280B-35E3-7336-08D7B5AB8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C7F44E-4811-E595-FC72-C691D8FECC5D}"/>
              </a:ext>
            </a:extLst>
          </p:cNvPr>
          <p:cNvSpPr txBox="1"/>
          <p:nvPr/>
        </p:nvSpPr>
        <p:spPr>
          <a:xfrm>
            <a:off x="405112" y="2062234"/>
            <a:ext cx="36690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на</a:t>
            </a:r>
            <a:r>
              <a:rPr lang="ru-RU" sz="5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 50-30%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66956A-ADCC-670D-3DC9-385A8BB28483}"/>
              </a:ext>
            </a:extLst>
          </p:cNvPr>
          <p:cNvSpPr txBox="1"/>
          <p:nvPr/>
        </p:nvSpPr>
        <p:spPr>
          <a:xfrm>
            <a:off x="404256" y="2931403"/>
            <a:ext cx="4391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лучше передача нагрузки от насыпи в сваю при наличии георешетки</a:t>
            </a:r>
            <a:endParaRPr lang="ru-RU" dirty="0">
              <a:latin typeface="Jura" pitchFamily="2" charset="0"/>
              <a:ea typeface="Jura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D69B60-A889-0790-BFED-0847B4A31532}"/>
              </a:ext>
            </a:extLst>
          </p:cNvPr>
          <p:cNvSpPr txBox="1"/>
          <p:nvPr/>
        </p:nvSpPr>
        <p:spPr>
          <a:xfrm>
            <a:off x="405112" y="4118965"/>
            <a:ext cx="36690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на</a:t>
            </a:r>
            <a:r>
              <a:rPr lang="ru-RU" sz="54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 26%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6F5EF6-D33B-2F7A-55F8-8510E77078C7}"/>
              </a:ext>
            </a:extLst>
          </p:cNvPr>
          <p:cNvSpPr txBox="1"/>
          <p:nvPr/>
        </p:nvSpPr>
        <p:spPr>
          <a:xfrm>
            <a:off x="404256" y="4988134"/>
            <a:ext cx="4391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уменьшено горизонтальное перемещение головы сваи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D4F6E88D-D13A-7242-D341-0079C7A69F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0056902"/>
              </p:ext>
            </p:extLst>
          </p:nvPr>
        </p:nvGraphicFramePr>
        <p:xfrm>
          <a:off x="4897120" y="1891184"/>
          <a:ext cx="6889768" cy="4517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AD168FEF-2E33-20A9-BCB4-F1D58DBB2F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357583"/>
              </p:ext>
            </p:extLst>
          </p:nvPr>
        </p:nvGraphicFramePr>
        <p:xfrm>
          <a:off x="5104328" y="4532968"/>
          <a:ext cx="6889768" cy="187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BB852F2-1E5D-7585-043F-7A429AB7EDEB}"/>
              </a:ext>
            </a:extLst>
          </p:cNvPr>
          <p:cNvSpPr txBox="1"/>
          <p:nvPr/>
        </p:nvSpPr>
        <p:spPr>
          <a:xfrm>
            <a:off x="11591704" y="4551822"/>
            <a:ext cx="296784" cy="1400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6</a:t>
            </a:r>
          </a:p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5</a:t>
            </a:r>
          </a:p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4</a:t>
            </a:r>
          </a:p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3</a:t>
            </a:r>
          </a:p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2</a:t>
            </a:r>
          </a:p>
          <a:p>
            <a:pPr>
              <a:lnSpc>
                <a:spcPct val="120000"/>
              </a:lnSpc>
            </a:pPr>
            <a:r>
              <a:rPr lang="ru-RU" sz="1200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EE41B71-6E79-F90E-FAAE-B45E67C3E419}"/>
              </a:ext>
            </a:extLst>
          </p:cNvPr>
          <p:cNvSpPr/>
          <p:nvPr/>
        </p:nvSpPr>
        <p:spPr>
          <a:xfrm>
            <a:off x="9182564" y="2604567"/>
            <a:ext cx="2493499" cy="429321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без г/р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B94D51F-DF1A-2625-3FEE-DE7EA21DD3BE}"/>
              </a:ext>
            </a:extLst>
          </p:cNvPr>
          <p:cNvSpPr/>
          <p:nvPr/>
        </p:nvSpPr>
        <p:spPr>
          <a:xfrm>
            <a:off x="9182564" y="1702508"/>
            <a:ext cx="2493499" cy="429321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с георешеткой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91F9630-7E98-CA3C-1816-0FD2436AF2F9}"/>
              </a:ext>
            </a:extLst>
          </p:cNvPr>
          <p:cNvSpPr/>
          <p:nvPr/>
        </p:nvSpPr>
        <p:spPr>
          <a:xfrm>
            <a:off x="8994601" y="4296851"/>
            <a:ext cx="2493499" cy="429321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Высота насыпи</a:t>
            </a:r>
          </a:p>
        </p:txBody>
      </p:sp>
    </p:spTree>
    <p:extLst>
      <p:ext uri="{BB962C8B-B14F-4D97-AF65-F5344CB8AC3E}">
        <p14:creationId xmlns:p14="http://schemas.microsoft.com/office/powerpoint/2010/main" val="7407460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"/>
        </p:bldSub>
      </p:bldGraphic>
      <p:bldGraphic spid="4" grpId="0">
        <p:bldAsOne/>
      </p:bldGraphic>
      <p:bldP spid="21" grpId="0" animBg="1"/>
      <p:bldP spid="20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A6BFF5-9C37-5719-7C33-D32B70099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2F1F5C-8921-2D2D-E253-8DB6F023CEA1}"/>
              </a:ext>
            </a:extLst>
          </p:cNvPr>
          <p:cNvSpPr txBox="1"/>
          <p:nvPr/>
        </p:nvSpPr>
        <p:spPr>
          <a:xfrm>
            <a:off x="422038" y="1252721"/>
            <a:ext cx="10825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Комплексный обзор борьбы с эрозией почв: проектирование противоэрозионных </a:t>
            </a:r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геоматов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для эффективной стабилизации склонов. </a:t>
            </a:r>
            <a:r>
              <a:rPr lang="it-IT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Filippo Maria Santoli, Giulia Lugli, and Fabrizia Trovato</a:t>
            </a:r>
            <a:endParaRPr lang="en-US" dirty="0">
              <a:solidFill>
                <a:schemeClr val="bg1"/>
              </a:solidFill>
              <a:latin typeface="Jura" pitchFamily="2" charset="0"/>
              <a:ea typeface="Jura" pitchFamily="2" charset="0"/>
              <a:cs typeface="Noto Sans" panose="020B050204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048BC-2FDB-FA66-76CB-69303D281478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14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E6F281-4CA2-CDF9-33DE-A302B4BA027F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7F2A8A-BAEE-5A87-D3C0-61F4DCB3F258}"/>
              </a:ext>
            </a:extLst>
          </p:cNvPr>
          <p:cNvSpPr txBox="1"/>
          <p:nvPr/>
        </p:nvSpPr>
        <p:spPr>
          <a:xfrm>
            <a:off x="404256" y="796725"/>
            <a:ext cx="927822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  <p:pic>
        <p:nvPicPr>
          <p:cNvPr id="10" name="LOGO_RUS_INVERSE_COLOR.png" descr="LOGO_RUS_INVERSE_COLOR.png">
            <a:extLst>
              <a:ext uri="{FF2B5EF4-FFF2-40B4-BE49-F238E27FC236}">
                <a16:creationId xmlns:a16="http://schemas.microsoft.com/office/drawing/2014/main" id="{91E35CBB-D871-B77C-0AD1-DDB93ACA0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4F23BA9-D3CA-36C7-3F0C-22E59E555E14}"/>
              </a:ext>
            </a:extLst>
          </p:cNvPr>
          <p:cNvSpPr txBox="1"/>
          <p:nvPr/>
        </p:nvSpPr>
        <p:spPr>
          <a:xfrm>
            <a:off x="422038" y="2406497"/>
            <a:ext cx="49512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Готовится к выходу 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ISO TR 18228-8 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Расчет с </a:t>
            </a:r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геосинтетическими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 материалами – 8: Защита от эрозии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B77213-B700-C16A-E1AF-19CF767FEB6F}"/>
              </a:ext>
            </a:extLst>
          </p:cNvPr>
          <p:cNvSpPr txBox="1"/>
          <p:nvPr/>
        </p:nvSpPr>
        <p:spPr>
          <a:xfrm>
            <a:off x="422038" y="3837273"/>
            <a:ext cx="47344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Revised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 Universal </a:t>
            </a:r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Soil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Loss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Equation</a:t>
            </a:r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 (Пересмотренное универсальное уравнение потери грунта RUSLE), разработанный Департаментом сельского хозяйства США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AC537E-21E9-1F01-4D54-B7D5FA25F7DB}"/>
              </a:ext>
            </a:extLst>
          </p:cNvPr>
          <p:cNvSpPr txBox="1"/>
          <p:nvPr/>
        </p:nvSpPr>
        <p:spPr>
          <a:xfrm>
            <a:off x="5964999" y="2408911"/>
            <a:ext cx="4951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Определяется А – средняя годовая потеря грунта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F16D38A-80AA-AA3E-9556-C5840E68DBA2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12192000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8861DDC4-9144-FE76-0F0B-0E194C41AB4B}"/>
              </a:ext>
            </a:extLst>
          </p:cNvPr>
          <p:cNvCxnSpPr>
            <a:cxnSpLocks/>
          </p:cNvCxnSpPr>
          <p:nvPr/>
        </p:nvCxnSpPr>
        <p:spPr>
          <a:xfrm flipV="1">
            <a:off x="5735782" y="2503055"/>
            <a:ext cx="0" cy="4354945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46E03C1-B65A-8EFC-75FF-60B86DFBA7B9}"/>
              </a:ext>
            </a:extLst>
          </p:cNvPr>
          <p:cNvSpPr txBox="1"/>
          <p:nvPr/>
        </p:nvSpPr>
        <p:spPr>
          <a:xfrm>
            <a:off x="5964999" y="4265028"/>
            <a:ext cx="49512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 = </a:t>
            </a:r>
            <a:r>
              <a:rPr lang="en-US" sz="48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R K LS CP</a:t>
            </a:r>
            <a:endParaRPr lang="ru-RU" sz="48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0788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2AADB-128C-3417-26F8-F4C89F3CF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67BB2F-9061-102D-7EF0-B7DB89099283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15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1A7C7D-B1D3-58A0-AA2D-59DB7C62A49F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527E77-23C0-3206-8546-E94CC09D9757}"/>
              </a:ext>
            </a:extLst>
          </p:cNvPr>
          <p:cNvSpPr txBox="1"/>
          <p:nvPr/>
        </p:nvSpPr>
        <p:spPr>
          <a:xfrm>
            <a:off x="404256" y="796725"/>
            <a:ext cx="927822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  <p:pic>
        <p:nvPicPr>
          <p:cNvPr id="10" name="LOGO_RUS_INVERSE_COLOR.png" descr="LOGO_RUS_INVERSE_COLOR.png">
            <a:extLst>
              <a:ext uri="{FF2B5EF4-FFF2-40B4-BE49-F238E27FC236}">
                <a16:creationId xmlns:a16="http://schemas.microsoft.com/office/drawing/2014/main" id="{41807E90-A2BB-D5F2-A38D-71CE135E2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6327B514-54AC-5D07-E524-BA635BD77B00}"/>
              </a:ext>
            </a:extLst>
          </p:cNvPr>
          <p:cNvCxnSpPr>
            <a:cxnSpLocks/>
          </p:cNvCxnSpPr>
          <p:nvPr/>
        </p:nvCxnSpPr>
        <p:spPr>
          <a:xfrm>
            <a:off x="0" y="3429000"/>
            <a:ext cx="5735782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3A07CBD-1315-8F3A-AE64-88A63FB97766}"/>
              </a:ext>
            </a:extLst>
          </p:cNvPr>
          <p:cNvCxnSpPr>
            <a:cxnSpLocks/>
          </p:cNvCxnSpPr>
          <p:nvPr/>
        </p:nvCxnSpPr>
        <p:spPr>
          <a:xfrm flipV="1">
            <a:off x="5735782" y="1625600"/>
            <a:ext cx="0" cy="523240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A4EAE9A-FD60-76DE-641E-536611399709}"/>
              </a:ext>
            </a:extLst>
          </p:cNvPr>
          <p:cNvSpPr txBox="1"/>
          <p:nvPr/>
        </p:nvSpPr>
        <p:spPr>
          <a:xfrm>
            <a:off x="426720" y="1743501"/>
            <a:ext cx="51409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А = </a:t>
            </a:r>
            <a:r>
              <a:rPr lang="en-US" sz="60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R K LS CP</a:t>
            </a:r>
            <a:endParaRPr lang="ru-RU" sz="6000" dirty="0">
              <a:solidFill>
                <a:schemeClr val="bg1"/>
              </a:solidFill>
              <a:latin typeface="Jura SemiBold" pitchFamily="2" charset="0"/>
              <a:ea typeface="Jura SemiBold" pitchFamily="2" charset="0"/>
            </a:endParaRP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699C1B46-F3DA-8415-7A89-F4039E69AA51}"/>
              </a:ext>
            </a:extLst>
          </p:cNvPr>
          <p:cNvGrpSpPr/>
          <p:nvPr/>
        </p:nvGrpSpPr>
        <p:grpSpPr>
          <a:xfrm>
            <a:off x="6096000" y="993617"/>
            <a:ext cx="5580063" cy="853438"/>
            <a:chOff x="6096000" y="993617"/>
            <a:chExt cx="5580063" cy="8534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2BEE45-9622-176B-C0A8-932EC43F7DFE}"/>
                </a:ext>
              </a:extLst>
            </p:cNvPr>
            <p:cNvSpPr txBox="1"/>
            <p:nvPr/>
          </p:nvSpPr>
          <p:spPr>
            <a:xfrm>
              <a:off x="7233920" y="1097171"/>
              <a:ext cx="444214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коэффициент эрозионной силы осадков (зависит от региона)</a:t>
              </a:r>
              <a:endParaRPr lang="en-US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endParaRPr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03B330F8-576E-3F37-77A9-14B0C2352FFC}"/>
                </a:ext>
              </a:extLst>
            </p:cNvPr>
            <p:cNvSpPr/>
            <p:nvPr/>
          </p:nvSpPr>
          <p:spPr>
            <a:xfrm>
              <a:off x="6096000" y="993617"/>
              <a:ext cx="1016000" cy="853438"/>
            </a:xfrm>
            <a:prstGeom prst="roundRect">
              <a:avLst/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R</a:t>
              </a:r>
              <a:endParaRPr lang="ru-RU" sz="4800" dirty="0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1EF949DB-664B-657C-09B7-A40AE499669D}"/>
              </a:ext>
            </a:extLst>
          </p:cNvPr>
          <p:cNvGrpSpPr/>
          <p:nvPr/>
        </p:nvGrpSpPr>
        <p:grpSpPr>
          <a:xfrm>
            <a:off x="6096000" y="2136022"/>
            <a:ext cx="5933438" cy="853438"/>
            <a:chOff x="6096000" y="2136022"/>
            <a:chExt cx="5933438" cy="853438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A3CCCE8-B7A0-B9CD-E3DA-B184E94C7F0E}"/>
                </a:ext>
              </a:extLst>
            </p:cNvPr>
            <p:cNvSpPr txBox="1"/>
            <p:nvPr/>
          </p:nvSpPr>
          <p:spPr>
            <a:xfrm>
              <a:off x="7233920" y="2239576"/>
              <a:ext cx="479551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коэффициент </a:t>
              </a:r>
              <a:r>
                <a:rPr lang="ru-RU" sz="1800" dirty="0" err="1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эродируемости</a:t>
              </a:r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 грунта (зависит от грунта)</a:t>
              </a:r>
              <a:endParaRPr lang="en-US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endParaRP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31A3F738-14FF-991E-FAB0-D4D5903C09B2}"/>
                </a:ext>
              </a:extLst>
            </p:cNvPr>
            <p:cNvSpPr/>
            <p:nvPr/>
          </p:nvSpPr>
          <p:spPr>
            <a:xfrm>
              <a:off x="6096000" y="2136022"/>
              <a:ext cx="1016000" cy="853438"/>
            </a:xfrm>
            <a:prstGeom prst="roundRect">
              <a:avLst/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K</a:t>
              </a:r>
              <a:endParaRPr lang="ru-RU" sz="4800" dirty="0"/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DB312A48-37AE-9F7C-8534-B9D2AF08A928}"/>
              </a:ext>
            </a:extLst>
          </p:cNvPr>
          <p:cNvGrpSpPr/>
          <p:nvPr/>
        </p:nvGrpSpPr>
        <p:grpSpPr>
          <a:xfrm>
            <a:off x="6096000" y="3278427"/>
            <a:ext cx="5580063" cy="853438"/>
            <a:chOff x="6096000" y="3278427"/>
            <a:chExt cx="5580063" cy="853438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FA6E355-4AE3-F7CC-4426-D295B5B6A422}"/>
                </a:ext>
              </a:extLst>
            </p:cNvPr>
            <p:cNvSpPr txBox="1"/>
            <p:nvPr/>
          </p:nvSpPr>
          <p:spPr>
            <a:xfrm>
              <a:off x="7233920" y="3381981"/>
              <a:ext cx="444214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коэффициенты длины и крутизны склона (зависит от геометрии)</a:t>
              </a:r>
              <a:endParaRPr lang="en-US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endParaRPr>
            </a:p>
          </p:txBody>
        </p:sp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9030C595-07DF-77B1-BE3E-70274A6E6E18}"/>
                </a:ext>
              </a:extLst>
            </p:cNvPr>
            <p:cNvSpPr/>
            <p:nvPr/>
          </p:nvSpPr>
          <p:spPr>
            <a:xfrm>
              <a:off x="6096000" y="3278427"/>
              <a:ext cx="1016000" cy="853438"/>
            </a:xfrm>
            <a:prstGeom prst="roundRect">
              <a:avLst/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L,S </a:t>
              </a:r>
              <a:endParaRPr lang="ru-RU" sz="4000" dirty="0"/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936E5E5-8A7C-80AC-79E2-911B2A42DF11}"/>
              </a:ext>
            </a:extLst>
          </p:cNvPr>
          <p:cNvGrpSpPr/>
          <p:nvPr/>
        </p:nvGrpSpPr>
        <p:grpSpPr>
          <a:xfrm>
            <a:off x="6096000" y="5563237"/>
            <a:ext cx="5580063" cy="853438"/>
            <a:chOff x="6096000" y="5563237"/>
            <a:chExt cx="5580063" cy="85343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3517DCB-2AF3-9C14-1298-AABD4182DACF}"/>
                </a:ext>
              </a:extLst>
            </p:cNvPr>
            <p:cNvSpPr txBox="1"/>
            <p:nvPr/>
          </p:nvSpPr>
          <p:spPr>
            <a:xfrm>
              <a:off x="7233920" y="5666791"/>
              <a:ext cx="444214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коэффициент программы содержания (обычно принимается 1,0)</a:t>
              </a:r>
              <a:endParaRPr lang="en-US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endParaRPr>
            </a:p>
          </p:txBody>
        </p:sp>
        <p:sp>
          <p:nvSpPr>
            <p:cNvPr id="27" name="Прямоугольник: скругленные углы 26">
              <a:extLst>
                <a:ext uri="{FF2B5EF4-FFF2-40B4-BE49-F238E27FC236}">
                  <a16:creationId xmlns:a16="http://schemas.microsoft.com/office/drawing/2014/main" id="{1E153633-539F-22BD-B82E-C7215F606BC6}"/>
                </a:ext>
              </a:extLst>
            </p:cNvPr>
            <p:cNvSpPr/>
            <p:nvPr/>
          </p:nvSpPr>
          <p:spPr>
            <a:xfrm>
              <a:off x="6096000" y="5563237"/>
              <a:ext cx="1016000" cy="853438"/>
            </a:xfrm>
            <a:prstGeom prst="roundRect">
              <a:avLst/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P</a:t>
              </a:r>
              <a:endParaRPr lang="ru-RU" sz="4000" dirty="0"/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F3ACA6B-04F2-04AF-3B5D-5A9D30C91BFC}"/>
              </a:ext>
            </a:extLst>
          </p:cNvPr>
          <p:cNvGrpSpPr/>
          <p:nvPr/>
        </p:nvGrpSpPr>
        <p:grpSpPr>
          <a:xfrm>
            <a:off x="6096000" y="4420832"/>
            <a:ext cx="5580063" cy="853438"/>
            <a:chOff x="6096000" y="4420832"/>
            <a:chExt cx="5580063" cy="85343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B7F5FD-DCD7-85D1-0931-E5B4CE8D3492}"/>
                </a:ext>
              </a:extLst>
            </p:cNvPr>
            <p:cNvSpPr txBox="1"/>
            <p:nvPr/>
          </p:nvSpPr>
          <p:spPr>
            <a:xfrm>
              <a:off x="7233920" y="4524386"/>
              <a:ext cx="444214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коэффициент для покрытия (зависит от наличия и эффективности </a:t>
              </a:r>
              <a:r>
                <a:rPr lang="ru-RU" sz="1800" dirty="0" err="1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геомата</a:t>
              </a:r>
              <a:r>
                <a:rPr lang="ru-RU" sz="1800" dirty="0">
                  <a:solidFill>
                    <a:schemeClr val="bg1"/>
                  </a:solidFill>
                  <a:latin typeface="Jura" pitchFamily="2" charset="0"/>
                  <a:ea typeface="Jura" pitchFamily="2" charset="0"/>
                  <a:cs typeface="Noto Sans" panose="020B0502040504020204" pitchFamily="34" charset="0"/>
                </a:rPr>
                <a:t>)</a:t>
              </a:r>
              <a:endParaRPr lang="en-US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endParaRPr>
            </a:p>
          </p:txBody>
        </p:sp>
        <p:sp>
          <p:nvSpPr>
            <p:cNvPr id="31" name="Прямоугольник: скругленные углы 30">
              <a:extLst>
                <a:ext uri="{FF2B5EF4-FFF2-40B4-BE49-F238E27FC236}">
                  <a16:creationId xmlns:a16="http://schemas.microsoft.com/office/drawing/2014/main" id="{D0A31389-6D54-D15F-86EB-925772E0D3E8}"/>
                </a:ext>
              </a:extLst>
            </p:cNvPr>
            <p:cNvSpPr/>
            <p:nvPr/>
          </p:nvSpPr>
          <p:spPr>
            <a:xfrm>
              <a:off x="6096000" y="4420832"/>
              <a:ext cx="1016000" cy="853438"/>
            </a:xfrm>
            <a:prstGeom prst="roundRect">
              <a:avLst/>
            </a:prstGeom>
            <a:solidFill>
              <a:srgbClr val="F5532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Jura SemiBold" pitchFamily="2" charset="0"/>
                  <a:ea typeface="Jura SemiBold" pitchFamily="2" charset="0"/>
                </a:rPr>
                <a:t>C</a:t>
              </a:r>
              <a:endParaRPr lang="ru-RU" sz="4000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F55718D-8BAA-BDBA-5B1B-7C2148317DBB}"/>
              </a:ext>
            </a:extLst>
          </p:cNvPr>
          <p:cNvSpPr txBox="1"/>
          <p:nvPr/>
        </p:nvSpPr>
        <p:spPr>
          <a:xfrm>
            <a:off x="426719" y="3970388"/>
            <a:ext cx="49488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 России подобная методика испытаний приведена </a:t>
            </a:r>
            <a:br>
              <a:rPr lang="ru-RU" sz="24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 ГОСТ Р 59692-2021 </a:t>
            </a:r>
          </a:p>
        </p:txBody>
      </p:sp>
      <p:pic>
        <p:nvPicPr>
          <p:cNvPr id="40" name="Рисунок 39" descr="Изображение выглядит как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05D9CA-D79A-8A23-8761-B6FAC863AE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2417" r="55086" b="2501"/>
          <a:stretch>
            <a:fillRect/>
          </a:stretch>
        </p:blipFill>
        <p:spPr>
          <a:xfrm>
            <a:off x="515938" y="8150316"/>
            <a:ext cx="2809349" cy="2835564"/>
          </a:xfrm>
          <a:prstGeom prst="rect">
            <a:avLst/>
          </a:prstGeom>
        </p:spPr>
      </p:pic>
      <p:pic>
        <p:nvPicPr>
          <p:cNvPr id="41" name="Рисунок 40" descr="Изображение выглядит как зарисовка, диаграмма, Технический чертеж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F4C4CFC-BD5A-681E-F320-A586DB34E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82" y="8150316"/>
            <a:ext cx="3658898" cy="2824307"/>
          </a:xfrm>
          <a:prstGeom prst="rect">
            <a:avLst/>
          </a:prstGeom>
        </p:spPr>
      </p:pic>
      <p:pic>
        <p:nvPicPr>
          <p:cNvPr id="42" name="Рисунок 41" descr="Изображение выглядит как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80899C0-8F82-02B7-0D46-5CBA5DCA2C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1" t="2460" r="1149" b="2460"/>
          <a:stretch>
            <a:fillRect/>
          </a:stretch>
        </p:blipFill>
        <p:spPr>
          <a:xfrm>
            <a:off x="4031771" y="8150316"/>
            <a:ext cx="2927928" cy="283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898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8CF682-1DD4-31F4-78DA-19F4286EA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E2C09AA-B683-40F5-6999-B6DBBC72E1D9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15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47168F-1074-CAB8-8439-F3078D67400D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9C0B6F-4C4D-8242-2C8B-CB9A901D7BFC}"/>
              </a:ext>
            </a:extLst>
          </p:cNvPr>
          <p:cNvSpPr txBox="1"/>
          <p:nvPr/>
        </p:nvSpPr>
        <p:spPr>
          <a:xfrm>
            <a:off x="404256" y="796725"/>
            <a:ext cx="927822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Защита от эрозии</a:t>
            </a:r>
          </a:p>
        </p:txBody>
      </p:sp>
      <p:pic>
        <p:nvPicPr>
          <p:cNvPr id="10" name="LOGO_RUS_INVERSE_COLOR.png" descr="LOGO_RUS_INVERSE_COLOR.png">
            <a:extLst>
              <a:ext uri="{FF2B5EF4-FFF2-40B4-BE49-F238E27FC236}">
                <a16:creationId xmlns:a16="http://schemas.microsoft.com/office/drawing/2014/main" id="{A20165CE-7B13-FC1D-0387-F02B150CCF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2A58EF2C-C196-AD4C-5E19-4011370B72AD}"/>
              </a:ext>
            </a:extLst>
          </p:cNvPr>
          <p:cNvSpPr txBox="1"/>
          <p:nvPr/>
        </p:nvSpPr>
        <p:spPr>
          <a:xfrm>
            <a:off x="426719" y="1332256"/>
            <a:ext cx="83108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 России подобная методика испытаний приведена </a:t>
            </a:r>
            <a:br>
              <a:rPr lang="ru-RU" sz="24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 ГОСТ Р 59692-2021 </a:t>
            </a:r>
          </a:p>
        </p:txBody>
      </p:sp>
      <p:pic>
        <p:nvPicPr>
          <p:cNvPr id="5" name="Рисунок 4" descr="Изображение выглядит как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8BF65F0-E84D-E569-D557-195B29EA30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" t="2417" r="55086" b="2501"/>
          <a:stretch>
            <a:fillRect/>
          </a:stretch>
        </p:blipFill>
        <p:spPr>
          <a:xfrm>
            <a:off x="515938" y="2845500"/>
            <a:ext cx="2809349" cy="283556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зарисовка, диаграмма, Технический чертеж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F37592B-8734-01F4-06CA-8795435FD9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82" y="2845500"/>
            <a:ext cx="3658898" cy="282430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798130F-17F4-0E84-A435-68D7636F31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51" t="2460" r="1149" b="2460"/>
          <a:stretch>
            <a:fillRect/>
          </a:stretch>
        </p:blipFill>
        <p:spPr>
          <a:xfrm>
            <a:off x="4031771" y="2845500"/>
            <a:ext cx="2927928" cy="283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441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E5608B-5C1C-EF3E-3D47-8F8B3ED0E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5FEA99-3263-AFFD-5CC7-DC190E71F433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16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E03B47-8AE8-D386-4B09-0B98DF9F9C93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464994B-603C-4C5C-EB10-4FCD0E743C8D}"/>
              </a:ext>
            </a:extLst>
          </p:cNvPr>
          <p:cNvSpPr txBox="1"/>
          <p:nvPr/>
        </p:nvSpPr>
        <p:spPr>
          <a:xfrm>
            <a:off x="404256" y="796725"/>
            <a:ext cx="1039582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Пример – сокращение потери грунта на 95%</a:t>
            </a:r>
          </a:p>
        </p:txBody>
      </p:sp>
      <p:pic>
        <p:nvPicPr>
          <p:cNvPr id="17" name="LOGO_RUS_INVERSE_COLOR.png" descr="LOGO_RUS_INVERSE_COLOR.png">
            <a:extLst>
              <a:ext uri="{FF2B5EF4-FFF2-40B4-BE49-F238E27FC236}">
                <a16:creationId xmlns:a16="http://schemas.microsoft.com/office/drawing/2014/main" id="{83EE8B6E-8075-81DE-C977-4BB3154BF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C2518F8-EC62-672C-6E4D-8138D9C21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304248"/>
              </p:ext>
            </p:extLst>
          </p:nvPr>
        </p:nvGraphicFramePr>
        <p:xfrm>
          <a:off x="515937" y="2440509"/>
          <a:ext cx="11147659" cy="3875990"/>
        </p:xfrm>
        <a:graphic>
          <a:graphicData uri="http://schemas.openxmlformats.org/drawingml/2006/table">
            <a:tbl>
              <a:tblPr/>
              <a:tblGrid>
                <a:gridCol w="1044000">
                  <a:extLst>
                    <a:ext uri="{9D8B030D-6E8A-4147-A177-3AD203B41FA5}">
                      <a16:colId xmlns:a16="http://schemas.microsoft.com/office/drawing/2014/main" val="3241686826"/>
                    </a:ext>
                  </a:extLst>
                </a:gridCol>
                <a:gridCol w="1571659">
                  <a:extLst>
                    <a:ext uri="{9D8B030D-6E8A-4147-A177-3AD203B41FA5}">
                      <a16:colId xmlns:a16="http://schemas.microsoft.com/office/drawing/2014/main" val="1174807530"/>
                    </a:ext>
                  </a:extLst>
                </a:gridCol>
                <a:gridCol w="2052000">
                  <a:extLst>
                    <a:ext uri="{9D8B030D-6E8A-4147-A177-3AD203B41FA5}">
                      <a16:colId xmlns:a16="http://schemas.microsoft.com/office/drawing/2014/main" val="3130254940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4156316339"/>
                    </a:ext>
                  </a:extLst>
                </a:gridCol>
                <a:gridCol w="3240000">
                  <a:extLst>
                    <a:ext uri="{9D8B030D-6E8A-4147-A177-3AD203B41FA5}">
                      <a16:colId xmlns:a16="http://schemas.microsoft.com/office/drawing/2014/main" val="3846908242"/>
                    </a:ext>
                  </a:extLst>
                </a:gridCol>
              </a:tblGrid>
              <a:tr h="4320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Параметр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ru-RU" sz="15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Ед. изм.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Значение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Значение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5891340"/>
                  </a:ext>
                </a:extLst>
              </a:tr>
              <a:tr h="516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R</a:t>
                      </a:r>
                      <a:endParaRPr lang="en-US" sz="15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Италия, Болонья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v-SE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MJ·mm / (ha·h·year)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2464.89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2464.89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553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951798"/>
                  </a:ext>
                </a:extLst>
              </a:tr>
              <a:tr h="516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K</a:t>
                      </a:r>
                      <a:endParaRPr lang="en-US" sz="15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Суглинок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sv-SE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(Mg·ha·h) / (ha·MJ·mm)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0.036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0.036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1268252"/>
                  </a:ext>
                </a:extLst>
              </a:tr>
              <a:tr h="2950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L</a:t>
                      </a:r>
                      <a:endParaRPr lang="en-US" sz="15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100m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-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sz="150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sz="1500" dirty="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878868"/>
                  </a:ext>
                </a:extLst>
              </a:tr>
              <a:tr h="2950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S</a:t>
                      </a:r>
                      <a:endParaRPr lang="en-US" sz="150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33°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-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70.17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70.17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439019"/>
                  </a:ext>
                </a:extLst>
              </a:tr>
              <a:tr h="7375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C</a:t>
                      </a:r>
                      <a:endParaRPr lang="en-US" sz="150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Без геоматериала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-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0.043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228933"/>
                  </a:ext>
                </a:extLst>
              </a:tr>
              <a:tr h="2950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PM</a:t>
                      </a:r>
                      <a:endParaRPr lang="en-US" sz="150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ПГС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-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1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2152163"/>
                  </a:ext>
                </a:extLst>
              </a:tr>
              <a:tr h="7375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500" b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A</a:t>
                      </a:r>
                      <a:endParaRPr lang="en-US" sz="1500">
                        <a:solidFill>
                          <a:schemeClr val="bg1"/>
                        </a:solidFill>
                        <a:latin typeface="Jura" pitchFamily="2" charset="0"/>
                        <a:ea typeface="Jura" pitchFamily="2" charset="0"/>
                      </a:endParaRP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sz="150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Среднегодовая потеря грунта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Mg / (</a:t>
                      </a:r>
                      <a:r>
                        <a:rPr lang="en-US" sz="1500" dirty="0" err="1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ha·year</a:t>
                      </a:r>
                      <a:r>
                        <a:rPr lang="en-US" sz="1500" dirty="0">
                          <a:solidFill>
                            <a:schemeClr val="bg1"/>
                          </a:solidFill>
                          <a:latin typeface="Jura" pitchFamily="2" charset="0"/>
                          <a:ea typeface="Jura" pitchFamily="2" charset="0"/>
                        </a:rPr>
                        <a:t>)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506.083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Jura SemiBold" pitchFamily="2" charset="0"/>
                          <a:ea typeface="Jura SemiBold" pitchFamily="2" charset="0"/>
                        </a:rPr>
                        <a:t>21.762</a:t>
                      </a:r>
                    </a:p>
                  </a:txBody>
                  <a:tcPr marL="73751" marR="73751" marT="36876" marB="3687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87040"/>
                  </a:ext>
                </a:extLst>
              </a:tr>
            </a:tbl>
          </a:graphicData>
        </a:graphic>
      </p:graphicFrame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E9D51E0-D668-05A7-823B-559C82ADBEC7}"/>
              </a:ext>
            </a:extLst>
          </p:cNvPr>
          <p:cNvSpPr/>
          <p:nvPr/>
        </p:nvSpPr>
        <p:spPr>
          <a:xfrm>
            <a:off x="5602168" y="1770185"/>
            <a:ext cx="3048000" cy="535531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Без противоэрозионного мата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D8F7FE5-8528-D048-2515-E38D70C29FC3}"/>
              </a:ext>
            </a:extLst>
          </p:cNvPr>
          <p:cNvSpPr/>
          <p:nvPr/>
        </p:nvSpPr>
        <p:spPr>
          <a:xfrm>
            <a:off x="8827495" y="1770186"/>
            <a:ext cx="2848568" cy="535531"/>
          </a:xfrm>
          <a:prstGeom prst="roundRect">
            <a:avLst>
              <a:gd name="adj" fmla="val 50000"/>
            </a:avLst>
          </a:prstGeom>
          <a:solidFill>
            <a:srgbClr val="F553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Jura SemiBold" pitchFamily="2" charset="0"/>
                <a:ea typeface="Jura SemiBold" pitchFamily="2" charset="0"/>
              </a:rPr>
              <a:t>С противоэрозионным матом</a:t>
            </a:r>
          </a:p>
        </p:txBody>
      </p:sp>
    </p:spTree>
    <p:extLst>
      <p:ext uri="{BB962C8B-B14F-4D97-AF65-F5344CB8AC3E}">
        <p14:creationId xmlns:p14="http://schemas.microsoft.com/office/powerpoint/2010/main" val="177297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153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79D3D0-E614-4AEE-E937-998362747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29CF0D-F7CC-9547-6C2F-EC133E38DF5D}"/>
              </a:ext>
            </a:extLst>
          </p:cNvPr>
          <p:cNvSpPr txBox="1"/>
          <p:nvPr/>
        </p:nvSpPr>
        <p:spPr>
          <a:xfrm>
            <a:off x="10544004" y="256659"/>
            <a:ext cx="9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17</a:t>
            </a:r>
            <a:r>
              <a:rPr lang="en-US" dirty="0">
                <a:solidFill>
                  <a:schemeClr val="bg1"/>
                </a:solidFill>
                <a:latin typeface="Jura" pitchFamily="2" charset="0"/>
                <a:ea typeface="Jura" pitchFamily="2" charset="0"/>
              </a:rPr>
              <a:t>/</a:t>
            </a:r>
            <a:endParaRPr lang="ru-RU" dirty="0">
              <a:solidFill>
                <a:schemeClr val="bg1"/>
              </a:solidFill>
              <a:latin typeface="Jura" pitchFamily="2" charset="0"/>
              <a:ea typeface="Jur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3801A-B748-A5B6-8873-7C6C4D19CA31}"/>
              </a:ext>
            </a:extLst>
          </p:cNvPr>
          <p:cNvSpPr txBox="1"/>
          <p:nvPr/>
        </p:nvSpPr>
        <p:spPr>
          <a:xfrm>
            <a:off x="11247120" y="256659"/>
            <a:ext cx="42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Jura" pitchFamily="2" charset="0"/>
                <a:ea typeface="Jura" pitchFamily="2" charset="0"/>
              </a:rPr>
              <a:t>18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D551D8-065F-51CF-9762-29D8BE2DD29A}"/>
              </a:ext>
            </a:extLst>
          </p:cNvPr>
          <p:cNvSpPr txBox="1"/>
          <p:nvPr/>
        </p:nvSpPr>
        <p:spPr>
          <a:xfrm>
            <a:off x="404256" y="796725"/>
            <a:ext cx="1039582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F5532F"/>
                </a:solidFill>
                <a:latin typeface="Jura SemiBold" pitchFamily="2" charset="0"/>
                <a:ea typeface="Jura SemiBold" pitchFamily="2" charset="0"/>
              </a:rPr>
              <a:t>Мировая наука и практика в области геосинтетики стремительно развивается</a:t>
            </a:r>
          </a:p>
        </p:txBody>
      </p:sp>
      <p:pic>
        <p:nvPicPr>
          <p:cNvPr id="7" name="LOGO_RUS_INVERSE_COLOR.png" descr="LOGO_RUS_INVERSE_COLOR.png">
            <a:extLst>
              <a:ext uri="{FF2B5EF4-FFF2-40B4-BE49-F238E27FC236}">
                <a16:creationId xmlns:a16="http://schemas.microsoft.com/office/drawing/2014/main" id="{5219D437-09C4-931C-0E9E-55E5D4F44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1" y="229929"/>
            <a:ext cx="1385455" cy="698904"/>
          </a:xfrm>
          <a:prstGeom prst="rect">
            <a:avLst/>
          </a:prstGeom>
          <a:ln w="3175">
            <a:miter lim="400000"/>
          </a:ln>
        </p:spPr>
      </p:pic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EB47FEF-84E0-2310-17A6-9C99560031B3}"/>
              </a:ext>
            </a:extLst>
          </p:cNvPr>
          <p:cNvCxnSpPr>
            <a:cxnSpLocks/>
          </p:cNvCxnSpPr>
          <p:nvPr/>
        </p:nvCxnSpPr>
        <p:spPr>
          <a:xfrm>
            <a:off x="0" y="3352800"/>
            <a:ext cx="12192000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AC75816-D704-2E61-B291-FDE89F51DC26}"/>
              </a:ext>
            </a:extLst>
          </p:cNvPr>
          <p:cNvCxnSpPr>
            <a:cxnSpLocks/>
          </p:cNvCxnSpPr>
          <p:nvPr/>
        </p:nvCxnSpPr>
        <p:spPr>
          <a:xfrm flipV="1">
            <a:off x="5735782" y="1849120"/>
            <a:ext cx="0" cy="500888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B356A6F-1FB4-95BB-83E4-DA98E326F336}"/>
              </a:ext>
            </a:extLst>
          </p:cNvPr>
          <p:cNvCxnSpPr>
            <a:cxnSpLocks/>
          </p:cNvCxnSpPr>
          <p:nvPr/>
        </p:nvCxnSpPr>
        <p:spPr>
          <a:xfrm>
            <a:off x="0" y="5125720"/>
            <a:ext cx="12192000" cy="0"/>
          </a:xfrm>
          <a:prstGeom prst="line">
            <a:avLst/>
          </a:prstGeom>
          <a:ln>
            <a:solidFill>
              <a:srgbClr val="F553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D5CE8C-E2D3-03A0-F56B-BC80465216A4}"/>
              </a:ext>
            </a:extLst>
          </p:cNvPr>
          <p:cNvSpPr txBox="1"/>
          <p:nvPr/>
        </p:nvSpPr>
        <p:spPr>
          <a:xfrm>
            <a:off x="404256" y="1915582"/>
            <a:ext cx="50313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Армирование асфальтобетона успешно замедляет процесс образования </a:t>
            </a:r>
            <a:b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и развития трещин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5FF627-BC47-77DD-1C36-802990E2F120}"/>
              </a:ext>
            </a:extLst>
          </p:cNvPr>
          <p:cNvSpPr txBox="1"/>
          <p:nvPr/>
        </p:nvSpPr>
        <p:spPr>
          <a:xfrm>
            <a:off x="6029120" y="1915582"/>
            <a:ext cx="5432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Механическая стабилизация основания дорожной одежды снижает касательные напряжения, растяжение в асфальтобетоне </a:t>
            </a:r>
            <a:b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и замедляет накопление деформаций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4A13FC-165B-7983-9CD5-32F5201D35C6}"/>
              </a:ext>
            </a:extLst>
          </p:cNvPr>
          <p:cNvSpPr txBox="1"/>
          <p:nvPr/>
        </p:nvSpPr>
        <p:spPr>
          <a:xfrm>
            <a:off x="404256" y="3611156"/>
            <a:ext cx="50313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Платформы распределения нагрузки улучшают передачу давления от насыпи </a:t>
            </a:r>
            <a:b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 сваи, снижают осадку в </a:t>
            </a:r>
            <a:r>
              <a:rPr lang="ru-RU" sz="1800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межсвайном</a:t>
            </a:r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пространстве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937F65-5CEB-8988-2B8C-9DA8B372BC53}"/>
              </a:ext>
            </a:extLst>
          </p:cNvPr>
          <p:cNvSpPr txBox="1"/>
          <p:nvPr/>
        </p:nvSpPr>
        <p:spPr>
          <a:xfrm>
            <a:off x="6029120" y="3611156"/>
            <a:ext cx="5432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Противоэрозионные материалы надлежит подбирать расчетным путем </a:t>
            </a:r>
            <a:b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</a:br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с использованием результатов испытаний эффективности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253022-CB83-807A-ADDA-0A76691511A3}"/>
              </a:ext>
            </a:extLst>
          </p:cNvPr>
          <p:cNvSpPr txBox="1"/>
          <p:nvPr/>
        </p:nvSpPr>
        <p:spPr>
          <a:xfrm>
            <a:off x="404257" y="5428561"/>
            <a:ext cx="46655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В России под эгидой Сибура возобновлена ежегодная конференция по </a:t>
            </a:r>
            <a:r>
              <a:rPr lang="ru-RU" sz="1800" dirty="0" err="1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геосинтетическим</a:t>
            </a:r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 материалам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3D3C9F-8004-B04E-52C3-7919221E0A75}"/>
              </a:ext>
            </a:extLst>
          </p:cNvPr>
          <p:cNvSpPr txBox="1"/>
          <p:nvPr/>
        </p:nvSpPr>
        <p:spPr>
          <a:xfrm>
            <a:off x="6029120" y="5428561"/>
            <a:ext cx="54324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Jura" pitchFamily="2" charset="0"/>
                <a:ea typeface="Jura" pitchFamily="2" charset="0"/>
                <a:cs typeface="Noto Sans" panose="020B0502040504020204" pitchFamily="34" charset="0"/>
              </a:rPr>
              <a:t>ФДА собирает рабочую группу по данному направлению</a:t>
            </a:r>
          </a:p>
        </p:txBody>
      </p:sp>
    </p:spTree>
    <p:extLst>
      <p:ext uri="{BB962C8B-B14F-4D97-AF65-F5344CB8AC3E}">
        <p14:creationId xmlns:p14="http://schemas.microsoft.com/office/powerpoint/2010/main" val="4159775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1172</Words>
  <Application>Microsoft Office PowerPoint</Application>
  <PresentationFormat>Широкоэкранный</PresentationFormat>
  <Paragraphs>419</Paragraphs>
  <Slides>34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Jura</vt:lpstr>
      <vt:lpstr>Aptos Display</vt:lpstr>
      <vt:lpstr>Arial</vt:lpstr>
      <vt:lpstr>Aptos</vt:lpstr>
      <vt:lpstr>Jura SemiBold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4198</dc:creator>
  <cp:lastModifiedBy>4198</cp:lastModifiedBy>
  <cp:revision>92</cp:revision>
  <dcterms:created xsi:type="dcterms:W3CDTF">2025-01-23T08:05:43Z</dcterms:created>
  <dcterms:modified xsi:type="dcterms:W3CDTF">2026-01-26T11:39:41Z</dcterms:modified>
</cp:coreProperties>
</file>