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72" r:id="rId2"/>
    <p:sldId id="294" r:id="rId3"/>
    <p:sldId id="320" r:id="rId4"/>
    <p:sldId id="261" r:id="rId5"/>
    <p:sldId id="335" r:id="rId6"/>
    <p:sldId id="334" r:id="rId7"/>
    <p:sldId id="336" r:id="rId8"/>
    <p:sldId id="315" r:id="rId9"/>
    <p:sldId id="274" r:id="rId10"/>
  </p:sldIdLst>
  <p:sldSz cx="12192000" cy="6858000"/>
  <p:notesSz cx="6807200" cy="99393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3543" userDrawn="1">
          <p15:clr>
            <a:srgbClr val="A4A3A4"/>
          </p15:clr>
        </p15:guide>
        <p15:guide id="2" pos="7242" userDrawn="1">
          <p15:clr>
            <a:srgbClr val="A4A3A4"/>
          </p15:clr>
        </p15:guide>
        <p15:guide id="3" orient="horz" pos="318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519E"/>
    <a:srgbClr val="212886"/>
    <a:srgbClr val="4859A8"/>
    <a:srgbClr val="00A2E0"/>
    <a:srgbClr val="DEEBF7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D6CC"/>
          </a:solidFill>
        </a:fill>
      </a:tcStyle>
    </a:wholeTbl>
    <a:band2H>
      <a:tcTxStyle/>
      <a:tcStyle>
        <a:tcBdr/>
        <a:fill>
          <a:solidFill>
            <a:srgbClr val="FCEC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2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alpha val="20000"/>
            </a:scheme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alpha val="20000"/>
            </a:scheme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round/>
            </a:ln>
          </a:top>
          <a:bottom>
            <a:ln w="12700" cap="flat">
              <a:solidFill>
                <a:schemeClr val="accent3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chemeClr val="accent3"/>
              </a:solidFill>
              <a:prstDash val="solid"/>
              <a:round/>
            </a:ln>
          </a:top>
          <a:bottom>
            <a:ln w="12700" cap="flat">
              <a:solidFill>
                <a:schemeClr val="accent3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/>
    <p:restoredTop sz="96357" autoAdjust="0"/>
  </p:normalViewPr>
  <p:slideViewPr>
    <p:cSldViewPr snapToGrid="0" snapToObjects="1">
      <p:cViewPr varScale="1">
        <p:scale>
          <a:sx n="114" d="100"/>
          <a:sy n="114" d="100"/>
        </p:scale>
        <p:origin x="438" y="102"/>
      </p:cViewPr>
      <p:guideLst>
        <p:guide orient="horz" pos="3543"/>
        <p:guide pos="7242"/>
        <p:guide orient="horz" pos="31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27812" cy="3727450"/>
          </a:xfrm>
          <a:prstGeom prst="rect">
            <a:avLst/>
          </a:prstGeom>
        </p:spPr>
        <p:txBody>
          <a:bodyPr lIns="91723" tIns="45861" rIns="91723" bIns="45861"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07628" y="4721186"/>
            <a:ext cx="4991947" cy="4472702"/>
          </a:xfrm>
          <a:prstGeom prst="rect">
            <a:avLst/>
          </a:prstGeom>
        </p:spPr>
        <p:txBody>
          <a:bodyPr lIns="91723" tIns="45861" rIns="91723" bIns="45861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4638784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1327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3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hyperlink" Target="https://nextcloud.npmod.ru/s/BpygGScHa57ES5G" TargetMode="Externa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TextBox 22"/>
          <p:cNvSpPr txBox="1"/>
          <p:nvPr/>
        </p:nvSpPr>
        <p:spPr>
          <a:xfrm>
            <a:off x="635656" y="4745041"/>
            <a:ext cx="6075862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14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dirty="0">
                <a:solidFill>
                  <a:srgbClr val="0070C0"/>
                </a:solidFill>
              </a:rPr>
              <a:t>Председатель Комитета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по транспортному строительству Ассоциации </a:t>
            </a:r>
            <a:r>
              <a:rPr lang="ru-RU" sz="1400" b="1" dirty="0">
                <a:solidFill>
                  <a:srgbClr val="0070C0"/>
                </a:solidFill>
                <a:latin typeface="Verdana"/>
                <a:ea typeface="Verdana"/>
              </a:rPr>
              <a:t>«Национальное объединение строителей»</a:t>
            </a:r>
            <a:r>
              <a:rPr lang="ru-RU" dirty="0">
                <a:solidFill>
                  <a:srgbClr val="0070C0"/>
                </a:solidFill>
              </a:rPr>
              <a:t>,</a:t>
            </a:r>
          </a:p>
          <a:p>
            <a:pPr>
              <a:defRPr sz="14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dirty="0">
                <a:solidFill>
                  <a:srgbClr val="0070C0"/>
                </a:solidFill>
              </a:rPr>
              <a:t>Генеральный директор СРО «СОЮЗДОРСТРОЙ»</a:t>
            </a:r>
          </a:p>
          <a:p>
            <a:pPr>
              <a:defRPr sz="14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dirty="0" err="1">
                <a:solidFill>
                  <a:srgbClr val="0070C0"/>
                </a:solidFill>
              </a:rPr>
              <a:t>Хвоинский</a:t>
            </a:r>
            <a:r>
              <a:rPr lang="ru-RU" dirty="0">
                <a:solidFill>
                  <a:srgbClr val="0070C0"/>
                </a:solidFill>
              </a:rPr>
              <a:t> Леонид Адамович</a:t>
            </a:r>
          </a:p>
        </p:txBody>
      </p:sp>
      <p:sp>
        <p:nvSpPr>
          <p:cNvPr id="345" name="TextBox 24"/>
          <p:cNvSpPr txBox="1"/>
          <p:nvPr/>
        </p:nvSpPr>
        <p:spPr>
          <a:xfrm>
            <a:off x="390617" y="1433419"/>
            <a:ext cx="11115457" cy="3139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0" indent="0" algn="ctr">
              <a:buNone/>
            </a:pPr>
            <a:r>
              <a:rPr lang="ru-RU" b="1" dirty="0"/>
              <a:t> </a:t>
            </a:r>
            <a:r>
              <a:rPr lang="en-US" sz="36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XII</a:t>
            </a:r>
            <a:r>
              <a:rPr lang="ru-RU" sz="36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 Международная научно-практическая конференция: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rgbClr val="0070C0"/>
                </a:solidFill>
                <a:latin typeface="+mj-lt"/>
                <a:cs typeface="Arial" pitchFamily="34" charset="0"/>
              </a:rPr>
              <a:t>«Инновационные технологии: пути повышения межремонтных сроков службы автомобильных дорог»</a:t>
            </a:r>
          </a:p>
          <a:p>
            <a:pPr algn="ctr">
              <a:defRPr b="1">
                <a:solidFill>
                  <a:srgbClr val="3E4E95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ru-RU" dirty="0"/>
          </a:p>
        </p:txBody>
      </p:sp>
      <p:pic>
        <p:nvPicPr>
          <p:cNvPr id="7" name="image1.jpeg">
            <a:extLst>
              <a:ext uri="{FF2B5EF4-FFF2-40B4-BE49-F238E27FC236}">
                <a16:creationId xmlns:a16="http://schemas.microsoft.com/office/drawing/2014/main" id="{31143F2D-064A-4BD7-855A-6AED1B637BCA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62441" y="51202"/>
            <a:ext cx="928370" cy="791845"/>
          </a:xfrm>
          <a:prstGeom prst="rect">
            <a:avLst/>
          </a:prstGeom>
        </p:spPr>
      </p:pic>
      <p:pic>
        <p:nvPicPr>
          <p:cNvPr id="8" name="image5.png" descr="2016-08-11_09-00-28">
            <a:extLst>
              <a:ext uri="{FF2B5EF4-FFF2-40B4-BE49-F238E27FC236}">
                <a16:creationId xmlns:a16="http://schemas.microsoft.com/office/drawing/2014/main" id="{1F49E165-FB85-4AC6-9ED3-63211635C0D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45225" y="81236"/>
            <a:ext cx="1353919" cy="847725"/>
          </a:xfrm>
          <a:prstGeom prst="rect">
            <a:avLst/>
          </a:prstGeom>
        </p:spPr>
      </p:pic>
      <p:pic>
        <p:nvPicPr>
          <p:cNvPr id="9" name="image4.jpeg">
            <a:extLst>
              <a:ext uri="{FF2B5EF4-FFF2-40B4-BE49-F238E27FC236}">
                <a16:creationId xmlns:a16="http://schemas.microsoft.com/office/drawing/2014/main" id="{D5C3CF1C-2344-430C-AF3B-E4E1B67FD097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619504" y="151404"/>
            <a:ext cx="924560" cy="803275"/>
          </a:xfrm>
          <a:prstGeom prst="rect">
            <a:avLst/>
          </a:prstGeom>
        </p:spPr>
      </p:pic>
      <p:grpSp>
        <p:nvGrpSpPr>
          <p:cNvPr id="10" name="Group 2">
            <a:extLst>
              <a:ext uri="{FF2B5EF4-FFF2-40B4-BE49-F238E27FC236}">
                <a16:creationId xmlns:a16="http://schemas.microsoft.com/office/drawing/2014/main" id="{BCD3F6E4-7360-4920-8D0D-50EF62B45CED}"/>
              </a:ext>
            </a:extLst>
          </p:cNvPr>
          <p:cNvGrpSpPr>
            <a:grpSpLocks/>
          </p:cNvGrpSpPr>
          <p:nvPr/>
        </p:nvGrpSpPr>
        <p:grpSpPr bwMode="auto">
          <a:xfrm>
            <a:off x="3217958" y="55519"/>
            <a:ext cx="3425003" cy="899160"/>
            <a:chOff x="0" y="0"/>
            <a:chExt cx="4397" cy="1416"/>
          </a:xfrm>
        </p:grpSpPr>
        <p:pic>
          <p:nvPicPr>
            <p:cNvPr id="11" name="Picture 4">
              <a:extLst>
                <a:ext uri="{FF2B5EF4-FFF2-40B4-BE49-F238E27FC236}">
                  <a16:creationId xmlns:a16="http://schemas.microsoft.com/office/drawing/2014/main" id="{F0692889-E094-4873-B5EE-5FA92D5F4B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62" y="137"/>
              <a:ext cx="2435" cy="8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3" descr="Описание: Rosavtodor_logo_vertical">
              <a:extLst>
                <a:ext uri="{FF2B5EF4-FFF2-40B4-BE49-F238E27FC236}">
                  <a16:creationId xmlns:a16="http://schemas.microsoft.com/office/drawing/2014/main" id="{222E5258-8718-4F52-A6EB-4E55F69B44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980" cy="1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89C50905-0D37-499A-B5CA-65F26C148B9A}"/>
              </a:ext>
            </a:extLst>
          </p:cNvPr>
          <p:cNvSpPr txBox="1"/>
          <p:nvPr/>
        </p:nvSpPr>
        <p:spPr>
          <a:xfrm>
            <a:off x="5414728" y="6227026"/>
            <a:ext cx="106723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ea typeface="+mn-ea"/>
                <a:cs typeface="Arial" pitchFamily="34" charset="0"/>
              </a:rPr>
              <a:t>202</a:t>
            </a:r>
            <a:r>
              <a:rPr lang="en-US" b="1" dirty="0">
                <a:solidFill>
                  <a:srgbClr val="0070C0"/>
                </a:solidFill>
                <a:ea typeface="+mn-ea"/>
                <a:cs typeface="Arial" pitchFamily="34" charset="0"/>
              </a:rPr>
              <a:t>6</a:t>
            </a:r>
            <a:r>
              <a:rPr lang="ru-RU" b="1" dirty="0">
                <a:solidFill>
                  <a:srgbClr val="0070C0"/>
                </a:solidFill>
                <a:ea typeface="+mn-ea"/>
                <a:cs typeface="Arial" pitchFamily="34" charset="0"/>
              </a:rPr>
              <a:t> год</a:t>
            </a:r>
            <a:endParaRPr lang="ru-RU" dirty="0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B9DE7FE5-F9D0-4EF6-AC89-6EF86EC1A35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TextBox 28"/>
          <p:cNvSpPr txBox="1"/>
          <p:nvPr/>
        </p:nvSpPr>
        <p:spPr>
          <a:xfrm>
            <a:off x="1299003" y="283565"/>
            <a:ext cx="10265370" cy="46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lnSpc>
                <a:spcPct val="110000"/>
              </a:lnSpc>
              <a:defRPr sz="20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2400" dirty="0"/>
              <a:t> Х</a:t>
            </a:r>
            <a:r>
              <a:rPr lang="en-US" sz="2400" dirty="0"/>
              <a:t>II </a:t>
            </a:r>
            <a:r>
              <a:rPr lang="ru-RU" sz="2400" dirty="0"/>
              <a:t>Международная конференция</a:t>
            </a:r>
          </a:p>
        </p:txBody>
      </p:sp>
      <p:sp>
        <p:nvSpPr>
          <p:cNvPr id="419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529502" y="6458864"/>
            <a:ext cx="266662" cy="231141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>
            <a:lvl1pPr algn="l">
              <a:defRPr sz="9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fld id="{86CB4B4D-7CA3-9044-876B-883B54F8677D}" type="slidenum">
              <a:rPr/>
              <a:t>2</a:t>
            </a:fld>
            <a:endParaRPr dirty="0"/>
          </a:p>
        </p:txBody>
      </p:sp>
      <p:pic>
        <p:nvPicPr>
          <p:cNvPr id="20" name="Picture 51" descr="Picture 51">
            <a:extLst>
              <a:ext uri="{FF2B5EF4-FFF2-40B4-BE49-F238E27FC236}">
                <a16:creationId xmlns:a16="http://schemas.microsoft.com/office/drawing/2014/main" id="{45EFDE0C-5C3B-48D1-87D5-F33BC67FAD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16" t="95562" r="39388"/>
          <a:stretch>
            <a:fillRect/>
          </a:stretch>
        </p:blipFill>
        <p:spPr>
          <a:xfrm>
            <a:off x="703360" y="861135"/>
            <a:ext cx="11161715" cy="114406"/>
          </a:xfrm>
          <a:prstGeom prst="rect">
            <a:avLst/>
          </a:prstGeom>
          <a:ln w="12700">
            <a:miter lim="400000"/>
          </a:ln>
        </p:spPr>
      </p:pic>
      <p:sp>
        <p:nvSpPr>
          <p:cNvPr id="27" name="Заголовок 1">
            <a:extLst>
              <a:ext uri="{FF2B5EF4-FFF2-40B4-BE49-F238E27FC236}">
                <a16:creationId xmlns:a16="http://schemas.microsoft.com/office/drawing/2014/main" id="{7786A742-F305-45DF-B9A7-119B0EB52E64}"/>
              </a:ext>
            </a:extLst>
          </p:cNvPr>
          <p:cNvSpPr txBox="1">
            <a:spLocks/>
          </p:cNvSpPr>
          <p:nvPr/>
        </p:nvSpPr>
        <p:spPr>
          <a:xfrm>
            <a:off x="6116824" y="2021182"/>
            <a:ext cx="5472891" cy="1864264"/>
          </a:xfrm>
          <a:prstGeom prst="rect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600" dirty="0">
                <a:solidFill>
                  <a:srgbClr val="0070C0"/>
                </a:solidFill>
                <a:latin typeface="+mn-lt"/>
                <a:ea typeface="+mn-ea"/>
                <a:cs typeface="Arial" pitchFamily="34" charset="0"/>
              </a:rPr>
              <a:t>Растет количество транспорта, увеличивается интенсивность движения, ужесточаются требования к обеспечению безопасности на дорогах.</a:t>
            </a:r>
          </a:p>
          <a:p>
            <a:r>
              <a:rPr lang="ru-RU" sz="1600" dirty="0">
                <a:solidFill>
                  <a:srgbClr val="0070C0"/>
                </a:solidFill>
                <a:latin typeface="+mn-lt"/>
                <a:ea typeface="+mn-ea"/>
                <a:cs typeface="Arial" pitchFamily="34" charset="0"/>
              </a:rPr>
              <a:t> С учетом неоднородности климатических и геологических факторов в нашей стране, </a:t>
            </a:r>
            <a:r>
              <a:rPr lang="ru-RU" sz="1600" b="1" dirty="0">
                <a:solidFill>
                  <a:srgbClr val="0070C0"/>
                </a:solidFill>
                <a:latin typeface="+mn-lt"/>
                <a:ea typeface="+mn-ea"/>
                <a:cs typeface="Arial" pitchFamily="34" charset="0"/>
              </a:rPr>
              <a:t>невозможно выработать единое техническое решение для повышения сроков службы дорог</a:t>
            </a:r>
            <a:r>
              <a:rPr lang="ru-RU" sz="1600" dirty="0">
                <a:solidFill>
                  <a:srgbClr val="0070C0"/>
                </a:solidFill>
                <a:latin typeface="+mn-lt"/>
                <a:ea typeface="+mn-ea"/>
                <a:cs typeface="Arial" pitchFamily="34" charset="0"/>
              </a:rPr>
              <a:t>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4AAD6C9-DC79-4678-9D37-C4A8BBC82F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628" y="4080959"/>
            <a:ext cx="3539677" cy="235978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7163FF-235C-46A9-B9E3-037F1648454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02" t="1976" r="23650" b="87443"/>
          <a:stretch/>
        </p:blipFill>
        <p:spPr>
          <a:xfrm>
            <a:off x="5601903" y="1092279"/>
            <a:ext cx="5987812" cy="720000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E46DA602-C866-4629-B93A-653F0C6FD9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41"/>
          <a:stretch/>
        </p:blipFill>
        <p:spPr bwMode="auto">
          <a:xfrm>
            <a:off x="399855" y="1101102"/>
            <a:ext cx="5165725" cy="276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BE717174-F936-412E-AC25-9170DE22D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1300" y="4076229"/>
            <a:ext cx="3548415" cy="236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6CB8535-AB21-4894-B547-6E76F7CD70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55" y="4071499"/>
            <a:ext cx="3541317" cy="235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1CA515-DC81-4B66-B041-AE383023E984}"/>
              </a:ext>
            </a:extLst>
          </p:cNvPr>
          <p:cNvSpPr/>
          <p:nvPr/>
        </p:nvSpPr>
        <p:spPr>
          <a:xfrm>
            <a:off x="399856" y="6154126"/>
            <a:ext cx="11176952" cy="30777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kumimoji="0" lang="ru-RU" sz="1400" b="1" i="0" u="none" strike="noStrike" kern="1200" cap="none" spc="0" normalizeH="0" baseline="0" dirty="0">
                <a:ln>
                  <a:noFill/>
                </a:ln>
                <a:solidFill>
                  <a:srgbClr val="0070C0"/>
                </a:solidFill>
                <a:effectLst/>
                <a:uFillTx/>
                <a:latin typeface="+mj-lt"/>
                <a:ea typeface="+mj-ea"/>
                <a:cs typeface="Arial" pitchFamily="34" charset="0"/>
                <a:sym typeface="Calibri"/>
              </a:rPr>
              <a:t>Задачи конференции</a:t>
            </a:r>
            <a:r>
              <a:rPr lang="ru-RU" sz="1400" b="1" kern="1200" dirty="0">
                <a:solidFill>
                  <a:srgbClr val="0070C0"/>
                </a:solidFill>
                <a:latin typeface="+mj-lt"/>
                <a:ea typeface="+mj-ea"/>
                <a:cs typeface="Arial" pitchFamily="34" charset="0"/>
              </a:rPr>
              <a:t>: </a:t>
            </a:r>
            <a:r>
              <a:rPr lang="ru-RU" sz="1400" kern="1200" dirty="0">
                <a:solidFill>
                  <a:srgbClr val="0070C0"/>
                </a:solidFill>
                <a:latin typeface="+mj-lt"/>
                <a:ea typeface="+mj-ea"/>
                <a:cs typeface="Arial" pitchFamily="34" charset="0"/>
              </a:rPr>
              <a:t>рассмотрение предложений по увеличению межремонтных сроков автомобильных дорог и обмен опытом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3070965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5831CE4-FEBF-418F-BA57-7F1256AEA4B5}"/>
              </a:ext>
            </a:extLst>
          </p:cNvPr>
          <p:cNvSpPr/>
          <p:nvPr/>
        </p:nvSpPr>
        <p:spPr>
          <a:xfrm>
            <a:off x="2975499" y="964487"/>
            <a:ext cx="6241002" cy="400108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2000" b="1">
                <a:latin typeface="+mn-lt"/>
              </a:rPr>
              <a:t>Федеральные проекты:</a:t>
            </a:r>
            <a:endParaRPr kumimoji="0" lang="ru-RU" sz="2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j-ea"/>
              <a:cs typeface="+mj-cs"/>
              <a:sym typeface="Calibri"/>
            </a:endParaRPr>
          </a:p>
        </p:txBody>
      </p:sp>
      <p:sp>
        <p:nvSpPr>
          <p:cNvPr id="404" name="TextBox 28"/>
          <p:cNvSpPr txBox="1"/>
          <p:nvPr/>
        </p:nvSpPr>
        <p:spPr>
          <a:xfrm>
            <a:off x="545829" y="244456"/>
            <a:ext cx="11193920" cy="867097"/>
          </a:xfrm>
          <a:prstGeom prst="rect">
            <a:avLst/>
          </a:prstGeom>
          <a:noFill/>
          <a:ln w="12700">
            <a:noFill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lnSpc>
                <a:spcPct val="110000"/>
              </a:lnSpc>
              <a:defRPr sz="20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2400" dirty="0">
                <a:ln w="0" cap="sq">
                  <a:noFill/>
                  <a:miter lim="800000"/>
                </a:ln>
              </a:rPr>
              <a:t>Национальный проект</a:t>
            </a:r>
            <a:r>
              <a:rPr lang="en-US" sz="2400" dirty="0">
                <a:ln w="0" cap="sq">
                  <a:noFill/>
                  <a:miter lim="800000"/>
                </a:ln>
              </a:rPr>
              <a:t> </a:t>
            </a:r>
            <a:r>
              <a:rPr lang="ru-RU" sz="2400" b="1" dirty="0">
                <a:ln w="0" cap="sq">
                  <a:noFill/>
                  <a:miter lim="800000"/>
                </a:ln>
                <a:solidFill>
                  <a:srgbClr val="FF0000"/>
                </a:solidFill>
                <a:latin typeface="Verdana"/>
                <a:ea typeface="Verdana"/>
              </a:rPr>
              <a:t>«Инфраструктура для жизни»</a:t>
            </a:r>
          </a:p>
          <a:p>
            <a:pPr algn="ctr">
              <a:lnSpc>
                <a:spcPct val="110000"/>
              </a:lnSpc>
              <a:defRPr sz="20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ru-RU" sz="2400" dirty="0">
              <a:ln w="0" cap="sq">
                <a:noFill/>
                <a:miter lim="800000"/>
              </a:ln>
            </a:endParaRPr>
          </a:p>
        </p:txBody>
      </p:sp>
      <p:sp>
        <p:nvSpPr>
          <p:cNvPr id="216" name="Блок-схема: узел 215">
            <a:extLst>
              <a:ext uri="{FF2B5EF4-FFF2-40B4-BE49-F238E27FC236}">
                <a16:creationId xmlns:a16="http://schemas.microsoft.com/office/drawing/2014/main" id="{72F14882-1FD7-4B43-9C2B-B03AD11C3975}"/>
              </a:ext>
            </a:extLst>
          </p:cNvPr>
          <p:cNvSpPr/>
          <p:nvPr/>
        </p:nvSpPr>
        <p:spPr>
          <a:xfrm>
            <a:off x="2276368" y="2218975"/>
            <a:ext cx="198783" cy="182818"/>
          </a:xfrm>
          <a:prstGeom prst="flowChartConnector">
            <a:avLst/>
          </a:prstGeom>
          <a:solidFill>
            <a:srgbClr val="FF0000"/>
          </a:solidFill>
          <a:ln w="12700" cap="flat">
            <a:solidFill>
              <a:srgbClr val="DCAA44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46" name="Блок-схема: узел 245">
            <a:extLst>
              <a:ext uri="{FF2B5EF4-FFF2-40B4-BE49-F238E27FC236}">
                <a16:creationId xmlns:a16="http://schemas.microsoft.com/office/drawing/2014/main" id="{4B695F10-7F14-40FB-931B-E22E8CE7B614}"/>
              </a:ext>
            </a:extLst>
          </p:cNvPr>
          <p:cNvSpPr/>
          <p:nvPr/>
        </p:nvSpPr>
        <p:spPr>
          <a:xfrm>
            <a:off x="2276367" y="2558125"/>
            <a:ext cx="198783" cy="182818"/>
          </a:xfrm>
          <a:prstGeom prst="flowChartConnector">
            <a:avLst/>
          </a:prstGeom>
          <a:solidFill>
            <a:srgbClr val="FF0000"/>
          </a:solidFill>
          <a:ln w="12700" cap="flat">
            <a:solidFill>
              <a:srgbClr val="DCAA44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48" name="Блок-схема: узел 247">
            <a:extLst>
              <a:ext uri="{FF2B5EF4-FFF2-40B4-BE49-F238E27FC236}">
                <a16:creationId xmlns:a16="http://schemas.microsoft.com/office/drawing/2014/main" id="{A38E9CD0-7290-4E23-AD8D-F0C2C17F3B37}"/>
              </a:ext>
            </a:extLst>
          </p:cNvPr>
          <p:cNvSpPr/>
          <p:nvPr/>
        </p:nvSpPr>
        <p:spPr>
          <a:xfrm>
            <a:off x="2284216" y="2895800"/>
            <a:ext cx="198783" cy="182818"/>
          </a:xfrm>
          <a:prstGeom prst="flowChartConnector">
            <a:avLst/>
          </a:prstGeom>
          <a:solidFill>
            <a:srgbClr val="FF0000"/>
          </a:solidFill>
          <a:ln w="12700" cap="flat">
            <a:solidFill>
              <a:srgbClr val="DCAA44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50" name="Блок-схема: узел 249">
            <a:extLst>
              <a:ext uri="{FF2B5EF4-FFF2-40B4-BE49-F238E27FC236}">
                <a16:creationId xmlns:a16="http://schemas.microsoft.com/office/drawing/2014/main" id="{413826C2-79F4-4946-8CED-7118C2090F6B}"/>
              </a:ext>
            </a:extLst>
          </p:cNvPr>
          <p:cNvSpPr/>
          <p:nvPr/>
        </p:nvSpPr>
        <p:spPr>
          <a:xfrm>
            <a:off x="2276372" y="3221675"/>
            <a:ext cx="198783" cy="182818"/>
          </a:xfrm>
          <a:prstGeom prst="flowChartConnector">
            <a:avLst/>
          </a:prstGeom>
          <a:solidFill>
            <a:srgbClr val="FF0000"/>
          </a:solidFill>
          <a:ln w="12700" cap="flat">
            <a:solidFill>
              <a:srgbClr val="DCAA44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52" name="Блок-схема: узел 251">
            <a:extLst>
              <a:ext uri="{FF2B5EF4-FFF2-40B4-BE49-F238E27FC236}">
                <a16:creationId xmlns:a16="http://schemas.microsoft.com/office/drawing/2014/main" id="{50B7D6C6-BBE4-4E23-8535-3FDDAE3080E0}"/>
              </a:ext>
            </a:extLst>
          </p:cNvPr>
          <p:cNvSpPr/>
          <p:nvPr/>
        </p:nvSpPr>
        <p:spPr>
          <a:xfrm>
            <a:off x="2284216" y="3582087"/>
            <a:ext cx="198783" cy="182818"/>
          </a:xfrm>
          <a:prstGeom prst="flowChartConnector">
            <a:avLst/>
          </a:prstGeom>
          <a:solidFill>
            <a:srgbClr val="FF0000"/>
          </a:solidFill>
          <a:ln w="12700" cap="flat">
            <a:solidFill>
              <a:srgbClr val="DCAA44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54" name="Блок-схема: узел 253">
            <a:extLst>
              <a:ext uri="{FF2B5EF4-FFF2-40B4-BE49-F238E27FC236}">
                <a16:creationId xmlns:a16="http://schemas.microsoft.com/office/drawing/2014/main" id="{4391761B-650D-4481-BF46-D8900BE4F330}"/>
              </a:ext>
            </a:extLst>
          </p:cNvPr>
          <p:cNvSpPr/>
          <p:nvPr/>
        </p:nvSpPr>
        <p:spPr>
          <a:xfrm>
            <a:off x="2284216" y="3927457"/>
            <a:ext cx="198783" cy="182818"/>
          </a:xfrm>
          <a:prstGeom prst="flowChartConnector">
            <a:avLst/>
          </a:prstGeom>
          <a:solidFill>
            <a:srgbClr val="FF0000"/>
          </a:solidFill>
          <a:ln w="12700" cap="flat">
            <a:solidFill>
              <a:srgbClr val="DCAA44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56" name="Блок-схема: узел 255">
            <a:extLst>
              <a:ext uri="{FF2B5EF4-FFF2-40B4-BE49-F238E27FC236}">
                <a16:creationId xmlns:a16="http://schemas.microsoft.com/office/drawing/2014/main" id="{65F22C67-9872-494E-9CE6-7A66E72240C2}"/>
              </a:ext>
            </a:extLst>
          </p:cNvPr>
          <p:cNvSpPr/>
          <p:nvPr/>
        </p:nvSpPr>
        <p:spPr>
          <a:xfrm>
            <a:off x="2285890" y="4280267"/>
            <a:ext cx="198783" cy="182818"/>
          </a:xfrm>
          <a:prstGeom prst="flowChartConnector">
            <a:avLst/>
          </a:prstGeom>
          <a:solidFill>
            <a:srgbClr val="FF0000"/>
          </a:solidFill>
          <a:ln w="12700" cap="flat">
            <a:solidFill>
              <a:srgbClr val="DCAA44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51" name="Picture 51" descr="Picture 51">
            <a:extLst>
              <a:ext uri="{FF2B5EF4-FFF2-40B4-BE49-F238E27FC236}">
                <a16:creationId xmlns:a16="http://schemas.microsoft.com/office/drawing/2014/main" id="{77A1A92C-C2AB-4633-B8B3-503C6A066A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16" t="95562" r="39388"/>
          <a:stretch>
            <a:fillRect/>
          </a:stretch>
        </p:blipFill>
        <p:spPr>
          <a:xfrm>
            <a:off x="578034" y="805722"/>
            <a:ext cx="11161715" cy="114406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Slide Number Placeholder 4">
            <a:extLst>
              <a:ext uri="{FF2B5EF4-FFF2-40B4-BE49-F238E27FC236}">
                <a16:creationId xmlns:a16="http://schemas.microsoft.com/office/drawing/2014/main" id="{E1CAFD9C-53F4-4610-AAF0-2804F7AA042D}"/>
              </a:ext>
            </a:extLst>
          </p:cNvPr>
          <p:cNvSpPr txBox="1">
            <a:spLocks/>
          </p:cNvSpPr>
          <p:nvPr/>
        </p:nvSpPr>
        <p:spPr>
          <a:xfrm>
            <a:off x="11529502" y="6458864"/>
            <a:ext cx="266662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4859A8"/>
                </a:solidFill>
                <a:effectLst/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fld id="{86CB4B4D-7CA3-9044-876B-883B54F8677D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D26522FC-D8E2-4AE3-A8D6-AA540BF9BEFA}"/>
              </a:ext>
            </a:extLst>
          </p:cNvPr>
          <p:cNvSpPr/>
          <p:nvPr/>
        </p:nvSpPr>
        <p:spPr>
          <a:xfrm>
            <a:off x="335583" y="5764333"/>
            <a:ext cx="11193919" cy="954105"/>
          </a:xfrm>
          <a:prstGeom prst="rec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r>
              <a:rPr lang="ru-RU" sz="1400" kern="1200" dirty="0">
                <a:solidFill>
                  <a:srgbClr val="0070C0"/>
                </a:solidFill>
                <a:cs typeface="Arial" pitchFamily="34" charset="0"/>
              </a:rPr>
              <a:t>В конце прошлого года, на форуме </a:t>
            </a:r>
            <a:r>
              <a:rPr lang="ru-RU" sz="1400" b="1" kern="1200" dirty="0">
                <a:solidFill>
                  <a:srgbClr val="0070C0"/>
                </a:solidFill>
                <a:cs typeface="Arial" pitchFamily="34" charset="0"/>
              </a:rPr>
              <a:t>«Транспорт России» </a:t>
            </a:r>
            <a:r>
              <a:rPr lang="ru-RU" sz="1400" kern="1200" dirty="0">
                <a:solidFill>
                  <a:srgbClr val="0070C0"/>
                </a:solidFill>
                <a:cs typeface="Arial" pitchFamily="34" charset="0"/>
              </a:rPr>
              <a:t>были подведены итоги работы дорожно‑транспортного комплекса в 2025 году и обозначены перспективы его развития. С января 2025 года масштабные работы ведутся в рамках национального проекта </a:t>
            </a:r>
            <a:r>
              <a:rPr lang="ru-RU" sz="1400" b="1" kern="1200" dirty="0">
                <a:solidFill>
                  <a:srgbClr val="0070C0"/>
                </a:solidFill>
                <a:cs typeface="Arial" pitchFamily="34" charset="0"/>
              </a:rPr>
              <a:t>«Инфраструктура для жизни», </a:t>
            </a:r>
            <a:r>
              <a:rPr lang="ru-RU" sz="1400" kern="1200" dirty="0">
                <a:solidFill>
                  <a:srgbClr val="0070C0"/>
                </a:solidFill>
                <a:cs typeface="Arial" pitchFamily="34" charset="0"/>
              </a:rPr>
              <a:t>объединяющего 12 федеральных проектов, включая развитие федеральной сети и региональной дорожной сети, общесистемные меры развития дорожного хозяйства и безопасность дорожного движения. </a:t>
            </a:r>
            <a:endParaRPr kumimoji="0" lang="ru-RU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DDFEC59-E42B-4290-8B50-4992C4B263F0}"/>
              </a:ext>
            </a:extLst>
          </p:cNvPr>
          <p:cNvSpPr txBox="1"/>
          <p:nvPr/>
        </p:nvSpPr>
        <p:spPr>
          <a:xfrm>
            <a:off x="2579828" y="2453738"/>
            <a:ext cx="7510427" cy="307775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«</a:t>
            </a:r>
            <a:r>
              <a:rPr lang="ru-RU" sz="1400" b="1" cap="all" dirty="0">
                <a:solidFill>
                  <a:schemeClr val="tx1"/>
                </a:solidFill>
                <a:latin typeface="xocaliburnRegular"/>
              </a:rPr>
              <a:t>формирование комфортной городской среды</a:t>
            </a:r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90FB903-E1FF-4BAB-878B-56FEE201A18B}"/>
              </a:ext>
            </a:extLst>
          </p:cNvPr>
          <p:cNvSpPr txBox="1"/>
          <p:nvPr/>
        </p:nvSpPr>
        <p:spPr>
          <a:xfrm>
            <a:off x="2588604" y="3157716"/>
            <a:ext cx="7517730" cy="307775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«развитие федеральной сети»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37220D3-001A-40F3-8AFB-CF0A5FCD5008}"/>
              </a:ext>
            </a:extLst>
          </p:cNvPr>
          <p:cNvSpPr txBox="1"/>
          <p:nvPr/>
        </p:nvSpPr>
        <p:spPr>
          <a:xfrm>
            <a:off x="2583483" y="3496009"/>
            <a:ext cx="7517731" cy="307775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«региональная местная дорожная сеть»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2D08BB-A38A-47EF-B5E5-A9C3C0C30D56}"/>
              </a:ext>
            </a:extLst>
          </p:cNvPr>
          <p:cNvSpPr txBox="1"/>
          <p:nvPr/>
        </p:nvSpPr>
        <p:spPr>
          <a:xfrm>
            <a:off x="2584952" y="3836474"/>
            <a:ext cx="7517732" cy="307775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«общесистемные меры развития дорожного хозяйства»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9B10789-BBDF-48D4-AE0B-A4A00301986F}"/>
              </a:ext>
            </a:extLst>
          </p:cNvPr>
          <p:cNvSpPr txBox="1"/>
          <p:nvPr/>
        </p:nvSpPr>
        <p:spPr>
          <a:xfrm>
            <a:off x="2588604" y="2801235"/>
            <a:ext cx="7507485" cy="307775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sz="1400" b="1" cap="all" dirty="0">
                <a:solidFill>
                  <a:schemeClr val="tx1"/>
                </a:solidFill>
                <a:latin typeface="xocaliburnRegular"/>
              </a:rPr>
              <a:t>«безопасность дорожного движения»</a:t>
            </a:r>
            <a:endParaRPr lang="ru-RU" sz="1400" b="1" cap="all" dirty="0">
              <a:solidFill>
                <a:schemeClr val="tx1"/>
              </a:solidFill>
              <a:effectLst/>
              <a:latin typeface="xocaliburnRegular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225733-5FF7-4080-B056-B7F670083E62}"/>
              </a:ext>
            </a:extLst>
          </p:cNvPr>
          <p:cNvSpPr txBox="1"/>
          <p:nvPr/>
        </p:nvSpPr>
        <p:spPr>
          <a:xfrm>
            <a:off x="2591544" y="4178490"/>
            <a:ext cx="7514790" cy="307775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«развитие общественного транспорта»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29E6C2-F16E-4496-9631-FFE79BCDDCF2}"/>
              </a:ext>
            </a:extLst>
          </p:cNvPr>
          <p:cNvSpPr txBox="1"/>
          <p:nvPr/>
        </p:nvSpPr>
        <p:spPr>
          <a:xfrm>
            <a:off x="2586424" y="2106461"/>
            <a:ext cx="7517732" cy="307775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«</a:t>
            </a:r>
            <a:r>
              <a:rPr lang="ru-RU" sz="1400" b="1" cap="all" dirty="0">
                <a:solidFill>
                  <a:schemeClr val="tx1"/>
                </a:solidFill>
                <a:latin typeface="xocaliburnRegular"/>
              </a:rPr>
              <a:t>модернизация коммунальной </a:t>
            </a:r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инфраструктуры»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EB3B7AA-200B-48E2-813C-2A827E91CF7F}"/>
              </a:ext>
            </a:extLst>
          </p:cNvPr>
          <p:cNvSpPr txBox="1"/>
          <p:nvPr/>
        </p:nvSpPr>
        <p:spPr>
          <a:xfrm>
            <a:off x="2586424" y="1753096"/>
            <a:ext cx="7517732" cy="307775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«</a:t>
            </a:r>
            <a:r>
              <a:rPr lang="ru-RU" sz="1400" b="1" cap="all" dirty="0">
                <a:solidFill>
                  <a:schemeClr val="tx1"/>
                </a:solidFill>
                <a:latin typeface="xocaliburnRegular"/>
              </a:rPr>
              <a:t>жилье</a:t>
            </a:r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»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077647B-2B85-4D0B-A42A-2C76E58782C3}"/>
              </a:ext>
            </a:extLst>
          </p:cNvPr>
          <p:cNvSpPr txBox="1"/>
          <p:nvPr/>
        </p:nvSpPr>
        <p:spPr>
          <a:xfrm>
            <a:off x="2586424" y="1401909"/>
            <a:ext cx="7517732" cy="307775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«Развитие инфраструктуры в населенных пунктах»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32E9D33-B902-4740-BBA9-1DDA9E796629}"/>
              </a:ext>
            </a:extLst>
          </p:cNvPr>
          <p:cNvSpPr txBox="1"/>
          <p:nvPr/>
        </p:nvSpPr>
        <p:spPr>
          <a:xfrm>
            <a:off x="2591544" y="4869715"/>
            <a:ext cx="7514790" cy="307775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«</a:t>
            </a:r>
            <a:r>
              <a:rPr lang="ru-RU" sz="1400" b="1" cap="all" dirty="0">
                <a:solidFill>
                  <a:schemeClr val="tx1"/>
                </a:solidFill>
                <a:latin typeface="xocaliburnRegular"/>
              </a:rPr>
              <a:t>Ипотека</a:t>
            </a:r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»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0AD134B-CE45-4AEC-93E4-A3ED581E57DC}"/>
              </a:ext>
            </a:extLst>
          </p:cNvPr>
          <p:cNvSpPr txBox="1"/>
          <p:nvPr/>
        </p:nvSpPr>
        <p:spPr>
          <a:xfrm>
            <a:off x="2591544" y="5228038"/>
            <a:ext cx="7514790" cy="307775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«развитие железнодорожной инфраструктуры центрального транспортного узла»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469F862-C52D-4B90-82C8-C7E0CF884533}"/>
              </a:ext>
            </a:extLst>
          </p:cNvPr>
          <p:cNvSpPr txBox="1"/>
          <p:nvPr/>
        </p:nvSpPr>
        <p:spPr>
          <a:xfrm>
            <a:off x="2591544" y="4522708"/>
            <a:ext cx="7514790" cy="307775"/>
          </a:xfrm>
          <a:prstGeom prst="rect">
            <a:avLst/>
          </a:prstGeom>
          <a:ln w="63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«</a:t>
            </a:r>
            <a:r>
              <a:rPr lang="ru-RU" sz="1400" b="1" cap="all" dirty="0">
                <a:solidFill>
                  <a:schemeClr val="tx1"/>
                </a:solidFill>
                <a:latin typeface="xocaliburnRegular"/>
              </a:rPr>
              <a:t>новый ритм строительства</a:t>
            </a:r>
            <a:r>
              <a:rPr lang="ru-RU" sz="1400" b="1" cap="all" dirty="0">
                <a:solidFill>
                  <a:schemeClr val="tx1"/>
                </a:solidFill>
                <a:effectLst/>
                <a:latin typeface="xocaliburnRegular"/>
              </a:rPr>
              <a:t>»</a:t>
            </a:r>
          </a:p>
        </p:txBody>
      </p:sp>
      <p:sp>
        <p:nvSpPr>
          <p:cNvPr id="35" name="Блок-схема: узел 34">
            <a:extLst>
              <a:ext uri="{FF2B5EF4-FFF2-40B4-BE49-F238E27FC236}">
                <a16:creationId xmlns:a16="http://schemas.microsoft.com/office/drawing/2014/main" id="{F4310988-70C5-4571-AD21-ECE020542C44}"/>
              </a:ext>
            </a:extLst>
          </p:cNvPr>
          <p:cNvSpPr/>
          <p:nvPr/>
        </p:nvSpPr>
        <p:spPr>
          <a:xfrm>
            <a:off x="2276369" y="1479943"/>
            <a:ext cx="198783" cy="182818"/>
          </a:xfrm>
          <a:prstGeom prst="flowChartConnector">
            <a:avLst/>
          </a:prstGeom>
          <a:solidFill>
            <a:srgbClr val="FF0000"/>
          </a:solidFill>
          <a:ln w="12700" cap="flat">
            <a:solidFill>
              <a:srgbClr val="DCAA44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6" name="Блок-схема: узел 35">
            <a:extLst>
              <a:ext uri="{FF2B5EF4-FFF2-40B4-BE49-F238E27FC236}">
                <a16:creationId xmlns:a16="http://schemas.microsoft.com/office/drawing/2014/main" id="{68DE778D-EC1D-41E4-B4B0-00528C01F698}"/>
              </a:ext>
            </a:extLst>
          </p:cNvPr>
          <p:cNvSpPr/>
          <p:nvPr/>
        </p:nvSpPr>
        <p:spPr>
          <a:xfrm>
            <a:off x="2281968" y="1823772"/>
            <a:ext cx="198783" cy="182818"/>
          </a:xfrm>
          <a:prstGeom prst="flowChartConnector">
            <a:avLst/>
          </a:prstGeom>
          <a:solidFill>
            <a:srgbClr val="FF0000"/>
          </a:solidFill>
          <a:ln w="12700" cap="flat">
            <a:solidFill>
              <a:srgbClr val="DCAA44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7" name="Блок-схема: узел 36">
            <a:extLst>
              <a:ext uri="{FF2B5EF4-FFF2-40B4-BE49-F238E27FC236}">
                <a16:creationId xmlns:a16="http://schemas.microsoft.com/office/drawing/2014/main" id="{E6880572-C03F-4FA5-B238-9B31D392D450}"/>
              </a:ext>
            </a:extLst>
          </p:cNvPr>
          <p:cNvSpPr/>
          <p:nvPr/>
        </p:nvSpPr>
        <p:spPr>
          <a:xfrm>
            <a:off x="2276366" y="4633077"/>
            <a:ext cx="198783" cy="182818"/>
          </a:xfrm>
          <a:prstGeom prst="flowChartConnector">
            <a:avLst/>
          </a:prstGeom>
          <a:solidFill>
            <a:srgbClr val="FF0000"/>
          </a:solidFill>
          <a:ln w="12700" cap="flat">
            <a:solidFill>
              <a:srgbClr val="DCAA44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8" name="Блок-схема: узел 37">
            <a:extLst>
              <a:ext uri="{FF2B5EF4-FFF2-40B4-BE49-F238E27FC236}">
                <a16:creationId xmlns:a16="http://schemas.microsoft.com/office/drawing/2014/main" id="{09E81665-3620-46D0-A2AD-ED063284B0B2}"/>
              </a:ext>
            </a:extLst>
          </p:cNvPr>
          <p:cNvSpPr/>
          <p:nvPr/>
        </p:nvSpPr>
        <p:spPr>
          <a:xfrm>
            <a:off x="2284216" y="4969247"/>
            <a:ext cx="198783" cy="182818"/>
          </a:xfrm>
          <a:prstGeom prst="flowChartConnector">
            <a:avLst/>
          </a:prstGeom>
          <a:solidFill>
            <a:srgbClr val="FF0000"/>
          </a:solidFill>
          <a:ln w="12700" cap="flat">
            <a:solidFill>
              <a:srgbClr val="DCAA44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9" name="Блок-схема: узел 38">
            <a:extLst>
              <a:ext uri="{FF2B5EF4-FFF2-40B4-BE49-F238E27FC236}">
                <a16:creationId xmlns:a16="http://schemas.microsoft.com/office/drawing/2014/main" id="{CE61BA76-3A16-4C39-9A22-E68735578199}"/>
              </a:ext>
            </a:extLst>
          </p:cNvPr>
          <p:cNvSpPr/>
          <p:nvPr/>
        </p:nvSpPr>
        <p:spPr>
          <a:xfrm>
            <a:off x="2287563" y="5305417"/>
            <a:ext cx="198783" cy="182818"/>
          </a:xfrm>
          <a:prstGeom prst="flowChartConnector">
            <a:avLst/>
          </a:prstGeom>
          <a:solidFill>
            <a:srgbClr val="FF0000"/>
          </a:solidFill>
          <a:ln w="12700" cap="flat">
            <a:solidFill>
              <a:srgbClr val="DCAA44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2A05B40F-7C1D-445D-A15F-90094AF8A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6601594"/>
              </p:ext>
            </p:extLst>
          </p:nvPr>
        </p:nvGraphicFramePr>
        <p:xfrm>
          <a:off x="1753299" y="1425167"/>
          <a:ext cx="525735" cy="410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5735">
                  <a:extLst>
                    <a:ext uri="{9D8B030D-6E8A-4147-A177-3AD203B41FA5}">
                      <a16:colId xmlns:a16="http://schemas.microsoft.com/office/drawing/2014/main" val="2632850805"/>
                    </a:ext>
                  </a:extLst>
                </a:gridCol>
              </a:tblGrid>
              <a:tr h="342000">
                <a:tc>
                  <a:txBody>
                    <a:bodyPr/>
                    <a:lstStyle/>
                    <a:p>
                      <a:r>
                        <a:rPr lang="ru-RU" dirty="0"/>
                        <a:t>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45397125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r>
                        <a:rPr lang="ru-RU" dirty="0"/>
                        <a:t>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6768730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r>
                        <a:rPr lang="ru-RU" dirty="0"/>
                        <a:t>3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6741068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r>
                        <a:rPr lang="ru-RU" dirty="0"/>
                        <a:t>4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70957970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r>
                        <a:rPr lang="ru-RU" dirty="0"/>
                        <a:t>5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2908485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r>
                        <a:rPr lang="ru-RU" dirty="0"/>
                        <a:t>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1656947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r>
                        <a:rPr lang="ru-RU" dirty="0"/>
                        <a:t>7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3730796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r>
                        <a:rPr lang="ru-RU" dirty="0"/>
                        <a:t>8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2342735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r>
                        <a:rPr lang="ru-RU" dirty="0"/>
                        <a:t>9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172112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r>
                        <a:rPr lang="ru-RU" dirty="0"/>
                        <a:t>10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39653827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r>
                        <a:rPr lang="ru-RU" dirty="0"/>
                        <a:t>11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2417763"/>
                  </a:ext>
                </a:extLst>
              </a:tr>
              <a:tr h="342000">
                <a:tc>
                  <a:txBody>
                    <a:bodyPr/>
                    <a:lstStyle/>
                    <a:p>
                      <a:r>
                        <a:rPr lang="ru-RU" dirty="0"/>
                        <a:t>12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47482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9921518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51" descr="Picture 51">
            <a:extLst>
              <a:ext uri="{FF2B5EF4-FFF2-40B4-BE49-F238E27FC236}">
                <a16:creationId xmlns:a16="http://schemas.microsoft.com/office/drawing/2014/main" id="{1F3E54AC-A22E-49AA-B18C-DA059FC404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16" t="95562" r="39388"/>
          <a:stretch>
            <a:fillRect/>
          </a:stretch>
        </p:blipFill>
        <p:spPr>
          <a:xfrm>
            <a:off x="656212" y="904891"/>
            <a:ext cx="11161715" cy="114406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0334" y="33841"/>
            <a:ext cx="9411331" cy="83411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ln w="0" cap="sq">
                  <a:noFill/>
                  <a:miter lim="800000"/>
                </a:ln>
                <a:solidFill>
                  <a:srgbClr val="4859A8"/>
                </a:solidFill>
                <a:latin typeface="Verdana"/>
                <a:ea typeface="Verdana"/>
                <a:sym typeface="Calibri"/>
              </a:rPr>
              <a:t>Приоритеты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BF2B6E4-ED38-4F3C-94DD-E92B16F103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7568" y="1676506"/>
            <a:ext cx="2998596" cy="185609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1400" dirty="0">
                <a:solidFill>
                  <a:srgbClr val="212886"/>
                </a:solidFill>
              </a:rPr>
              <a:t>развитие </a:t>
            </a:r>
            <a:r>
              <a:rPr lang="ru-RU" sz="1400" b="1" dirty="0">
                <a:solidFill>
                  <a:srgbClr val="212886"/>
                </a:solidFill>
              </a:rPr>
              <a:t>транспортных коридоров «Запад–Восток» и «Север–Юг», строительство и реконструкция ключевых маршрутов и обходов населённых пунктов</a:t>
            </a:r>
          </a:p>
        </p:txBody>
      </p:sp>
      <p:sp>
        <p:nvSpPr>
          <p:cNvPr id="27" name="Slide Number Placeholder 4">
            <a:extLst>
              <a:ext uri="{FF2B5EF4-FFF2-40B4-BE49-F238E27FC236}">
                <a16:creationId xmlns:a16="http://schemas.microsoft.com/office/drawing/2014/main" id="{FCECA47B-98EA-489B-B693-8808540F6851}"/>
              </a:ext>
            </a:extLst>
          </p:cNvPr>
          <p:cNvSpPr txBox="1">
            <a:spLocks/>
          </p:cNvSpPr>
          <p:nvPr/>
        </p:nvSpPr>
        <p:spPr>
          <a:xfrm>
            <a:off x="11529502" y="6458864"/>
            <a:ext cx="266662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4859A8"/>
                </a:solidFill>
                <a:effectLst/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fld id="{86CB4B4D-7CA3-9044-876B-883B54F8677D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7D958B-BD2B-471F-A1AC-EFCA1F34C9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62"/>
          <a:stretch/>
        </p:blipFill>
        <p:spPr>
          <a:xfrm>
            <a:off x="227880" y="1669409"/>
            <a:ext cx="8421170" cy="5175996"/>
          </a:xfrm>
          <a:prstGeom prst="rect">
            <a:avLst/>
          </a:prstGeom>
        </p:spPr>
      </p:pic>
      <p:sp>
        <p:nvSpPr>
          <p:cNvPr id="7" name="Объект 2">
            <a:extLst>
              <a:ext uri="{FF2B5EF4-FFF2-40B4-BE49-F238E27FC236}">
                <a16:creationId xmlns:a16="http://schemas.microsoft.com/office/drawing/2014/main" id="{97ED2BDE-9106-41C1-A84B-A8B9E3AEA559}"/>
              </a:ext>
            </a:extLst>
          </p:cNvPr>
          <p:cNvSpPr txBox="1">
            <a:spLocks/>
          </p:cNvSpPr>
          <p:nvPr/>
        </p:nvSpPr>
        <p:spPr>
          <a:xfrm>
            <a:off x="8797568" y="3994887"/>
            <a:ext cx="2998596" cy="1856091"/>
          </a:xfrm>
          <a:prstGeom prst="rect">
            <a:avLst/>
          </a:prstGeom>
          <a:ln w="25400" cap="flat" cmpd="sng" algn="ctr">
            <a:solidFill>
              <a:schemeClr val="accent1"/>
            </a:solidFill>
            <a:prstDash val="solid"/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45719" rIns="45719">
            <a:normAutofit fontScale="92500"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723900" marR="0" indent="-2667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1234439" marR="0" indent="-320039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1727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21844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26416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30988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35560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4013200" marR="0" indent="-355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chemeClr val="dk1"/>
                </a:solidFill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hangingPunct="1"/>
            <a:r>
              <a:rPr lang="ru-RU" sz="1500" dirty="0">
                <a:solidFill>
                  <a:srgbClr val="212886"/>
                </a:solidFill>
              </a:rPr>
              <a:t>в 2025 году сохранялись высокие показатели строительства, реконструкции и ремонта дорог;</a:t>
            </a:r>
          </a:p>
          <a:p>
            <a:pPr hangingPunct="1"/>
            <a:r>
              <a:rPr lang="ru-RU" sz="1500" dirty="0">
                <a:solidFill>
                  <a:srgbClr val="212886"/>
                </a:solidFill>
              </a:rPr>
              <a:t> выполнялись планы по приведению дорог к нормативному состоянию на разных уровнях дорожной сети</a:t>
            </a:r>
          </a:p>
          <a:p>
            <a:pPr hangingPunct="1"/>
            <a:endParaRPr lang="ru-RU" sz="16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6BECFE9-7A1A-40AF-AFAD-0735AA1BFC69}"/>
              </a:ext>
            </a:extLst>
          </p:cNvPr>
          <p:cNvSpPr txBox="1">
            <a:spLocks/>
          </p:cNvSpPr>
          <p:nvPr/>
        </p:nvSpPr>
        <p:spPr>
          <a:xfrm>
            <a:off x="-762281" y="927294"/>
            <a:ext cx="9411331" cy="834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ctr" hangingPunct="1"/>
            <a:r>
              <a:rPr lang="ru-RU" sz="2400" b="1" dirty="0">
                <a:ln w="0" cap="sq">
                  <a:noFill/>
                  <a:miter lim="800000"/>
                </a:ln>
                <a:solidFill>
                  <a:srgbClr val="4859A8"/>
                </a:solidFill>
                <a:latin typeface="Verdana"/>
                <a:ea typeface="Verdana"/>
                <a:sym typeface="Calibri"/>
              </a:rPr>
              <a:t>Транспортные коридоры </a:t>
            </a:r>
          </a:p>
        </p:txBody>
      </p:sp>
    </p:spTree>
    <p:extLst>
      <p:ext uri="{BB962C8B-B14F-4D97-AF65-F5344CB8AC3E}">
        <p14:creationId xmlns:p14="http://schemas.microsoft.com/office/powerpoint/2010/main" val="178504620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AA8165A-1FD0-4FBC-A56D-B138955CB5A6}"/>
              </a:ext>
            </a:extLst>
          </p:cNvPr>
          <p:cNvSpPr txBox="1"/>
          <p:nvPr/>
        </p:nvSpPr>
        <p:spPr>
          <a:xfrm>
            <a:off x="696466" y="4117983"/>
            <a:ext cx="11158324" cy="307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just"/>
            <a:r>
              <a:rPr lang="ru-RU" sz="1400" b="1" dirty="0">
                <a:solidFill>
                  <a:srgbClr val="212886"/>
                </a:solidFill>
              </a:rPr>
              <a:t>3. Мониторинг состояния и профилактика</a:t>
            </a:r>
            <a:endParaRPr lang="ru-RU" sz="1400" b="1" dirty="0">
              <a:solidFill>
                <a:srgbClr val="212886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6BBBD4-BDEC-4A0D-9E8D-005BCD62271C}"/>
              </a:ext>
            </a:extLst>
          </p:cNvPr>
          <p:cNvSpPr txBox="1"/>
          <p:nvPr/>
        </p:nvSpPr>
        <p:spPr>
          <a:xfrm>
            <a:off x="703361" y="5988232"/>
            <a:ext cx="11161714" cy="523218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indent="450215"/>
            <a:r>
              <a:rPr lang="ru-RU" sz="1400" dirty="0">
                <a:solidFill>
                  <a:srgbClr val="212886"/>
                </a:solidFill>
              </a:rPr>
              <a:t>Необходимость обучения работников отрасли новым методам и технологиям, поскольку именно люди обеспечивают выполнение стандартов и качество работ в реальных условиях стройки. </a:t>
            </a:r>
            <a:endParaRPr lang="ru-RU" sz="1400" b="1" dirty="0">
              <a:solidFill>
                <a:srgbClr val="212886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0E65B4-BB32-4137-BEEB-86DABD6AAED0}"/>
              </a:ext>
            </a:extLst>
          </p:cNvPr>
          <p:cNvSpPr txBox="1"/>
          <p:nvPr/>
        </p:nvSpPr>
        <p:spPr>
          <a:xfrm>
            <a:off x="693076" y="2891084"/>
            <a:ext cx="11161714" cy="307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just"/>
            <a:r>
              <a:rPr lang="ru-RU" sz="1400" b="1" dirty="0">
                <a:solidFill>
                  <a:srgbClr val="212886"/>
                </a:solidFill>
              </a:rPr>
              <a:t>2. Технологическая дисциплина и контроль качества</a:t>
            </a:r>
            <a:endParaRPr lang="ru-RU" sz="1400" b="1" dirty="0">
              <a:solidFill>
                <a:srgbClr val="212886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C4E2542-2F4D-4F15-A865-0D2025B8007D}"/>
              </a:ext>
            </a:extLst>
          </p:cNvPr>
          <p:cNvSpPr txBox="1"/>
          <p:nvPr/>
        </p:nvSpPr>
        <p:spPr>
          <a:xfrm>
            <a:off x="689686" y="1381488"/>
            <a:ext cx="11161714" cy="1384993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indent="450215"/>
            <a:r>
              <a:rPr lang="ru-RU" sz="1400" dirty="0">
                <a:solidFill>
                  <a:srgbClr val="212886"/>
                </a:solidFill>
              </a:rPr>
              <a:t>Долговечность автомобильных дорог обеспечивается:</a:t>
            </a:r>
          </a:p>
          <a:p>
            <a:pPr indent="450215"/>
            <a:r>
              <a:rPr lang="ru-RU" sz="1400" b="1" dirty="0">
                <a:solidFill>
                  <a:srgbClr val="212886"/>
                </a:solidFill>
              </a:rPr>
              <a:t>- корректным подбором состава и типа покрытия, </a:t>
            </a:r>
          </a:p>
          <a:p>
            <a:pPr indent="450215"/>
            <a:r>
              <a:rPr lang="ru-RU" sz="1400" b="1" dirty="0">
                <a:solidFill>
                  <a:srgbClr val="212886"/>
                </a:solidFill>
              </a:rPr>
              <a:t>- применением материалов с повышенной устойчивостью к </a:t>
            </a:r>
            <a:r>
              <a:rPr lang="ru-RU" sz="1400" b="1" dirty="0" err="1">
                <a:solidFill>
                  <a:srgbClr val="212886"/>
                </a:solidFill>
              </a:rPr>
              <a:t>колееобразованию</a:t>
            </a:r>
            <a:r>
              <a:rPr lang="ru-RU" sz="1400" b="1" dirty="0">
                <a:solidFill>
                  <a:srgbClr val="212886"/>
                </a:solidFill>
              </a:rPr>
              <a:t>, усталостным разрушениям и температурным деформациям, </a:t>
            </a:r>
          </a:p>
          <a:p>
            <a:pPr indent="450215"/>
            <a:r>
              <a:rPr lang="ru-RU" sz="1400" b="1" dirty="0">
                <a:solidFill>
                  <a:srgbClr val="212886"/>
                </a:solidFill>
              </a:rPr>
              <a:t>- качественной подготовкой основания, </a:t>
            </a:r>
          </a:p>
          <a:p>
            <a:pPr indent="450215"/>
            <a:r>
              <a:rPr lang="ru-RU" sz="1400" b="1" dirty="0">
                <a:solidFill>
                  <a:srgbClr val="212886"/>
                </a:solidFill>
              </a:rPr>
              <a:t>- обеспечением водоотвода.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9E3810-57B1-4613-A829-D5D1FE319F46}"/>
              </a:ext>
            </a:extLst>
          </p:cNvPr>
          <p:cNvSpPr txBox="1"/>
          <p:nvPr/>
        </p:nvSpPr>
        <p:spPr>
          <a:xfrm>
            <a:off x="689686" y="1022623"/>
            <a:ext cx="11161714" cy="307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just"/>
            <a:r>
              <a:rPr lang="ru-RU" sz="1400" b="1" dirty="0">
                <a:solidFill>
                  <a:srgbClr val="212886"/>
                </a:solidFill>
                <a:latin typeface="+mn-lt"/>
                <a:ea typeface="+mn-ea"/>
                <a:cs typeface="+mn-cs"/>
              </a:rPr>
              <a:t>1. Материалы и конструкции земляного полотна и дорожных одежд</a:t>
            </a:r>
            <a:r>
              <a:rPr lang="ru-RU" sz="1400" dirty="0">
                <a:solidFill>
                  <a:srgbClr val="212886"/>
                </a:solidFill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404" name="TextBox 28"/>
          <p:cNvSpPr txBox="1"/>
          <p:nvPr/>
        </p:nvSpPr>
        <p:spPr>
          <a:xfrm>
            <a:off x="1148085" y="319076"/>
            <a:ext cx="10265370" cy="46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lnSpc>
                <a:spcPct val="110000"/>
              </a:lnSpc>
              <a:defRPr sz="20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2400" dirty="0"/>
              <a:t>Соблюдение межремонтных сроков</a:t>
            </a:r>
          </a:p>
        </p:txBody>
      </p:sp>
      <p:pic>
        <p:nvPicPr>
          <p:cNvPr id="20" name="Picture 51" descr="Picture 51">
            <a:extLst>
              <a:ext uri="{FF2B5EF4-FFF2-40B4-BE49-F238E27FC236}">
                <a16:creationId xmlns:a16="http://schemas.microsoft.com/office/drawing/2014/main" id="{45EFDE0C-5C3B-48D1-87D5-F33BC67FAD2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16" t="95562" r="39388"/>
          <a:stretch>
            <a:fillRect/>
          </a:stretch>
        </p:blipFill>
        <p:spPr>
          <a:xfrm>
            <a:off x="703360" y="861135"/>
            <a:ext cx="11161715" cy="1144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F52C6B4D-3784-46E5-83DE-A891D450F7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69" y="1088594"/>
            <a:ext cx="329406" cy="292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F04DE7C5-54F6-46A2-A662-0DAA2AD15D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189" y="2953047"/>
            <a:ext cx="329406" cy="292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5FBDB4A9-7A98-4F79-98D7-E64AA8226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913" y="4118754"/>
            <a:ext cx="329406" cy="292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4112BF6D-C914-4A21-BAFF-6DD0F9504C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69" y="5619125"/>
            <a:ext cx="329406" cy="292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239CA5FA-53D2-4513-8AEC-58D38F1EA05E}"/>
              </a:ext>
            </a:extLst>
          </p:cNvPr>
          <p:cNvSpPr txBox="1">
            <a:spLocks/>
          </p:cNvSpPr>
          <p:nvPr/>
        </p:nvSpPr>
        <p:spPr>
          <a:xfrm>
            <a:off x="11529502" y="6458864"/>
            <a:ext cx="266662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4859A8"/>
                </a:solidFill>
                <a:effectLst/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fld id="{86CB4B4D-7CA3-9044-876B-883B54F8677D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8DC31B-9475-4948-B471-1545FC41BEBD}"/>
              </a:ext>
            </a:extLst>
          </p:cNvPr>
          <p:cNvSpPr txBox="1"/>
          <p:nvPr/>
        </p:nvSpPr>
        <p:spPr>
          <a:xfrm>
            <a:off x="689686" y="3245941"/>
            <a:ext cx="11158324" cy="738662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lvl="1"/>
            <a:r>
              <a:rPr lang="ru-RU" sz="1400" dirty="0">
                <a:solidFill>
                  <a:srgbClr val="212886"/>
                </a:solidFill>
              </a:rPr>
              <a:t>Даже самый качественный проект не даст результата без соблюдения технологических режимов, корректной организации работ и объективного контроля на площадке. Здесь особую роль играет стандартизация: единые требования к процессам и к приемке работ позволяют обеспечивать высокий уровень качества выполняемых работ. </a:t>
            </a:r>
            <a:endParaRPr lang="ru-RU" sz="1400" b="1" dirty="0">
              <a:solidFill>
                <a:srgbClr val="212886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ED254EF-0002-4D6C-A4F5-FFE672796574}"/>
              </a:ext>
            </a:extLst>
          </p:cNvPr>
          <p:cNvSpPr txBox="1"/>
          <p:nvPr/>
        </p:nvSpPr>
        <p:spPr>
          <a:xfrm>
            <a:off x="694771" y="4480402"/>
            <a:ext cx="11161714" cy="954105"/>
          </a:xfrm>
          <a:prstGeom prst="rect">
            <a:avLst/>
          </a:prstGeom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indent="457200"/>
            <a:r>
              <a:rPr lang="ru-RU" sz="1400" dirty="0">
                <a:solidFill>
                  <a:srgbClr val="212886"/>
                </a:solidFill>
              </a:rPr>
              <a:t>Переход к управлению техническим состоянием на основе наблюдений и ранней диагностики позволяет предотвращать развитие дефектов и снижать стоимость последующих ремонтов. Это напрямую связано с логикой жизненного цикла: профилактические мероприятия дают больший экономический эффект и продление сроков службы автомобильных дорог, чем выполнение несвоевременного ремонта при уже сформировавшихся разрушениях.</a:t>
            </a:r>
            <a:endParaRPr lang="ru-RU" sz="1400" b="1" dirty="0">
              <a:solidFill>
                <a:srgbClr val="212886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0A227B-A91F-4C4D-92A5-7AE83B4DA6D2}"/>
              </a:ext>
            </a:extLst>
          </p:cNvPr>
          <p:cNvSpPr txBox="1"/>
          <p:nvPr/>
        </p:nvSpPr>
        <p:spPr>
          <a:xfrm>
            <a:off x="703360" y="5622959"/>
            <a:ext cx="11161714" cy="307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just"/>
            <a:r>
              <a:rPr lang="ru-RU" sz="1400" b="1" dirty="0">
                <a:solidFill>
                  <a:srgbClr val="212886"/>
                </a:solidFill>
                <a:latin typeface="+mn-lt"/>
                <a:ea typeface="+mn-ea"/>
                <a:cs typeface="+mn-cs"/>
              </a:rPr>
              <a:t>4.  Компетенция кадров</a:t>
            </a:r>
          </a:p>
        </p:txBody>
      </p:sp>
    </p:spTree>
    <p:extLst>
      <p:ext uri="{BB962C8B-B14F-4D97-AF65-F5344CB8AC3E}">
        <p14:creationId xmlns:p14="http://schemas.microsoft.com/office/powerpoint/2010/main" val="66970052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TextBox 28"/>
          <p:cNvSpPr txBox="1"/>
          <p:nvPr/>
        </p:nvSpPr>
        <p:spPr>
          <a:xfrm>
            <a:off x="1230735" y="324297"/>
            <a:ext cx="10265370" cy="46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lnSpc>
                <a:spcPct val="110000"/>
              </a:lnSpc>
              <a:defRPr sz="20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2400" b="1" dirty="0">
                <a:solidFill>
                  <a:srgbClr val="4859A8"/>
                </a:solidFill>
                <a:latin typeface="Verdana"/>
                <a:ea typeface="Verdana"/>
              </a:rPr>
              <a:t>Совершенствование стандартов организации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7394121" y="2047044"/>
            <a:ext cx="0" cy="587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3235DDCD-A4D4-4281-9B8C-A2EF52B41B34}"/>
              </a:ext>
            </a:extLst>
          </p:cNvPr>
          <p:cNvSpPr/>
          <p:nvPr/>
        </p:nvSpPr>
        <p:spPr>
          <a:xfrm>
            <a:off x="3501470" y="4900492"/>
            <a:ext cx="4172653" cy="1077218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          видеоприложение к СТО 017 НОСТРОЙ 2.25.50-2013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«Автомобильные дороги. Ремонт асфальтобетонных покрытий. Часть 4. Ликвидация колеи».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AF0C6F4-0ABB-470E-ABB4-CACE64E74681}"/>
              </a:ext>
            </a:extLst>
          </p:cNvPr>
          <p:cNvSpPr/>
          <p:nvPr/>
        </p:nvSpPr>
        <p:spPr>
          <a:xfrm>
            <a:off x="3501470" y="2921766"/>
            <a:ext cx="4172653" cy="1569660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         видеоприложение к СТО 017 НОСТРОЙ 3.006 – 2022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«Автомобильные дороги. Строительство оснований дорожных одежд из укатываемого бетона. Правила производства работ и контроль их выполнения».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B176826-4EEA-4D10-838C-746B07A8DC1A}"/>
              </a:ext>
            </a:extLst>
          </p:cNvPr>
          <p:cNvSpPr/>
          <p:nvPr/>
        </p:nvSpPr>
        <p:spPr>
          <a:xfrm>
            <a:off x="3501470" y="1221514"/>
            <a:ext cx="4172653" cy="1323439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          видеоприложение к СТО 017 НОСТРОЙ 2.25.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103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– 201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4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«Автомобильные дороги. Устройство водоотводных и дренажных систем при строительстве автомобильных дорог и мостовых сооружений».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67BE06D-4ADC-4FCB-816B-FF9EDECE16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307" y="1089519"/>
            <a:ext cx="620688" cy="620688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A6F7A8D1-00CE-4A9A-8521-0AF40CC605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650" y="2808312"/>
            <a:ext cx="620688" cy="62068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180C37B-48BB-43B7-A379-0E7E6E8FB6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200" y="4765143"/>
            <a:ext cx="620688" cy="620688"/>
          </a:xfrm>
          <a:prstGeom prst="rect">
            <a:avLst/>
          </a:prstGeom>
        </p:spPr>
      </p:pic>
      <p:pic>
        <p:nvPicPr>
          <p:cNvPr id="22" name="Picture 51" descr="Picture 51">
            <a:extLst>
              <a:ext uri="{FF2B5EF4-FFF2-40B4-BE49-F238E27FC236}">
                <a16:creationId xmlns:a16="http://schemas.microsoft.com/office/drawing/2014/main" id="{6CD1E867-ABDD-4302-A28D-E3543371A6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16" t="95562" r="39388"/>
          <a:stretch>
            <a:fillRect/>
          </a:stretch>
        </p:blipFill>
        <p:spPr>
          <a:xfrm>
            <a:off x="656212" y="904891"/>
            <a:ext cx="11161715" cy="1144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7CC5FEA-8806-485A-B812-E69550F220F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8015625" y="2404278"/>
            <a:ext cx="3739754" cy="3801602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DF37874-D875-4493-839E-1ECE357A3A8A}"/>
              </a:ext>
            </a:extLst>
          </p:cNvPr>
          <p:cNvSpPr txBox="1"/>
          <p:nvPr/>
        </p:nvSpPr>
        <p:spPr>
          <a:xfrm>
            <a:off x="7507224" y="5978941"/>
            <a:ext cx="4545430" cy="3320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1000"/>
              </a:spcAft>
              <a:tabLst>
                <a:tab pos="2095500" algn="l"/>
              </a:tabLst>
            </a:pPr>
            <a:r>
              <a:rPr lang="ru-RU" sz="1200" u="sng" dirty="0">
                <a:solidFill>
                  <a:srgbClr val="0000FF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  <a:hlinkClick r:id="rId5"/>
              </a:rPr>
              <a:t>https://nextcloud.npmod.ru/s/BpygGScHa57ES5G</a:t>
            </a:r>
            <a:endParaRPr lang="ru-RU" sz="1050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D2B7B7E-32A0-41B5-9117-CAC24132A055}"/>
              </a:ext>
            </a:extLst>
          </p:cNvPr>
          <p:cNvSpPr txBox="1"/>
          <p:nvPr/>
        </p:nvSpPr>
        <p:spPr>
          <a:xfrm>
            <a:off x="8484900" y="1981618"/>
            <a:ext cx="2786405" cy="7078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4859A8"/>
                </a:solidFill>
                <a:ea typeface="+mn-ea"/>
                <a:cs typeface="+mn-cs"/>
              </a:rPr>
              <a:t>Ссылка на демоверсии </a:t>
            </a:r>
          </a:p>
          <a:p>
            <a:pPr algn="ctr"/>
            <a:r>
              <a:rPr lang="ru-RU" sz="2000" dirty="0">
                <a:solidFill>
                  <a:srgbClr val="4859A8"/>
                </a:solidFill>
                <a:ea typeface="+mn-ea"/>
                <a:cs typeface="+mn-cs"/>
              </a:rPr>
              <a:t>видеоприложений </a:t>
            </a:r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95C41B42-D9DB-4D49-9B87-537DC652A8DC}"/>
              </a:ext>
            </a:extLst>
          </p:cNvPr>
          <p:cNvSpPr txBox="1">
            <a:spLocks/>
          </p:cNvSpPr>
          <p:nvPr/>
        </p:nvSpPr>
        <p:spPr>
          <a:xfrm>
            <a:off x="11529502" y="6458864"/>
            <a:ext cx="266662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4859A8"/>
                </a:solidFill>
                <a:effectLst/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fld id="{86CB4B4D-7CA3-9044-876B-883B54F8677D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06435E8-37AE-45A0-9282-0305EEB1A6D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68" y="1078472"/>
            <a:ext cx="2879725" cy="1781810"/>
          </a:xfrm>
          <a:prstGeom prst="roundRect">
            <a:avLst/>
          </a:prstGeom>
          <a:ln>
            <a:noFill/>
          </a:ln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2B558E6-377D-4E38-97A2-5DCA19588068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648" y="2919457"/>
            <a:ext cx="2879725" cy="1781810"/>
          </a:xfrm>
          <a:prstGeom prst="roundRect">
            <a:avLst/>
          </a:prstGeom>
          <a:ln>
            <a:noFill/>
          </a:ln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0DD16584-1E41-4D9D-ACBA-2B0ABF313D04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94" y="4748790"/>
            <a:ext cx="2879725" cy="1781810"/>
          </a:xfrm>
          <a:prstGeom prst="roundRect">
            <a:avLst/>
          </a:prstGeom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4C723E0-27F2-4F6E-919D-FD95C2BB6313}"/>
              </a:ext>
            </a:extLst>
          </p:cNvPr>
          <p:cNvSpPr txBox="1"/>
          <p:nvPr/>
        </p:nvSpPr>
        <p:spPr>
          <a:xfrm>
            <a:off x="8484899" y="1181006"/>
            <a:ext cx="2786405" cy="646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ea typeface="+mn-ea"/>
                <a:cs typeface="+mn-cs"/>
              </a:rPr>
              <a:t>Разработано </a:t>
            </a:r>
            <a:r>
              <a:rPr lang="ru-RU" b="1" dirty="0">
                <a:solidFill>
                  <a:srgbClr val="FFFF00"/>
                </a:solidFill>
                <a:ea typeface="+mn-ea"/>
                <a:cs typeface="+mn-cs"/>
              </a:rPr>
              <a:t>25</a:t>
            </a:r>
            <a:r>
              <a:rPr lang="ru-RU" dirty="0">
                <a:solidFill>
                  <a:schemeClr val="bg1"/>
                </a:solidFill>
                <a:ea typeface="+mn-ea"/>
                <a:cs typeface="+mn-cs"/>
              </a:rPr>
              <a:t> видеоприложений</a:t>
            </a:r>
          </a:p>
        </p:txBody>
      </p:sp>
    </p:spTree>
    <p:extLst>
      <p:ext uri="{BB962C8B-B14F-4D97-AF65-F5344CB8AC3E}">
        <p14:creationId xmlns:p14="http://schemas.microsoft.com/office/powerpoint/2010/main" val="132215287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TextBox 28"/>
          <p:cNvSpPr txBox="1"/>
          <p:nvPr/>
        </p:nvSpPr>
        <p:spPr>
          <a:xfrm>
            <a:off x="1230735" y="324297"/>
            <a:ext cx="10265370" cy="460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lnSpc>
                <a:spcPct val="110000"/>
              </a:lnSpc>
              <a:defRPr sz="20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rPr lang="ru-RU" sz="2400" b="1" dirty="0">
                <a:solidFill>
                  <a:srgbClr val="4859A8"/>
                </a:solidFill>
                <a:latin typeface="Verdana"/>
                <a:ea typeface="Verdana"/>
              </a:rPr>
              <a:t>Стандарты Китайской Народной Республики</a:t>
            </a: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12578769" y="5876023"/>
            <a:ext cx="0" cy="5873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8B176826-4EEA-4D10-838C-746B07A8DC1A}"/>
              </a:ext>
            </a:extLst>
          </p:cNvPr>
          <p:cNvSpPr/>
          <p:nvPr/>
        </p:nvSpPr>
        <p:spPr>
          <a:xfrm>
            <a:off x="6237069" y="1169798"/>
            <a:ext cx="5580858" cy="2895921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JTG D40-2011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Технические условия на проектирование дорожного цементобетонного покрытия,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JTG/Т F30-2014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Технические правила устройства дорожных цементобетонных покрытий,</a:t>
            </a:r>
          </a:p>
          <a:p>
            <a:pPr marL="285750" indent="-285750" algn="just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JTG/Т F30-2014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Руководство по применению технических правил устройства дорожных цементобетонных покрытий.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67BE06D-4ADC-4FCB-816B-FF9EDECE16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932" y="1131877"/>
            <a:ext cx="620688" cy="620688"/>
          </a:xfrm>
          <a:prstGeom prst="rect">
            <a:avLst/>
          </a:prstGeom>
        </p:spPr>
      </p:pic>
      <p:pic>
        <p:nvPicPr>
          <p:cNvPr id="22" name="Picture 51" descr="Picture 51">
            <a:extLst>
              <a:ext uri="{FF2B5EF4-FFF2-40B4-BE49-F238E27FC236}">
                <a16:creationId xmlns:a16="http://schemas.microsoft.com/office/drawing/2014/main" id="{6CD1E867-ABDD-4302-A28D-E3543371A6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016" t="95562" r="39388"/>
          <a:stretch>
            <a:fillRect/>
          </a:stretch>
        </p:blipFill>
        <p:spPr>
          <a:xfrm>
            <a:off x="656212" y="904891"/>
            <a:ext cx="11161715" cy="114406"/>
          </a:xfrm>
          <a:prstGeom prst="rect">
            <a:avLst/>
          </a:prstGeom>
          <a:ln w="12700">
            <a:miter lim="400000"/>
          </a:ln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A6254E7B-15EC-421A-B10F-45401D2D70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6016" y="1987710"/>
            <a:ext cx="620688" cy="620688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E6682AF5-ECC3-4C2C-9D71-A0C2183E52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932" y="2857905"/>
            <a:ext cx="620688" cy="62068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4E01A62-FF2C-400B-8D7B-E8388FA2037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8" t="9674" r="23782" b="19500"/>
          <a:stretch/>
        </p:blipFill>
        <p:spPr>
          <a:xfrm rot="16200000">
            <a:off x="1422939" y="372333"/>
            <a:ext cx="3426717" cy="496017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A4F2AFC-9EF2-422D-BB59-F6D99416C31A}"/>
              </a:ext>
            </a:extLst>
          </p:cNvPr>
          <p:cNvSpPr/>
          <p:nvPr/>
        </p:nvSpPr>
        <p:spPr>
          <a:xfrm>
            <a:off x="656212" y="4791024"/>
            <a:ext cx="11161715" cy="1631216"/>
          </a:xfrm>
          <a:prstGeom prst="rect">
            <a:avLst/>
          </a:prstGeom>
          <a:ln w="127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СРО «СОЮЗДОРСТРОЙ» ведет разработку стандартов и видеоприложений с учетом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передового зарубежного опыта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. К ранее переведенным нормативным документам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Германии и США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, в прошлом году мы перевели три нормативно-технических документа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Китайской Народной Республики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. Особый интерес представляет подход Китая к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проектированию цементобетонных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покрытий. Совместно с МАДИ, мы делаем сопоставление китайских стандартов с российскими нормами. Это необходимо не для прямого копирования, а для критического анализа и для понимания,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+mj-lt"/>
              </a:rPr>
              <a:t>какие решения применимы в российских природно‑климатических условиях, при наших нагрузках и в нашей системе технического регулирования.</a:t>
            </a:r>
          </a:p>
        </p:txBody>
      </p:sp>
      <p:sp>
        <p:nvSpPr>
          <p:cNvPr id="12" name="Slide Number Placeholder 4">
            <a:extLst>
              <a:ext uri="{FF2B5EF4-FFF2-40B4-BE49-F238E27FC236}">
                <a16:creationId xmlns:a16="http://schemas.microsoft.com/office/drawing/2014/main" id="{2E60D31C-C63B-4F96-98BA-3D08705A4AD5}"/>
              </a:ext>
            </a:extLst>
          </p:cNvPr>
          <p:cNvSpPr txBox="1">
            <a:spLocks/>
          </p:cNvSpPr>
          <p:nvPr/>
        </p:nvSpPr>
        <p:spPr>
          <a:xfrm>
            <a:off x="11529502" y="6458864"/>
            <a:ext cx="266662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4859A8"/>
                </a:solidFill>
                <a:effectLst/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fld id="{86CB4B4D-7CA3-9044-876B-883B54F8677D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0860723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7C1B0FB-FE97-44FC-945D-3405B0BD5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1351" y="878701"/>
            <a:ext cx="2718764" cy="3453820"/>
          </a:xfrm>
          <a:prstGeom prst="rect">
            <a:avLst/>
          </a:prstGeom>
          <a:ln w="12700">
            <a:solidFill>
              <a:srgbClr val="4859A8"/>
            </a:solidFill>
          </a:ln>
        </p:spPr>
      </p:pic>
      <p:sp>
        <p:nvSpPr>
          <p:cNvPr id="404" name="TextBox 28"/>
          <p:cNvSpPr txBox="1"/>
          <p:nvPr/>
        </p:nvSpPr>
        <p:spPr>
          <a:xfrm>
            <a:off x="1603033" y="105875"/>
            <a:ext cx="9071451" cy="867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lnSpc>
                <a:spcPct val="110000"/>
              </a:lnSpc>
              <a:defRPr sz="20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ru-RU" sz="2400" dirty="0"/>
          </a:p>
          <a:p>
            <a:pPr algn="ctr">
              <a:lnSpc>
                <a:spcPct val="110000"/>
              </a:lnSpc>
              <a:defRPr sz="2000" b="1">
                <a:solidFill>
                  <a:srgbClr val="4859A8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 lang="ru-RU" sz="2400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D6E3F5A-7A56-423F-BD3A-E4B0D32F7528}"/>
              </a:ext>
            </a:extLst>
          </p:cNvPr>
          <p:cNvSpPr/>
          <p:nvPr/>
        </p:nvSpPr>
        <p:spPr>
          <a:xfrm>
            <a:off x="1554086" y="1121871"/>
            <a:ext cx="5325995" cy="258532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dirty="0">
                <a:solidFill>
                  <a:srgbClr val="4859A8"/>
                </a:solidFill>
                <a:ea typeface="+mn-ea"/>
                <a:cs typeface="+mn-cs"/>
              </a:rPr>
              <a:t>Для строительства качественных безопасных дорог следует разработать </a:t>
            </a:r>
            <a:r>
              <a:rPr lang="ru-RU" b="1" dirty="0">
                <a:solidFill>
                  <a:srgbClr val="4859A8"/>
                </a:solidFill>
                <a:ea typeface="+mn-ea"/>
                <a:cs typeface="+mn-cs"/>
              </a:rPr>
              <a:t>Методику оценки эффективности строительства, реконструкции, капитального ремонта и ремонта автомобильных дорог с учетом жизненного цикла автомобильных дорог. </a:t>
            </a:r>
            <a:r>
              <a:rPr lang="ru-RU" dirty="0">
                <a:solidFill>
                  <a:srgbClr val="4859A8"/>
                </a:solidFill>
                <a:ea typeface="+mn-ea"/>
                <a:cs typeface="+mn-cs"/>
              </a:rPr>
              <a:t>Это позволит более эффективно использовать выделенные ресурсы и в конечном итоге получать более качественные и надежные автомобильные дороги.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317BF42-CEF6-4591-86EB-E753735BC01F}"/>
              </a:ext>
            </a:extLst>
          </p:cNvPr>
          <p:cNvSpPr/>
          <p:nvPr/>
        </p:nvSpPr>
        <p:spPr>
          <a:xfrm>
            <a:off x="4340994" y="4452407"/>
            <a:ext cx="7476932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57188" indent="-357188" algn="just"/>
            <a:r>
              <a:rPr lang="ru-RU" sz="1200" dirty="0">
                <a:solidFill>
                  <a:srgbClr val="262626"/>
                </a:solidFill>
                <a:latin typeface="+mn-lt"/>
                <a:cs typeface="Tahoma" pitchFamily="34" charset="0"/>
              </a:rPr>
              <a:t>	</a:t>
            </a:r>
            <a:r>
              <a:rPr lang="ru-RU" b="1" dirty="0">
                <a:solidFill>
                  <a:srgbClr val="4859A8"/>
                </a:solidFill>
                <a:ea typeface="+mn-ea"/>
                <a:cs typeface="+mn-cs"/>
              </a:rPr>
              <a:t>Для увеличения сроков службы автомобильных дорог необходимо расширенное применение </a:t>
            </a:r>
            <a:r>
              <a:rPr lang="ru-RU" b="1" dirty="0" err="1">
                <a:solidFill>
                  <a:srgbClr val="4859A8"/>
                </a:solidFill>
                <a:ea typeface="+mn-ea"/>
                <a:cs typeface="+mn-cs"/>
              </a:rPr>
              <a:t>цементобетона</a:t>
            </a:r>
            <a:r>
              <a:rPr lang="ru-RU" b="1" dirty="0">
                <a:solidFill>
                  <a:srgbClr val="4859A8"/>
                </a:solidFill>
                <a:ea typeface="+mn-ea"/>
                <a:cs typeface="+mn-cs"/>
              </a:rPr>
              <a:t> </a:t>
            </a:r>
            <a:r>
              <a:rPr lang="ru-RU" dirty="0">
                <a:solidFill>
                  <a:srgbClr val="4859A8"/>
                </a:solidFill>
                <a:ea typeface="+mn-ea"/>
                <a:cs typeface="+mn-cs"/>
              </a:rPr>
              <a:t>в конструкциях дорожных одежд, в связи с чем целесообразно включать в </a:t>
            </a:r>
            <a:r>
              <a:rPr lang="ru-RU" b="1" dirty="0">
                <a:solidFill>
                  <a:srgbClr val="4859A8"/>
                </a:solidFill>
                <a:ea typeface="+mn-ea"/>
                <a:cs typeface="+mn-cs"/>
              </a:rPr>
              <a:t>техническое задание на разработку проектно-сметной документации на строительство, реконструкцию и капитальный ремонт автомобильных дорог требования об обязательном сравнении вариантов конструкций жестких и нежестких дорожных одежд на основании технико-экономического обоснования за период жизненного цикла</a:t>
            </a:r>
            <a:r>
              <a:rPr lang="ru-RU" dirty="0">
                <a:solidFill>
                  <a:srgbClr val="4859A8"/>
                </a:solidFill>
                <a:ea typeface="+mn-ea"/>
                <a:cs typeface="+mn-cs"/>
              </a:rPr>
              <a:t>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18D4B93-C9E3-4A57-93E9-365C8A27FCE8}"/>
              </a:ext>
            </a:extLst>
          </p:cNvPr>
          <p:cNvSpPr/>
          <p:nvPr/>
        </p:nvSpPr>
        <p:spPr>
          <a:xfrm>
            <a:off x="7827256" y="1791699"/>
            <a:ext cx="2078353" cy="1912390"/>
          </a:xfrm>
          <a:prstGeom prst="rect">
            <a:avLst/>
          </a:prstGeom>
          <a:solidFill>
            <a:srgbClr val="FFFFFF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6C8B9B-CE3F-446D-82B0-2DD5201816CC}"/>
              </a:ext>
            </a:extLst>
          </p:cNvPr>
          <p:cNvSpPr txBox="1"/>
          <p:nvPr/>
        </p:nvSpPr>
        <p:spPr>
          <a:xfrm>
            <a:off x="7692705" y="1743728"/>
            <a:ext cx="2257410" cy="1384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Методика</a:t>
            </a:r>
          </a:p>
          <a:p>
            <a:pPr algn="ctr"/>
            <a:r>
              <a:rPr lang="ru-RU" sz="105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 оценки эффективности строительства, реконструкции, капитального ремонта и ремонта автомобильных дорог с учетом жизненного цикла автомобильных дорог</a:t>
            </a:r>
            <a:endParaRPr lang="ru-RU" sz="1050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AD1038-0465-4A28-AD1B-54DE77D346A1}"/>
              </a:ext>
            </a:extLst>
          </p:cNvPr>
          <p:cNvSpPr/>
          <p:nvPr/>
        </p:nvSpPr>
        <p:spPr>
          <a:xfrm>
            <a:off x="7762727" y="1084296"/>
            <a:ext cx="2121663" cy="362494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16" name="Picture 51" descr="Picture 51">
            <a:extLst>
              <a:ext uri="{FF2B5EF4-FFF2-40B4-BE49-F238E27FC236}">
                <a16:creationId xmlns:a16="http://schemas.microsoft.com/office/drawing/2014/main" id="{3F157695-9778-4AD7-8B3E-8962033E1B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016" t="95562" r="39388"/>
          <a:stretch>
            <a:fillRect/>
          </a:stretch>
        </p:blipFill>
        <p:spPr>
          <a:xfrm>
            <a:off x="656212" y="848738"/>
            <a:ext cx="11161715" cy="1144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B61F5396-39CC-4469-B45B-C11EDF96C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384" y="1153896"/>
            <a:ext cx="329406" cy="292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D1024F03-56C6-44B1-9A37-8B23CB04F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94" y="4452407"/>
            <a:ext cx="329406" cy="292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3713D480-4DC0-4C0B-A8ED-DAB22986E5DD}"/>
              </a:ext>
            </a:extLst>
          </p:cNvPr>
          <p:cNvSpPr txBox="1">
            <a:spLocks/>
          </p:cNvSpPr>
          <p:nvPr/>
        </p:nvSpPr>
        <p:spPr>
          <a:xfrm>
            <a:off x="11529502" y="6458864"/>
            <a:ext cx="266662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4859A8"/>
                </a:solidFill>
                <a:effectLst/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fld id="{86CB4B4D-7CA3-9044-876B-883B54F8677D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1C588DD-E0F9-46EB-A792-4072C0D9FF5D}"/>
              </a:ext>
            </a:extLst>
          </p:cNvPr>
          <p:cNvSpPr/>
          <p:nvPr/>
        </p:nvSpPr>
        <p:spPr>
          <a:xfrm>
            <a:off x="8043408" y="4066050"/>
            <a:ext cx="1329541" cy="223396"/>
          </a:xfrm>
          <a:prstGeom prst="rect">
            <a:avLst/>
          </a:prstGeom>
          <a:solidFill>
            <a:srgbClr val="FFFFFF"/>
          </a:solidFill>
          <a:ln w="12700" cap="flat">
            <a:solidFill>
              <a:schemeClr val="bg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01C4DBA-3004-405C-9221-289B387E32B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574" y="4554812"/>
            <a:ext cx="3063875" cy="17100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3564162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extBox 9"/>
          <p:cNvSpPr txBox="1"/>
          <p:nvPr/>
        </p:nvSpPr>
        <p:spPr>
          <a:xfrm>
            <a:off x="3071919" y="2234597"/>
            <a:ext cx="6048162" cy="6463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/>
            <a:r>
              <a:rPr lang="ru-RU" sz="3600" b="1" dirty="0">
                <a:solidFill>
                  <a:srgbClr val="4859A8"/>
                </a:solidFill>
                <a:latin typeface="Verdana"/>
                <a:ea typeface="Verdana"/>
              </a:rPr>
              <a:t>Спасибо за внимание!</a:t>
            </a:r>
          </a:p>
        </p:txBody>
      </p:sp>
      <p:pic>
        <p:nvPicPr>
          <p:cNvPr id="5" name="Объект 3">
            <a:extLst>
              <a:ext uri="{FF2B5EF4-FFF2-40B4-BE49-F238E27FC236}">
                <a16:creationId xmlns:a16="http://schemas.microsoft.com/office/drawing/2014/main" id="{0B90F6AE-BE16-467D-B9EA-80D0D02258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5876"/>
          <a:stretch/>
        </p:blipFill>
        <p:spPr>
          <a:xfrm>
            <a:off x="2264664" y="3977073"/>
            <a:ext cx="7662672" cy="2875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</p:pic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93ED63AD-B2BB-4222-8124-5E23C70812B5}"/>
              </a:ext>
            </a:extLst>
          </p:cNvPr>
          <p:cNvSpPr txBox="1">
            <a:spLocks/>
          </p:cNvSpPr>
          <p:nvPr/>
        </p:nvSpPr>
        <p:spPr>
          <a:xfrm>
            <a:off x="11529502" y="6458864"/>
            <a:ext cx="266662" cy="231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900" b="1" i="0" u="none" strike="noStrike" cap="none" spc="0" normalizeH="0" baseline="0">
                <a:ln>
                  <a:noFill/>
                </a:ln>
                <a:solidFill>
                  <a:srgbClr val="4859A8"/>
                </a:solidFill>
                <a:effectLst/>
                <a:uFillTx/>
                <a:latin typeface="Verdana"/>
                <a:ea typeface="Verdana"/>
                <a:cs typeface="Verdana"/>
                <a:sym typeface="Verdana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fld id="{86CB4B4D-7CA3-9044-876B-883B54F8677D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24973</TotalTime>
  <Words>860</Words>
  <Application>Microsoft Office PowerPoint</Application>
  <PresentationFormat>Широкоэкранный</PresentationFormat>
  <Paragraphs>82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Helvetica</vt:lpstr>
      <vt:lpstr>Verdana</vt:lpstr>
      <vt:lpstr>xocaliburnRegular</vt:lpstr>
      <vt:lpstr>Office Theme</vt:lpstr>
      <vt:lpstr>Презентация PowerPoint</vt:lpstr>
      <vt:lpstr>Презентация PowerPoint</vt:lpstr>
      <vt:lpstr>Презентация PowerPoint</vt:lpstr>
      <vt:lpstr>Приоритеты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Ярополк Попов</dc:creator>
  <cp:lastModifiedBy>Анатолий Н. Букреев</cp:lastModifiedBy>
  <cp:revision>369</cp:revision>
  <cp:lastPrinted>2026-01-26T09:07:53Z</cp:lastPrinted>
  <dcterms:modified xsi:type="dcterms:W3CDTF">2026-01-27T05:56:00Z</dcterms:modified>
</cp:coreProperties>
</file>