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7"/>
  </p:handoutMasterIdLst>
  <p:sldIdLst>
    <p:sldId id="256" r:id="rId3"/>
    <p:sldId id="257" r:id="rId5"/>
    <p:sldId id="259" r:id="rId6"/>
    <p:sldId id="263" r:id="rId7"/>
    <p:sldId id="262" r:id="rId8"/>
    <p:sldId id="260" r:id="rId9"/>
    <p:sldId id="266" r:id="rId10"/>
    <p:sldId id="264" r:id="rId11"/>
    <p:sldId id="265" r:id="rId12"/>
    <p:sldId id="268" r:id="rId13"/>
    <p:sldId id="269" r:id="rId14"/>
    <p:sldId id="270" r:id="rId15"/>
    <p:sldId id="272" r:id="rId16"/>
  </p:sldIdLst>
  <p:sldSz cx="12192000" cy="6858000"/>
  <p:notesSz cx="7103745" cy="10234295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3" userDrawn="1">
          <p15:clr>
            <a:srgbClr val="A4A3A4"/>
          </p15:clr>
        </p15:guide>
        <p15:guide id="2" pos="38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63"/>
        <p:guide pos="387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gs" Target="tags/tag3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&#1050;&#1085;&#1080;&#1075;&#1072;1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[Книга1]Лист2!$C$2</c:f>
              <c:strCache>
                <c:ptCount val="1"/>
                <c:pt idx="0">
                  <c:v>t≤22℃</c:v>
                </c:pt>
              </c:strCache>
            </c:strRef>
          </c:tx>
          <c:spPr>
            <a:gradFill>
              <a:gsLst>
                <a:gs pos="0">
                  <a:schemeClr val="accent6">
                    <a:lumMod val="5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5400000" scaled="0"/>
            </a:gradFill>
            <a:ln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76200" dist="25400" dir="2700000" algn="tl" rotWithShape="0">
                <a:schemeClr val="accent1">
                  <a:lumMod val="50000"/>
                  <a:alpha val="30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[Книга1]Лист2!$B$3:$B$11</c:f>
              <c:strCache>
                <c:ptCount val="9"/>
                <c:pt idx="0">
                  <c:v>КХД №1, РБ </c:v>
                </c:pt>
                <c:pt idx="1">
                  <c:v>КХД №2, РФ</c:v>
                </c:pt>
                <c:pt idx="2">
                  <c:v>КХД №3, РБ - РФ</c:v>
                </c:pt>
                <c:pt idx="3">
                  <c:v>КХД №3, РБ - РФ</c:v>
                </c:pt>
                <c:pt idx="4">
                  <c:v>КХД№4, Италия</c:v>
                </c:pt>
                <c:pt idx="5">
                  <c:v>КХД №5, Франция</c:v>
                </c:pt>
                <c:pt idx="6">
                  <c:v>КХД №3, РБ - РФ</c:v>
                </c:pt>
                <c:pt idx="7">
                  <c:v>КХД № 6, Германия</c:v>
                </c:pt>
                <c:pt idx="8">
                  <c:v>КХД № 7, Швейцария</c:v>
                </c:pt>
              </c:strCache>
            </c:strRef>
          </c:cat>
          <c:val>
            <c:numRef>
              <c:f>[Книга1]Лист2!$C$3:$C$11</c:f>
              <c:numCache>
                <c:formatCode>General</c:formatCode>
                <c:ptCount val="9"/>
                <c:pt idx="0">
                  <c:v>1.5</c:v>
                </c:pt>
                <c:pt idx="1">
                  <c:v>0.7</c:v>
                </c:pt>
                <c:pt idx="2">
                  <c:v>0.4</c:v>
                </c:pt>
                <c:pt idx="3">
                  <c:v>0.4</c:v>
                </c:pt>
                <c:pt idx="4">
                  <c:v>1.1</c:v>
                </c:pt>
                <c:pt idx="5">
                  <c:v>0.9</c:v>
                </c:pt>
                <c:pt idx="6">
                  <c:v>0.5</c:v>
                </c:pt>
                <c:pt idx="7">
                  <c:v>0.9</c:v>
                </c:pt>
                <c:pt idx="8">
                  <c:v>0.7</c:v>
                </c:pt>
              </c:numCache>
            </c:numRef>
          </c:val>
        </c:ser>
        <c:ser>
          <c:idx val="1"/>
          <c:order val="1"/>
          <c:tx>
            <c:strRef>
              <c:f>[Книга1]Лист2!$D$2</c:f>
              <c:strCache>
                <c:ptCount val="1"/>
                <c:pt idx="0">
                  <c:v>t≥27℃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90000">
                  <a:schemeClr val="accent2"/>
                </a:gs>
              </a:gsLst>
              <a:lin ang="5400000" scaled="0"/>
            </a:gradFill>
            <a:ln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76200" dist="25400" dir="2700000" algn="tl" rotWithShape="0">
                <a:schemeClr val="accent2">
                  <a:lumMod val="50000"/>
                  <a:alpha val="30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[Книга1]Лист2!$B$3:$B$11</c:f>
              <c:strCache>
                <c:ptCount val="9"/>
                <c:pt idx="0">
                  <c:v>КХД №1, РБ </c:v>
                </c:pt>
                <c:pt idx="1">
                  <c:v>КХД №2, РФ</c:v>
                </c:pt>
                <c:pt idx="2">
                  <c:v>КХД №3, РБ - РФ</c:v>
                </c:pt>
                <c:pt idx="3">
                  <c:v>КХД №3, РБ - РФ</c:v>
                </c:pt>
                <c:pt idx="4">
                  <c:v>КХД№4, Италия</c:v>
                </c:pt>
                <c:pt idx="5">
                  <c:v>КХД №5, Франция</c:v>
                </c:pt>
                <c:pt idx="6">
                  <c:v>КХД №3, РБ - РФ</c:v>
                </c:pt>
                <c:pt idx="7">
                  <c:v>КХД № 6, Германия</c:v>
                </c:pt>
                <c:pt idx="8">
                  <c:v>КХД № 7, Швейцария</c:v>
                </c:pt>
              </c:strCache>
            </c:strRef>
          </c:cat>
          <c:val>
            <c:numRef>
              <c:f>[Книга1]Лист2!$D$3:$D$11</c:f>
              <c:numCache>
                <c:formatCode>General</c:formatCode>
                <c:ptCount val="9"/>
                <c:pt idx="0">
                  <c:v>2.3</c:v>
                </c:pt>
                <c:pt idx="1">
                  <c:v>1.4</c:v>
                </c:pt>
                <c:pt idx="2">
                  <c:v>0.7</c:v>
                </c:pt>
                <c:pt idx="3">
                  <c:v>0.7</c:v>
                </c:pt>
                <c:pt idx="4">
                  <c:v>1.6</c:v>
                </c:pt>
                <c:pt idx="5">
                  <c:v>1.2</c:v>
                </c:pt>
                <c:pt idx="6">
                  <c:v>0.8</c:v>
                </c:pt>
                <c:pt idx="7">
                  <c:v>1.3</c:v>
                </c:pt>
                <c:pt idx="8">
                  <c:v>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6"/>
        <c:overlap val="-28"/>
        <c:axId val="105626412"/>
        <c:axId val="114042406"/>
      </c:barChart>
      <c:catAx>
        <c:axId val="10562641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14042406"/>
        <c:crosses val="autoZero"/>
        <c:auto val="1"/>
        <c:lblAlgn val="ctr"/>
        <c:lblOffset val="100"/>
        <c:noMultiLvlLbl val="0"/>
      </c:catAx>
      <c:valAx>
        <c:axId val="11404240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05626412"/>
        <c:crosses val="autoZero"/>
        <c:crossBetween val="between"/>
        <c:majorUnit val="0.1"/>
        <c:minorUnit val="0.05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3ba7b95-7643-48a6-976c-3e3053bc7a0d}"/>
      </c:ext>
    </c:extLst>
  </c:chart>
  <c:spPr>
    <a:noFill/>
    <a:ln>
      <a:noFill/>
    </a:ln>
    <a:effectLst/>
  </c:spPr>
  <c:txPr>
    <a:bodyPr/>
    <a:lstStyle/>
    <a:p>
      <a:pPr>
        <a:defRPr lang="ru-RU" sz="1200" b="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[Книга1]Лист1!$C$5</c:f>
              <c:strCache>
                <c:ptCount val="1"/>
                <c:pt idx="0">
                  <c:v>t≤22℃</c:v>
                </c:pt>
              </c:strCache>
            </c:strRef>
          </c:tx>
          <c:spPr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99000">
                  <a:schemeClr val="accent6">
                    <a:lumMod val="50000"/>
                  </a:schemeClr>
                </a:gs>
              </a:gsLst>
              <a:lin ang="5400000" scaled="0"/>
            </a:gradFill>
            <a:ln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76200" dist="25400" dir="2700000" algn="tl" rotWithShape="0">
                <a:schemeClr val="accent1">
                  <a:lumMod val="50000"/>
                  <a:alpha val="30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[Книга1]Лист1!$B$6:$B$14</c:f>
              <c:strCache>
                <c:ptCount val="9"/>
                <c:pt idx="0">
                  <c:v>КХД №1, РБ </c:v>
                </c:pt>
                <c:pt idx="1">
                  <c:v>КХД №2, РФ</c:v>
                </c:pt>
                <c:pt idx="2">
                  <c:v>КХД №3, РБ - РФ</c:v>
                </c:pt>
                <c:pt idx="3">
                  <c:v>КХД №3, РБ - РФ</c:v>
                </c:pt>
                <c:pt idx="4">
                  <c:v>КХД№4, Италия</c:v>
                </c:pt>
                <c:pt idx="5">
                  <c:v>КХД №5, Франция</c:v>
                </c:pt>
                <c:pt idx="6">
                  <c:v>КХД №3, РБ - РФ</c:v>
                </c:pt>
                <c:pt idx="7">
                  <c:v>КХД № 6, Германия</c:v>
                </c:pt>
                <c:pt idx="8">
                  <c:v>КХД № 7, Швейцария</c:v>
                </c:pt>
              </c:strCache>
            </c:strRef>
          </c:cat>
          <c:val>
            <c:numRef>
              <c:f>[Книга1]Лист1!$C$6:$C$14</c:f>
              <c:numCache>
                <c:formatCode>General</c:formatCode>
                <c:ptCount val="9"/>
                <c:pt idx="0">
                  <c:v>90</c:v>
                </c:pt>
                <c:pt idx="1">
                  <c:v>90</c:v>
                </c:pt>
                <c:pt idx="2">
                  <c:v>125</c:v>
                </c:pt>
                <c:pt idx="3">
                  <c:v>135</c:v>
                </c:pt>
                <c:pt idx="4">
                  <c:v>95</c:v>
                </c:pt>
                <c:pt idx="5">
                  <c:v>95</c:v>
                </c:pt>
                <c:pt idx="6">
                  <c:v>140</c:v>
                </c:pt>
                <c:pt idx="7">
                  <c:v>95</c:v>
                </c:pt>
                <c:pt idx="8">
                  <c:v>135</c:v>
                </c:pt>
              </c:numCache>
            </c:numRef>
          </c:val>
        </c:ser>
        <c:ser>
          <c:idx val="1"/>
          <c:order val="1"/>
          <c:tx>
            <c:strRef>
              <c:f>[Книга1]Лист1!$D$5</c:f>
              <c:strCache>
                <c:ptCount val="1"/>
                <c:pt idx="0">
                  <c:v>t≥27℃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90000">
                  <a:schemeClr val="accent2"/>
                </a:gs>
              </a:gsLst>
              <a:lin ang="5400000" scaled="0"/>
            </a:gradFill>
            <a:ln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76200" dist="25400" dir="2700000" algn="tl" rotWithShape="0">
                <a:schemeClr val="accent2">
                  <a:lumMod val="50000"/>
                  <a:alpha val="30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[Книга1]Лист1!$B$6:$B$14</c:f>
              <c:strCache>
                <c:ptCount val="9"/>
                <c:pt idx="0">
                  <c:v>КХД №1, РБ </c:v>
                </c:pt>
                <c:pt idx="1">
                  <c:v>КХД №2, РФ</c:v>
                </c:pt>
                <c:pt idx="2">
                  <c:v>КХД №3, РБ - РФ</c:v>
                </c:pt>
                <c:pt idx="3">
                  <c:v>КХД №3, РБ - РФ</c:v>
                </c:pt>
                <c:pt idx="4">
                  <c:v>КХД№4, Италия</c:v>
                </c:pt>
                <c:pt idx="5">
                  <c:v>КХД №5, Франция</c:v>
                </c:pt>
                <c:pt idx="6">
                  <c:v>КХД №3, РБ - РФ</c:v>
                </c:pt>
                <c:pt idx="7">
                  <c:v>КХД № 6, Германия</c:v>
                </c:pt>
                <c:pt idx="8">
                  <c:v>КХД № 7, Швейцария</c:v>
                </c:pt>
              </c:strCache>
            </c:strRef>
          </c:cat>
          <c:val>
            <c:numRef>
              <c:f>[Книга1]Лист1!$D$6:$D$14</c:f>
              <c:numCache>
                <c:formatCode>General</c:formatCode>
                <c:ptCount val="9"/>
                <c:pt idx="0">
                  <c:v>45</c:v>
                </c:pt>
                <c:pt idx="1">
                  <c:v>75</c:v>
                </c:pt>
                <c:pt idx="2">
                  <c:v>100</c:v>
                </c:pt>
                <c:pt idx="3">
                  <c:v>120</c:v>
                </c:pt>
                <c:pt idx="4">
                  <c:v>40</c:v>
                </c:pt>
                <c:pt idx="5">
                  <c:v>45</c:v>
                </c:pt>
                <c:pt idx="6">
                  <c:v>105</c:v>
                </c:pt>
                <c:pt idx="7">
                  <c:v>55</c:v>
                </c:pt>
                <c:pt idx="8">
                  <c:v>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46"/>
        <c:overlap val="-28"/>
        <c:axId val="899966649"/>
        <c:axId val="741856899"/>
      </c:barChart>
      <c:catAx>
        <c:axId val="899966649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41856899"/>
        <c:crosses val="autoZero"/>
        <c:auto val="1"/>
        <c:lblAlgn val="ctr"/>
        <c:lblOffset val="100"/>
        <c:noMultiLvlLbl val="0"/>
      </c:catAx>
      <c:valAx>
        <c:axId val="74185689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99966649"/>
        <c:crosses val="autoZero"/>
        <c:crossBetween val="between"/>
        <c:majorUnit val="5"/>
        <c:minorUnit val="2.5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92e43d85-06c2-4293-81be-3dd324087578}"/>
      </c:ext>
    </c:extLst>
  </c:chart>
  <c:spPr>
    <a:noFill/>
    <a:ln>
      <a:noFill/>
    </a:ln>
    <a:effectLst/>
  </c:spPr>
  <c:txPr>
    <a:bodyPr/>
    <a:lstStyle/>
    <a:p>
      <a:pPr>
        <a:defRPr lang="ru-RU" sz="1200" b="1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[Книга1]Лист3!$B$3</c:f>
              <c:strCache>
                <c:ptCount val="1"/>
                <c:pt idx="0">
                  <c:v>t≤22℃</c:v>
                </c:pt>
              </c:strCache>
            </c:strRef>
          </c:tx>
          <c:spPr>
            <a:gradFill>
              <a:gsLst>
                <a:gs pos="0">
                  <a:schemeClr val="accent6">
                    <a:lumMod val="40000"/>
                    <a:lumOff val="6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5400000" scaled="0"/>
            </a:gradFill>
            <a:ln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76200" dist="25400" dir="2700000" algn="tl" rotWithShape="0">
                <a:schemeClr val="accent1">
                  <a:lumMod val="50000"/>
                  <a:alpha val="30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[Книга1]Лист3!$A$4:$A$12</c:f>
              <c:strCache>
                <c:ptCount val="9"/>
                <c:pt idx="0">
                  <c:v>КХД №1, РБ </c:v>
                </c:pt>
                <c:pt idx="1">
                  <c:v>КХД №2, РФ</c:v>
                </c:pt>
                <c:pt idx="2">
                  <c:v>КХД №3, РБ - РФ</c:v>
                </c:pt>
                <c:pt idx="3">
                  <c:v>КХД №3, РБ - РФ</c:v>
                </c:pt>
                <c:pt idx="4">
                  <c:v>КХД№4, Италия</c:v>
                </c:pt>
                <c:pt idx="5">
                  <c:v>КХД №5, Франция</c:v>
                </c:pt>
                <c:pt idx="6">
                  <c:v>КХД №3, РБ - РФ</c:v>
                </c:pt>
                <c:pt idx="7">
                  <c:v>КХД № 6, Германия</c:v>
                </c:pt>
                <c:pt idx="8">
                  <c:v>КХД № 7, Швейцария</c:v>
                </c:pt>
              </c:strCache>
            </c:strRef>
          </c:cat>
          <c:val>
            <c:numRef>
              <c:f>[Книга1]Лист3!$B$4:$B$12</c:f>
              <c:numCache>
                <c:formatCode>General</c:formatCode>
                <c:ptCount val="9"/>
                <c:pt idx="0">
                  <c:v>24.5</c:v>
                </c:pt>
                <c:pt idx="1">
                  <c:v>19.3</c:v>
                </c:pt>
                <c:pt idx="2">
                  <c:v>14.2</c:v>
                </c:pt>
                <c:pt idx="3">
                  <c:v>13</c:v>
                </c:pt>
                <c:pt idx="4">
                  <c:v>19.4</c:v>
                </c:pt>
                <c:pt idx="5">
                  <c:v>16.3</c:v>
                </c:pt>
                <c:pt idx="6">
                  <c:v>15.2</c:v>
                </c:pt>
                <c:pt idx="7">
                  <c:v>19.3</c:v>
                </c:pt>
                <c:pt idx="8">
                  <c:v>15.2</c:v>
                </c:pt>
              </c:numCache>
            </c:numRef>
          </c:val>
        </c:ser>
        <c:ser>
          <c:idx val="1"/>
          <c:order val="1"/>
          <c:tx>
            <c:strRef>
              <c:f>[Книга1]Лист3!$C$3</c:f>
              <c:strCache>
                <c:ptCount val="1"/>
                <c:pt idx="0">
                  <c:v>t≥27℃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90000">
                  <a:schemeClr val="accent2"/>
                </a:gs>
              </a:gsLst>
              <a:lin ang="5400000" scaled="0"/>
            </a:gradFill>
            <a:ln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76200" dist="25400" dir="2700000" algn="tl" rotWithShape="0">
                <a:schemeClr val="accent2">
                  <a:lumMod val="50000"/>
                  <a:alpha val="30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[Книга1]Лист3!$A$4:$A$12</c:f>
              <c:strCache>
                <c:ptCount val="9"/>
                <c:pt idx="0">
                  <c:v>КХД №1, РБ </c:v>
                </c:pt>
                <c:pt idx="1">
                  <c:v>КХД №2, РФ</c:v>
                </c:pt>
                <c:pt idx="2">
                  <c:v>КХД №3, РБ - РФ</c:v>
                </c:pt>
                <c:pt idx="3">
                  <c:v>КХД №3, РБ - РФ</c:v>
                </c:pt>
                <c:pt idx="4">
                  <c:v>КХД№4, Италия</c:v>
                </c:pt>
                <c:pt idx="5">
                  <c:v>КХД №5, Франция</c:v>
                </c:pt>
                <c:pt idx="6">
                  <c:v>КХД №3, РБ - РФ</c:v>
                </c:pt>
                <c:pt idx="7">
                  <c:v>КХД № 6, Германия</c:v>
                </c:pt>
                <c:pt idx="8">
                  <c:v>КХД № 7, Швейцария</c:v>
                </c:pt>
              </c:strCache>
            </c:strRef>
          </c:cat>
          <c:val>
            <c:numRef>
              <c:f>[Книга1]Лист3!$C$4:$C$12</c:f>
              <c:numCache>
                <c:formatCode>General</c:formatCode>
                <c:ptCount val="9"/>
                <c:pt idx="0">
                  <c:v>29.6</c:v>
                </c:pt>
                <c:pt idx="1">
                  <c:v>25.8</c:v>
                </c:pt>
                <c:pt idx="2">
                  <c:v>17</c:v>
                </c:pt>
                <c:pt idx="3">
                  <c:v>17.6</c:v>
                </c:pt>
                <c:pt idx="4">
                  <c:v>31.9</c:v>
                </c:pt>
                <c:pt idx="5">
                  <c:v>28</c:v>
                </c:pt>
                <c:pt idx="6">
                  <c:v>19</c:v>
                </c:pt>
                <c:pt idx="7">
                  <c:v>25.6</c:v>
                </c:pt>
                <c:pt idx="8">
                  <c:v>22.1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46"/>
        <c:overlap val="-28"/>
        <c:axId val="443430612"/>
        <c:axId val="94206000"/>
      </c:barChart>
      <c:catAx>
        <c:axId val="44343061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4206000"/>
        <c:crosses val="autoZero"/>
        <c:auto val="1"/>
        <c:lblAlgn val="ctr"/>
        <c:lblOffset val="100"/>
        <c:noMultiLvlLbl val="0"/>
      </c:catAx>
      <c:valAx>
        <c:axId val="9420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434306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4f1fc50-1e20-44dc-99a5-aae4c86f2457}"/>
      </c:ext>
    </c:extLst>
  </c:chart>
  <c:spPr>
    <a:noFill/>
    <a:ln>
      <a:noFill/>
    </a:ln>
    <a:effectLst/>
  </c:spPr>
  <c:txPr>
    <a:bodyPr/>
    <a:lstStyle/>
    <a:p>
      <a:pPr>
        <a:defRPr lang="ru-RU" sz="1200" b="1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6992"/>
          <c:y val="0.025599481529488"/>
          <c:w val="0.939701333333333"/>
          <c:h val="0.8748541801685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[Книга1]Лист4!$B$2</c:f>
              <c:strCache>
                <c:ptCount val="1"/>
                <c:pt idx="0">
                  <c:v>t≤25℃</c:v>
                </c:pt>
              </c:strCache>
            </c:strRef>
          </c:tx>
          <c:spPr>
            <a:gradFill>
              <a:gsLst>
                <a:gs pos="100000">
                  <a:schemeClr val="accent6">
                    <a:shade val="76667"/>
                    <a:lumMod val="40000"/>
                    <a:lumOff val="60000"/>
                  </a:schemeClr>
                </a:gs>
                <a:gs pos="0">
                  <a:schemeClr val="accent6">
                    <a:lumMod val="35000"/>
                  </a:schemeClr>
                </a:gs>
              </a:gsLst>
              <a:lin ang="5400000" scaled="0"/>
            </a:gradFill>
            <a:ln w="12700" cmpd="sng">
              <a:solidFill>
                <a:schemeClr val="accent1"/>
              </a:solidFill>
              <a:prstDash val="solid"/>
            </a:ln>
            <a:effectLst>
              <a:outerShdw blurRad="76200" dist="25400" dir="2700000" algn="tl" rotWithShape="0">
                <a:schemeClr val="accent6">
                  <a:shade val="76667"/>
                  <a:lumMod val="50000"/>
                  <a:alpha val="30000"/>
                </a:schemeClr>
              </a:outerShdw>
            </a:effectLst>
            <a:sp3d contourW="12700"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[Книга1]Лист4!$A$3:$A$11</c:f>
              <c:strCache>
                <c:ptCount val="9"/>
                <c:pt idx="0">
                  <c:v>КХД №1, РБ </c:v>
                </c:pt>
                <c:pt idx="1">
                  <c:v>КХД №2, РФ</c:v>
                </c:pt>
                <c:pt idx="2">
                  <c:v>КХД №3, РБ - РФ</c:v>
                </c:pt>
                <c:pt idx="3">
                  <c:v>КХД №3, РБ - РФ</c:v>
                </c:pt>
                <c:pt idx="4">
                  <c:v>КХД№4, Италия</c:v>
                </c:pt>
                <c:pt idx="5">
                  <c:v>КХД №5, Франция</c:v>
                </c:pt>
                <c:pt idx="6">
                  <c:v>КХД №3, РБ - РФ</c:v>
                </c:pt>
                <c:pt idx="7">
                  <c:v>КХД № 6, Германия</c:v>
                </c:pt>
                <c:pt idx="8">
                  <c:v>КХД № 7, Швейцария</c:v>
                </c:pt>
              </c:strCache>
            </c:strRef>
          </c:cat>
          <c:val>
            <c:numRef>
              <c:f>[Книга1]Лист4!$B$3:$B$11</c:f>
              <c:numCache>
                <c:formatCode>General</c:formatCode>
                <c:ptCount val="9"/>
                <c:pt idx="0">
                  <c:v>5.63</c:v>
                </c:pt>
                <c:pt idx="1">
                  <c:v>5.89</c:v>
                </c:pt>
                <c:pt idx="2">
                  <c:v>5.92</c:v>
                </c:pt>
                <c:pt idx="3">
                  <c:v>5.97</c:v>
                </c:pt>
                <c:pt idx="4">
                  <c:v>5.79</c:v>
                </c:pt>
                <c:pt idx="5">
                  <c:v>5.81</c:v>
                </c:pt>
                <c:pt idx="6">
                  <c:v>5.88</c:v>
                </c:pt>
                <c:pt idx="7">
                  <c:v>5.7</c:v>
                </c:pt>
                <c:pt idx="8">
                  <c:v>5.91</c:v>
                </c:pt>
              </c:numCache>
            </c:numRef>
          </c:val>
        </c:ser>
        <c:ser>
          <c:idx val="1"/>
          <c:order val="1"/>
          <c:tx>
            <c:strRef>
              <c:f>[Книга1]Лист4!$C$2</c:f>
              <c:strCache>
                <c:ptCount val="1"/>
                <c:pt idx="0">
                  <c:v>t≥27℃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5400000" scaled="0"/>
            </a:gradFill>
            <a:ln>
              <a:gradFill>
                <a:gsLst>
                  <a:gs pos="0">
                    <a:schemeClr val="accent6">
                      <a:tint val="76667"/>
                    </a:schemeClr>
                  </a:gs>
                  <a:gs pos="100000">
                    <a:schemeClr val="accent6">
                      <a:tint val="76667"/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76200" dist="25400" dir="2700000" algn="tl" rotWithShape="0">
                <a:schemeClr val="accent6">
                  <a:tint val="76667"/>
                  <a:lumMod val="50000"/>
                  <a:alpha val="30000"/>
                </a:scheme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[Книга1]Лист4!$A$3:$A$11</c:f>
              <c:strCache>
                <c:ptCount val="9"/>
                <c:pt idx="0">
                  <c:v>КХД №1, РБ </c:v>
                </c:pt>
                <c:pt idx="1">
                  <c:v>КХД №2, РФ</c:v>
                </c:pt>
                <c:pt idx="2">
                  <c:v>КХД №3, РБ - РФ</c:v>
                </c:pt>
                <c:pt idx="3">
                  <c:v>КХД №3, РБ - РФ</c:v>
                </c:pt>
                <c:pt idx="4">
                  <c:v>КХД№4, Италия</c:v>
                </c:pt>
                <c:pt idx="5">
                  <c:v>КХД №5, Франция</c:v>
                </c:pt>
                <c:pt idx="6">
                  <c:v>КХД №3, РБ - РФ</c:v>
                </c:pt>
                <c:pt idx="7">
                  <c:v>КХД № 6, Германия</c:v>
                </c:pt>
                <c:pt idx="8">
                  <c:v>КХД № 7, Швейцария</c:v>
                </c:pt>
              </c:strCache>
            </c:strRef>
          </c:cat>
          <c:val>
            <c:numRef>
              <c:f>[Книга1]Лист4!$C$3:$C$11</c:f>
              <c:numCache>
                <c:formatCode>General</c:formatCode>
                <c:ptCount val="9"/>
                <c:pt idx="0">
                  <c:v>5.14</c:v>
                </c:pt>
                <c:pt idx="1">
                  <c:v>5.37</c:v>
                </c:pt>
                <c:pt idx="2">
                  <c:v>5.78</c:v>
                </c:pt>
                <c:pt idx="3">
                  <c:v>5.77</c:v>
                </c:pt>
                <c:pt idx="4">
                  <c:v>5.33</c:v>
                </c:pt>
                <c:pt idx="5">
                  <c:v>5.51</c:v>
                </c:pt>
                <c:pt idx="6">
                  <c:v>5.69</c:v>
                </c:pt>
                <c:pt idx="7">
                  <c:v>5.38</c:v>
                </c:pt>
                <c:pt idx="8">
                  <c:v>5.7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46"/>
        <c:overlap val="-28"/>
        <c:axId val="164916971"/>
        <c:axId val="252100800"/>
      </c:barChart>
      <c:catAx>
        <c:axId val="16491697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52100800"/>
        <c:crosses val="autoZero"/>
        <c:auto val="1"/>
        <c:lblAlgn val="ctr"/>
        <c:lblOffset val="100"/>
        <c:noMultiLvlLbl val="0"/>
      </c:catAx>
      <c:valAx>
        <c:axId val="25210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649169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ru-RU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ru-RU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>
        <c:manualLayout>
          <c:xMode val="edge"/>
          <c:yMode val="edge"/>
          <c:x val="0.458613333333333"/>
          <c:y val="0.0127278981768146"/>
          <c:w val="0.0828266666666667"/>
          <c:h val="0.049764935213851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f9283d7-a4be-4d70-893e-8539ab9fdb10}"/>
      </c:ext>
    </c:extLst>
  </c:chart>
  <c:spPr>
    <a:noFill/>
    <a:ln>
      <a:noFill/>
    </a:ln>
    <a:effectLst/>
  </c:spPr>
  <c:txPr>
    <a:bodyPr/>
    <a:lstStyle/>
    <a:p>
      <a:pPr>
        <a:defRPr lang="ru-RU" sz="1000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1000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gradFill>
        <a:gsLst>
          <a:gs pos="0">
            <a:schemeClr val="phClr">
              <a:lumMod val="40000"/>
              <a:lumOff val="60000"/>
            </a:schemeClr>
          </a:gs>
          <a:gs pos="90000">
            <a:schemeClr val="phClr"/>
          </a:gs>
        </a:gsLst>
        <a:lin ang="5400000" scaled="0"/>
      </a:gradFill>
      <a:ln>
        <a:gradFill>
          <a:gsLst>
            <a:gs pos="0">
              <a:schemeClr val="phClr"/>
            </a:gs>
            <a:gs pos="100000">
              <a:schemeClr val="phClr">
                <a:lumMod val="75000"/>
              </a:schemeClr>
            </a:gs>
          </a:gsLst>
          <a:lin ang="5400000" scaled="1"/>
        </a:gradFill>
      </a:ln>
      <a:effectLst>
        <a:outerShdw blurRad="76200" dist="25400" dir="2700000" algn="tl" rotWithShape="0">
          <a:schemeClr val="phClr">
            <a:lumMod val="50000"/>
            <a:alpha val="30000"/>
          </a:schemeClr>
        </a:outerShdw>
      </a:effectLst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00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gradFill>
        <a:gsLst>
          <a:gs pos="0">
            <a:schemeClr val="phClr">
              <a:lumMod val="40000"/>
              <a:lumOff val="60000"/>
            </a:schemeClr>
          </a:gs>
          <a:gs pos="90000">
            <a:schemeClr val="phClr"/>
          </a:gs>
        </a:gsLst>
        <a:lin ang="5400000" scaled="0"/>
      </a:gradFill>
      <a:ln>
        <a:gradFill>
          <a:gsLst>
            <a:gs pos="0">
              <a:schemeClr val="phClr"/>
            </a:gs>
            <a:gs pos="100000">
              <a:schemeClr val="phClr">
                <a:lumMod val="75000"/>
              </a:schemeClr>
            </a:gs>
          </a:gsLst>
          <a:lin ang="5400000" scaled="1"/>
        </a:gradFill>
      </a:ln>
      <a:effectLst>
        <a:outerShdw blurRad="76200" dist="25400" dir="2700000" algn="tl" rotWithShape="0">
          <a:schemeClr val="phClr">
            <a:lumMod val="50000"/>
            <a:alpha val="30000"/>
          </a:schemeClr>
        </a:outerShdw>
      </a:effectLst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00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gradFill>
        <a:gsLst>
          <a:gs pos="0">
            <a:schemeClr val="phClr">
              <a:lumMod val="40000"/>
              <a:lumOff val="60000"/>
            </a:schemeClr>
          </a:gs>
          <a:gs pos="90000">
            <a:schemeClr val="phClr"/>
          </a:gs>
        </a:gsLst>
        <a:lin ang="5400000" scaled="0"/>
      </a:gradFill>
      <a:ln>
        <a:gradFill>
          <a:gsLst>
            <a:gs pos="0">
              <a:schemeClr val="phClr"/>
            </a:gs>
            <a:gs pos="100000">
              <a:schemeClr val="phClr">
                <a:lumMod val="75000"/>
              </a:schemeClr>
            </a:gs>
          </a:gsLst>
          <a:lin ang="5400000" scaled="1"/>
        </a:gradFill>
      </a:ln>
      <a:effectLst>
        <a:outerShdw blurRad="76200" dist="25400" dir="2700000" algn="tl" rotWithShape="0">
          <a:schemeClr val="phClr">
            <a:lumMod val="50000"/>
            <a:alpha val="30000"/>
          </a:schemeClr>
        </a:outerShdw>
      </a:effectLst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00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gradFill>
        <a:gsLst>
          <a:gs pos="0">
            <a:schemeClr val="phClr">
              <a:lumMod val="40000"/>
              <a:lumOff val="60000"/>
            </a:schemeClr>
          </a:gs>
          <a:gs pos="90000">
            <a:schemeClr val="phClr"/>
          </a:gs>
        </a:gsLst>
        <a:lin ang="5400000" scaled="0"/>
      </a:gradFill>
      <a:ln>
        <a:gradFill>
          <a:gsLst>
            <a:gs pos="0">
              <a:schemeClr val="phClr"/>
            </a:gs>
            <a:gs pos="100000">
              <a:schemeClr val="phClr">
                <a:lumMod val="75000"/>
              </a:schemeClr>
            </a:gs>
          </a:gsLst>
          <a:lin ang="5400000" scaled="1"/>
        </a:gradFill>
      </a:ln>
      <a:effectLst>
        <a:outerShdw blurRad="76200" dist="25400" dir="2700000" algn="tl" rotWithShape="0">
          <a:schemeClr val="phClr">
            <a:lumMod val="50000"/>
            <a:alpha val="30000"/>
          </a:schemeClr>
        </a:outerShdw>
      </a:effectLst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  <a:alpha val="8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114935" y="233680"/>
            <a:ext cx="7726680" cy="6092190"/>
          </a:xfrm>
          <a:custGeom>
            <a:avLst/>
            <a:gdLst>
              <a:gd name="connsiteX0" fmla="*/ 0 w 12168"/>
              <a:gd name="connsiteY0" fmla="*/ 9594 h 9594"/>
              <a:gd name="connsiteX1" fmla="*/ 15 w 12168"/>
              <a:gd name="connsiteY1" fmla="*/ 0 h 9594"/>
              <a:gd name="connsiteX2" fmla="*/ 12168 w 12168"/>
              <a:gd name="connsiteY2" fmla="*/ 10 h 9594"/>
              <a:gd name="connsiteX3" fmla="*/ 10052 w 12168"/>
              <a:gd name="connsiteY3" fmla="*/ 9594 h 9594"/>
              <a:gd name="connsiteX4" fmla="*/ 0 w 12168"/>
              <a:gd name="connsiteY4" fmla="*/ 9594 h 9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68" h="9594">
                <a:moveTo>
                  <a:pt x="0" y="9594"/>
                </a:moveTo>
                <a:lnTo>
                  <a:pt x="15" y="0"/>
                </a:lnTo>
                <a:lnTo>
                  <a:pt x="12168" y="10"/>
                </a:lnTo>
                <a:lnTo>
                  <a:pt x="10052" y="9594"/>
                </a:lnTo>
                <a:lnTo>
                  <a:pt x="0" y="95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727315" y="511810"/>
            <a:ext cx="2842895" cy="576580"/>
          </a:xfrm>
        </p:spPr>
        <p:txBody>
          <a:bodyPr>
            <a:normAutofit lnSpcReduction="20000"/>
          </a:bodyPr>
          <a:lstStyle/>
          <a:p>
            <a:r>
              <a:rPr lang="ru-RU" altLang="en-US">
                <a:solidFill>
                  <a:schemeClr val="tx1"/>
                </a:solidFill>
                <a:latin typeface="Artifakt Element Black" panose="020B0A03050000020004" charset="0"/>
                <a:cs typeface="Artifakt Element Black" panose="020B0A03050000020004" charset="0"/>
              </a:rPr>
              <a:t>СКТ-СТАНДАРТ</a:t>
            </a:r>
            <a:endParaRPr lang="ru-RU" altLang="en-US">
              <a:solidFill>
                <a:schemeClr val="tx1"/>
              </a:solidFill>
              <a:latin typeface="Artifakt Element Black" panose="020B0A03050000020004" charset="0"/>
              <a:cs typeface="Artifakt Element Black" panose="020B0A03050000020004" charset="0"/>
            </a:endParaRPr>
          </a:p>
        </p:txBody>
      </p:sp>
      <p:pic>
        <p:nvPicPr>
          <p:cNvPr id="3" name="Изображение 2"/>
          <p:cNvPicPr/>
          <p:nvPr/>
        </p:nvPicPr>
        <p:blipFill>
          <a:blip r:embed="rId1"/>
          <a:stretch>
            <a:fillRect/>
          </a:stretch>
        </p:blipFill>
        <p:spPr>
          <a:xfrm>
            <a:off x="5890260" y="1215390"/>
            <a:ext cx="6024880" cy="51104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935" y="233680"/>
            <a:ext cx="6320155" cy="60915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75000"/>
                  </a:schemeClr>
                </a:solidFill>
              </a14:hiddenFill>
            </a:ext>
          </a:extLst>
        </p:spPr>
        <p:txBody>
          <a:bodyPr anchor="ctr" anchorCtr="0">
            <a:noAutofit/>
          </a:bodyPr>
          <a:lstStyle/>
          <a:p>
            <a:pPr algn="l"/>
            <a: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  <a:t>Повышение</a:t>
            </a:r>
            <a: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  <a:t>эксплуатационных</a:t>
            </a:r>
            <a: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  <a:t>характеристик</a:t>
            </a:r>
            <a:b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</a:br>
            <a: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  <a:t>цементобетона</a:t>
            </a:r>
            <a: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  <a:t>в</a:t>
            </a:r>
            <a: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  <a:t>различных</a:t>
            </a:r>
            <a: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  <a:t>климатических</a:t>
            </a:r>
            <a: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  <a:t>условиях</a:t>
            </a:r>
            <a: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  <a:t>за</a:t>
            </a:r>
            <a:r>
              <a:rPr lang="ru-RU" altLang="en-US" sz="20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  <a:t>счет</a:t>
            </a:r>
            <a: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  <a:t>применения</a:t>
            </a:r>
            <a: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  <a:t>химических</a:t>
            </a:r>
            <a: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  <a:t>добавок</a:t>
            </a:r>
            <a:b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</a:br>
            <a:b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</a:br>
            <a:b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</a:br>
            <a:b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</a:br>
            <a:b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</a:br>
            <a:b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</a:br>
            <a:b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</a:br>
            <a:b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</a:br>
            <a:b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</a:br>
            <a:b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</a:br>
            <a:br>
              <a:rPr lang="en-US" altLang="en-US" sz="2000">
                <a:latin typeface="Artifakt Element Black" panose="020B0A03050000020004" charset="0"/>
                <a:cs typeface="Artifakt Element Black" panose="020B0A03050000020004" charset="0"/>
              </a:rPr>
            </a:br>
            <a:endParaRPr lang="en-US" altLang="en-US" sz="2000">
              <a:latin typeface="Artifakt Element Black" panose="020B0A03050000020004" charset="0"/>
              <a:cs typeface="Artifakt Element Black" panose="020B0A03050000020004" charset="0"/>
            </a:endParaRPr>
          </a:p>
        </p:txBody>
      </p:sp>
      <p:pic>
        <p:nvPicPr>
          <p:cNvPr id="7" name="Изображение 6" descr="—Pngtree—chemical flask with green liquid_15803112"/>
          <p:cNvPicPr>
            <a:picLocks noChangeAspect="1"/>
          </p:cNvPicPr>
          <p:nvPr/>
        </p:nvPicPr>
        <p:blipFill>
          <a:blip r:embed="rId2">
            <a:lum bright="-18000"/>
          </a:blip>
          <a:stretch>
            <a:fillRect/>
          </a:stretch>
        </p:blipFill>
        <p:spPr>
          <a:xfrm>
            <a:off x="1980565" y="2455545"/>
            <a:ext cx="6065520" cy="40468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4485" y="-27305"/>
            <a:ext cx="8133080" cy="634365"/>
          </a:xfrm>
        </p:spPr>
        <p:txBody>
          <a:bodyPr>
            <a:noAutofit/>
          </a:bodyPr>
          <a:p>
            <a:pPr algn="ctr"/>
            <a:r>
              <a:rPr lang="ru-RU" altLang="ru-RU" sz="2000">
                <a:latin typeface="Artifakt Element Black" panose="020B0A03050000020004" charset="0"/>
                <a:cs typeface="Artifakt Element Black" panose="020B0A03050000020004" charset="0"/>
              </a:rPr>
              <a:t>Эксплуатационные характеристики цементобетона</a:t>
            </a:r>
            <a:endParaRPr lang="ru-RU" altLang="ru-RU" sz="2000">
              <a:latin typeface="Artifakt Element Black" panose="020B0A03050000020004" charset="0"/>
              <a:cs typeface="Artifakt Element Black" panose="020B0A03050000020004" charset="0"/>
            </a:endParaRPr>
          </a:p>
        </p:txBody>
      </p:sp>
      <p:sp>
        <p:nvSpPr>
          <p:cNvPr id="62" name="Замещающее содержимое 61"/>
          <p:cNvSpPr/>
          <p:nvPr>
            <p:ph idx="1"/>
          </p:nvPr>
        </p:nvSpPr>
        <p:spPr>
          <a:xfrm>
            <a:off x="3235960" y="955040"/>
            <a:ext cx="8058785" cy="4696460"/>
          </a:xfrm>
        </p:spPr>
        <p:txBody>
          <a:bodyPr>
            <a:noAutofit/>
          </a:bodyPr>
          <a:p>
            <a:pPr marL="457200" indent="-457200" algn="l">
              <a:buClr>
                <a:srgbClr val="A9D18E"/>
              </a:buClr>
              <a:buFont typeface="Arial" panose="020B0604020202020204" pitchFamily="34" charset="0"/>
              <a:buChar char="▲"/>
            </a:pPr>
            <a:r>
              <a:rPr lang="ru-RU" altLang="en-US" sz="2000">
                <a:latin typeface="Artifakt Element Black" panose="020B0A03050000020004" charset="0"/>
                <a:cs typeface="Artifakt Element Black" panose="020B0A03050000020004" charset="0"/>
              </a:rPr>
              <a:t>Прочность на растяжение при изгибе</a:t>
            </a:r>
            <a:endParaRPr lang="ru-RU" altLang="en-US" sz="2000"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457200" indent="-457200" algn="l">
              <a:buClr>
                <a:srgbClr val="A9D18E"/>
              </a:buClr>
              <a:buFont typeface="Arial" panose="020B0604020202020204" pitchFamily="34" charset="0"/>
              <a:buChar char="▲"/>
            </a:pPr>
            <a:endParaRPr lang="ru-RU" altLang="en-US" sz="2000"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457200" indent="-457200" algn="l">
              <a:buClr>
                <a:srgbClr val="A9D18E"/>
              </a:buClr>
              <a:buFont typeface="Arial" panose="020B0604020202020204" pitchFamily="34" charset="0"/>
              <a:buChar char="▲"/>
            </a:pPr>
            <a:r>
              <a:rPr lang="ru-RU" altLang="en-US" sz="2000">
                <a:latin typeface="Artifakt Element Black" panose="020B0A03050000020004" charset="0"/>
                <a:cs typeface="Artifakt Element Black" panose="020B0A03050000020004" charset="0"/>
              </a:rPr>
              <a:t>Прочность на сжатие</a:t>
            </a:r>
            <a:endParaRPr lang="ru-RU" altLang="en-US" sz="2000"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457200" indent="-457200" algn="l">
              <a:buClr>
                <a:srgbClr val="A9D18E"/>
              </a:buClr>
              <a:buFont typeface="Arial" panose="020B0604020202020204" pitchFamily="34" charset="0"/>
              <a:buChar char="▲"/>
            </a:pPr>
            <a:endParaRPr lang="ru-RU" altLang="en-US" sz="2000"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457200" indent="-457200" algn="l">
              <a:buClr>
                <a:srgbClr val="A9D18E"/>
              </a:buClr>
              <a:buFont typeface="Arial" panose="020B0604020202020204" pitchFamily="34" charset="0"/>
              <a:buChar char="▲"/>
            </a:pPr>
            <a:r>
              <a:rPr lang="ru-RU" altLang="en-US" sz="2000">
                <a:latin typeface="Artifakt Element Black" panose="020B0A03050000020004" charset="0"/>
                <a:cs typeface="Artifakt Element Black" panose="020B0A03050000020004" charset="0"/>
              </a:rPr>
              <a:t>Морозостойкость</a:t>
            </a:r>
            <a:endParaRPr lang="ru-RU" altLang="en-US" sz="2000"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457200" indent="-457200" algn="l">
              <a:buClr>
                <a:srgbClr val="A9D18E"/>
              </a:buClr>
              <a:buFont typeface="Arial" panose="020B0604020202020204" pitchFamily="34" charset="0"/>
              <a:buChar char="▲"/>
            </a:pPr>
            <a:endParaRPr lang="ru-RU" altLang="en-US" sz="2000"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457200" indent="-457200" algn="l">
              <a:buClr>
                <a:srgbClr val="A9D18E"/>
              </a:buClr>
              <a:buFont typeface="Arial" panose="020B0604020202020204" pitchFamily="34" charset="0"/>
              <a:buChar char="▲"/>
            </a:pPr>
            <a:r>
              <a:rPr lang="ru-RU" altLang="en-US" sz="2000">
                <a:latin typeface="Artifakt Element Black" panose="020B0A03050000020004" charset="0"/>
                <a:cs typeface="Artifakt Element Black" panose="020B0A03050000020004" charset="0"/>
              </a:rPr>
              <a:t>Коррозионная стойкость</a:t>
            </a:r>
            <a:endParaRPr lang="ru-RU" altLang="en-US" sz="2000"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457200" indent="-457200" algn="l">
              <a:buClr>
                <a:srgbClr val="A9D18E"/>
              </a:buClr>
              <a:buFont typeface="Arial" panose="020B0604020202020204" pitchFamily="34" charset="0"/>
              <a:buChar char="▲"/>
            </a:pPr>
            <a:endParaRPr lang="ru-RU" altLang="en-US" sz="2000"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457200" indent="-457200" algn="l">
              <a:buClr>
                <a:srgbClr val="A9D18E"/>
              </a:buClr>
              <a:buFont typeface="Arial" panose="020B0604020202020204" pitchFamily="34" charset="0"/>
              <a:buChar char="▲"/>
            </a:pPr>
            <a:r>
              <a:rPr lang="ru-RU" altLang="en-US" sz="2000">
                <a:latin typeface="Artifakt Element Black" panose="020B0A03050000020004" charset="0"/>
                <a:cs typeface="Artifakt Element Black" panose="020B0A03050000020004" charset="0"/>
              </a:rPr>
              <a:t>Трещиностокость</a:t>
            </a:r>
            <a:endParaRPr lang="ru-RU" altLang="en-US" sz="2000"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457200" indent="-457200" algn="l">
              <a:buClr>
                <a:srgbClr val="A9D18E"/>
              </a:buClr>
              <a:buFont typeface="Arial" panose="020B0604020202020204" pitchFamily="34" charset="0"/>
              <a:buChar char="▲"/>
            </a:pPr>
            <a:endParaRPr lang="ru-RU" altLang="en-US" sz="2000"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457200" indent="-457200" algn="l">
              <a:buClr>
                <a:srgbClr val="A9D18E"/>
              </a:buClr>
              <a:buFont typeface="Arial" panose="020B0604020202020204" pitchFamily="34" charset="0"/>
              <a:buChar char="▲"/>
            </a:pPr>
            <a:r>
              <a:rPr lang="ru-RU" altLang="en-US" sz="2000">
                <a:latin typeface="Artifakt Element Black" panose="020B0A03050000020004" charset="0"/>
                <a:cs typeface="Artifakt Element Black" panose="020B0A03050000020004" charset="0"/>
              </a:rPr>
              <a:t>Истираемость</a:t>
            </a:r>
            <a:endParaRPr lang="ru-RU" altLang="en-US" sz="2000">
              <a:latin typeface="Artifakt Element Black" panose="020B0A03050000020004" charset="0"/>
              <a:cs typeface="Artifakt Element Black" panose="020B0A03050000020004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-20955" y="635"/>
            <a:ext cx="2770505" cy="6867525"/>
          </a:xfrm>
          <a:custGeom>
            <a:avLst/>
            <a:gdLst>
              <a:gd name="connsiteX0" fmla="*/ 0 w 4363"/>
              <a:gd name="connsiteY0" fmla="*/ 10815 h 10815"/>
              <a:gd name="connsiteX1" fmla="*/ 12 w 4363"/>
              <a:gd name="connsiteY1" fmla="*/ 0 h 10815"/>
              <a:gd name="connsiteX2" fmla="*/ 4363 w 4363"/>
              <a:gd name="connsiteY2" fmla="*/ 25 h 10815"/>
              <a:gd name="connsiteX3" fmla="*/ 2796 w 4363"/>
              <a:gd name="connsiteY3" fmla="*/ 10794 h 10815"/>
              <a:gd name="connsiteX4" fmla="*/ 0 w 4363"/>
              <a:gd name="connsiteY4" fmla="*/ 10815 h 10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3" h="10815">
                <a:moveTo>
                  <a:pt x="0" y="10815"/>
                </a:moveTo>
                <a:lnTo>
                  <a:pt x="12" y="0"/>
                </a:lnTo>
                <a:lnTo>
                  <a:pt x="4363" y="25"/>
                </a:lnTo>
                <a:lnTo>
                  <a:pt x="2796" y="10794"/>
                </a:lnTo>
                <a:lnTo>
                  <a:pt x="0" y="1081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60" name="Текстовое поле 59"/>
          <p:cNvSpPr txBox="1"/>
          <p:nvPr/>
        </p:nvSpPr>
        <p:spPr>
          <a:xfrm>
            <a:off x="1958975" y="5651500"/>
            <a:ext cx="9943465" cy="670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Все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обозначенные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свойства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цементобетона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и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сохраняемость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их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во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времени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закладываются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на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стадиях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подбора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состава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бетона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и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не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должны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изменяться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в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процессе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изготовления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бетонной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смеси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и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устройстве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монолитного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цементобетонного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покрытия</a:t>
            </a:r>
            <a:endParaRPr lang="en-US" altLang="en-US" sz="1600">
              <a:latin typeface="Artifakt Element Black" panose="020B0A03050000020004" charset="0"/>
              <a:cs typeface="Artifakt Element Black" panose="020B0A03050000020004" charset="0"/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62865" y="7239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СКТ-СТАНДАРТ</a:t>
            </a:r>
            <a:endParaRPr lang="ru-RU" altLang="en-US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pic>
        <p:nvPicPr>
          <p:cNvPr id="66" name="Изображение 65" descr="—Pngtree—glossy green exclamation mark_20585060"/>
          <p:cNvPicPr>
            <a:picLocks noChangeAspect="1"/>
          </p:cNvPicPr>
          <p:nvPr/>
        </p:nvPicPr>
        <p:blipFill>
          <a:blip r:embed="rId1"/>
          <a:srcRect l="11963" t="10376" r="11549" b="8809"/>
          <a:stretch>
            <a:fillRect/>
          </a:stretch>
        </p:blipFill>
        <p:spPr>
          <a:xfrm>
            <a:off x="228600" y="5312410"/>
            <a:ext cx="1526540" cy="1473835"/>
          </a:xfrm>
          <a:prstGeom prst="rect">
            <a:avLst/>
          </a:prstGeom>
        </p:spPr>
      </p:pic>
      <p:pic>
        <p:nvPicPr>
          <p:cNvPr id="68" name="Изображение 67" descr="—Pngtree—chemical flask with green liquid_15803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72390"/>
            <a:ext cx="1173480" cy="78359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Полилиния 5"/>
          <p:cNvSpPr/>
          <p:nvPr/>
        </p:nvSpPr>
        <p:spPr>
          <a:xfrm>
            <a:off x="-20955" y="635"/>
            <a:ext cx="2688590" cy="995045"/>
          </a:xfrm>
          <a:custGeom>
            <a:avLst/>
            <a:gdLst>
              <a:gd name="connsiteX0" fmla="*/ 0 w 7936"/>
              <a:gd name="connsiteY0" fmla="*/ 10859 h 10859"/>
              <a:gd name="connsiteX1" fmla="*/ 21 w 7936"/>
              <a:gd name="connsiteY1" fmla="*/ 0 h 10859"/>
              <a:gd name="connsiteX2" fmla="*/ 7936 w 7936"/>
              <a:gd name="connsiteY2" fmla="*/ 25 h 10859"/>
              <a:gd name="connsiteX3" fmla="*/ 5952 w 7936"/>
              <a:gd name="connsiteY3" fmla="*/ 10859 h 10859"/>
              <a:gd name="connsiteX4" fmla="*/ 0 w 7936"/>
              <a:gd name="connsiteY4" fmla="*/ 10859 h 10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36" h="10859">
                <a:moveTo>
                  <a:pt x="0" y="10859"/>
                </a:moveTo>
                <a:lnTo>
                  <a:pt x="21" y="0"/>
                </a:lnTo>
                <a:lnTo>
                  <a:pt x="7936" y="25"/>
                </a:lnTo>
                <a:lnTo>
                  <a:pt x="5952" y="10859"/>
                </a:lnTo>
                <a:lnTo>
                  <a:pt x="0" y="1085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60" name="Текстовое поле 59"/>
          <p:cNvSpPr txBox="1"/>
          <p:nvPr/>
        </p:nvSpPr>
        <p:spPr>
          <a:xfrm>
            <a:off x="207645" y="5817870"/>
            <a:ext cx="9943465" cy="670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62865" y="13525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СКТ-СТАНДАРТ</a:t>
            </a:r>
            <a:endParaRPr lang="ru-RU" altLang="en-US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sp>
        <p:nvSpPr>
          <p:cNvPr id="3" name="Заголовок 2"/>
          <p:cNvSpPr/>
          <p:nvPr>
            <p:ph type="title"/>
          </p:nvPr>
        </p:nvSpPr>
        <p:spPr>
          <a:xfrm>
            <a:off x="2980690" y="0"/>
            <a:ext cx="9211945" cy="880745"/>
          </a:xfrm>
        </p:spPr>
        <p:txBody>
          <a:bodyPr>
            <a:noAutofit/>
          </a:bodyPr>
          <a:p>
            <a:pPr algn="l">
              <a:buClrTx/>
              <a:buSzTx/>
              <a:buFontTx/>
            </a:pP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ОПЫТ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ПРИМЕНЕНИЯ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КОМПЛЕКСОВ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ХИМИЧЕСКИХ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ДОБАВОК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ДЛЯ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ДОРОЖНОГО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БЕТОНА</a:t>
            </a:r>
            <a: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b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</a:b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Рассматриваемые регионы и их характеристики</a:t>
            </a:r>
            <a:endParaRPr lang="en-US" altLang="en-US" sz="1600">
              <a:latin typeface="Artifakt Element Black" panose="020B0A03050000020004" charset="0"/>
              <a:cs typeface="Artifakt Element Black" panose="020B0A03050000020004" charset="0"/>
            </a:endParaRPr>
          </a:p>
        </p:txBody>
      </p:sp>
      <p:graphicFrame>
        <p:nvGraphicFramePr>
          <p:cNvPr id="5" name="Таблица 4"/>
          <p:cNvGraphicFramePr/>
          <p:nvPr>
            <p:custDataLst>
              <p:tags r:id="rId1"/>
            </p:custDataLst>
          </p:nvPr>
        </p:nvGraphicFramePr>
        <p:xfrm>
          <a:off x="62865" y="1176655"/>
          <a:ext cx="12009755" cy="4921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6935"/>
                <a:gridCol w="7322820"/>
              </a:tblGrid>
              <a:tr h="105029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ru-RU" sz="1400" b="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1.</a:t>
                      </a:r>
                      <a:r>
                        <a:rPr lang="ru-RU" altLang="en-US" sz="1400" b="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 </a:t>
                      </a:r>
                      <a:r>
                        <a:rPr lang="en-US" altLang="en-US" sz="1400" b="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Республика Беларусь </a:t>
                      </a:r>
                      <a:endParaRPr lang="en-US" altLang="en-US" sz="1400" b="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en-US" sz="1400" b="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II - дорожно-климатическая зона</a:t>
                      </a:r>
                      <a:endParaRPr lang="en-US" altLang="en-US" sz="1400" b="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>
                        <a:buNone/>
                      </a:pPr>
                      <a:endParaRPr lang="en-US" altLang="en-US" sz="1400" b="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l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ru-RU" sz="1400" b="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</a:rPr>
                        <a:t>Сырьевая база:</a:t>
                      </a:r>
                      <a:endParaRPr lang="en-US" altLang="ru-RU" sz="1400" b="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 marL="0" lvl="1" algn="l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ru-RU" sz="1400" b="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</a:rPr>
                        <a:t>- один источник получения крупного заполнителя (карьер «Микашевичи»)</a:t>
                      </a:r>
                      <a:endParaRPr lang="en-US" altLang="ru-RU" sz="1400" b="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 marL="0" lvl="1" algn="l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ru-RU" sz="1400" b="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</a:rPr>
                        <a:t>- наличие природных песков для строительных работ</a:t>
                      </a:r>
                      <a:endParaRPr lang="en-US" altLang="ru-RU" sz="1400" b="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 marL="0" lvl="1" algn="l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ru-RU" sz="1400" b="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</a:rPr>
                        <a:t> - цементы ПЦ500 Д0-Н трёх заводов </a:t>
                      </a:r>
                      <a:endParaRPr lang="en-US" altLang="ru-RU" sz="1400" b="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endParaRPr lang="en-US" altLang="ru-RU" sz="1400" b="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</a:txBody>
                  <a:tcPr>
                    <a:noFill/>
                  </a:tcPr>
                </a:tc>
              </a:tr>
              <a:tr h="15849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2.</a:t>
                      </a:r>
                      <a:r>
                        <a:rPr lang="ru-RU" altLang="en-US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 </a:t>
                      </a:r>
                      <a:r>
                        <a:rPr lang="en-US" altLang="en-US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Республика</a:t>
                      </a: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 </a:t>
                      </a:r>
                      <a:r>
                        <a:rPr lang="en-US" altLang="en-US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Молдова</a:t>
                      </a: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 </a:t>
                      </a: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III (</a:t>
                      </a:r>
                      <a:r>
                        <a:rPr lang="en-US" altLang="en-US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на</a:t>
                      </a: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 </a:t>
                      </a:r>
                      <a:r>
                        <a:rPr lang="en-US" altLang="en-US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юге</a:t>
                      </a: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 IV) - </a:t>
                      </a:r>
                      <a:r>
                        <a:rPr lang="en-US" altLang="en-US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дорожно</a:t>
                      </a: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-</a:t>
                      </a:r>
                      <a:r>
                        <a:rPr lang="en-US" altLang="en-US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климатическая</a:t>
                      </a: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 </a:t>
                      </a:r>
                      <a:r>
                        <a:rPr lang="en-US" altLang="en-US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зона</a:t>
                      </a: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 </a:t>
                      </a: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lvl="0" algn="l">
                        <a:buClrTx/>
                        <a:buSzTx/>
                        <a:buFontTx/>
                        <a:buNone/>
                      </a:pP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 lvl="0" algn="l">
                        <a:buClrTx/>
                        <a:buSzTx/>
                        <a:buFontTx/>
                        <a:buNone/>
                      </a:pP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</a:rPr>
                        <a:t>Сырьевая база:</a:t>
                      </a: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 marL="0" lvl="1" algn="l">
                        <a:buClrTx/>
                        <a:buSzTx/>
                        <a:buFontTx/>
                        <a:buNone/>
                      </a:pP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</a:rPr>
                        <a:t>- крупный заполнитель карьер «Сорока» 30%, </a:t>
                      </a: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 marL="0" lvl="1" algn="l">
                        <a:buClrTx/>
                        <a:buSzTx/>
                        <a:buFontTx/>
                        <a:buNone/>
                      </a:pP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</a:rPr>
                        <a:t>  70% - импортируемый материал (Румыния) </a:t>
                      </a: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 marL="0" lvl="2" algn="l">
                        <a:buClrTx/>
                        <a:buSzTx/>
                        <a:buFontTx/>
                        <a:buNone/>
                      </a:pP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</a:rPr>
                        <a:t>- наличие песков природных для строительных работ</a:t>
                      </a: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 marL="0" lvl="2" algn="l">
                        <a:buClrTx/>
                        <a:buSzTx/>
                        <a:buFontTx/>
                        <a:buNone/>
                      </a:pP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</a:rPr>
                        <a:t>- цементы двух заводов с близким минералогическим составом</a:t>
                      </a: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 marL="0" lvl="1" algn="l">
                        <a:buClrTx/>
                        <a:buSzTx/>
                        <a:buFontTx/>
                        <a:buNone/>
                      </a:pP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 marL="0" lvl="1" algn="l">
                        <a:buClrTx/>
                        <a:buSzTx/>
                        <a:buFontTx/>
                        <a:buNone/>
                      </a:pP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</a:txBody>
                  <a:tcPr anchor="t" anchorCtr="0">
                    <a:noFill/>
                  </a:tcPr>
                </a:tc>
              </a:tr>
              <a:tr h="2286635"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3. </a:t>
                      </a:r>
                      <a:r>
                        <a:rPr lang="en-US" altLang="en-US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Республика</a:t>
                      </a: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 </a:t>
                      </a:r>
                      <a:r>
                        <a:rPr lang="en-US" altLang="en-US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Узбекистан</a:t>
                      </a: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 </a:t>
                      </a: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V - </a:t>
                      </a:r>
                      <a:r>
                        <a:rPr lang="en-US" altLang="en-US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дорожно</a:t>
                      </a: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-</a:t>
                      </a:r>
                      <a:r>
                        <a:rPr lang="en-US" altLang="en-US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климатическая</a:t>
                      </a: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 </a:t>
                      </a:r>
                      <a:r>
                        <a:rPr lang="en-US" altLang="en-US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  <a:sym typeface="+mn-ea"/>
                        </a:rPr>
                        <a:t>зона</a:t>
                      </a:r>
                      <a:endParaRPr lang="en-US" altLang="en-US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  <a:sym typeface="+mn-ea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marL="0" lvl="0" algn="l">
                        <a:buClrTx/>
                        <a:buSzTx/>
                        <a:buFontTx/>
                        <a:buNone/>
                      </a:pP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 marL="0" lvl="0" algn="l">
                        <a:buClrTx/>
                        <a:buSzTx/>
                        <a:buFontTx/>
                        <a:buNone/>
                      </a:pP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</a:rPr>
                        <a:t>Сырьевая база:  </a:t>
                      </a: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</a:rPr>
                        <a:t>- крупный заполнитель местного производства </a:t>
                      </a: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</a:rPr>
                        <a:t>  (на крупных объектах поставки из двух-трёх источников), </a:t>
                      </a: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</a:rPr>
                        <a:t>- пески природные - засоленные, с высоким содержанием вредных примесей, </a:t>
                      </a: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</a:rPr>
                        <a:t>- используются пески из отсевов дробления горных пород </a:t>
                      </a: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</a:rPr>
                        <a:t>(с высоким содержанием пылевидных частиц до 15%) </a:t>
                      </a: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</a:rPr>
                        <a:t>- 18 производителей цемента (от 60 до 3500 тыс.т/год) </a:t>
                      </a: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  <a:p>
                      <a:pPr algn="l">
                        <a:buClrTx/>
                        <a:buSzTx/>
                        <a:buFontTx/>
                      </a:pPr>
                      <a:r>
                        <a:rPr lang="en-US" altLang="ru-RU" sz="1400">
                          <a:gradFill>
                            <a:gsLst>
                              <a:gs pos="93000">
                                <a:schemeClr val="accent6">
                                  <a:lumMod val="75000"/>
                                </a:schemeClr>
                              </a:gs>
                              <a:gs pos="12000">
                                <a:schemeClr val="accent6">
                                  <a:lumMod val="75000"/>
                                </a:schemeClr>
                              </a:gs>
                              <a:gs pos="100000">
                                <a:schemeClr val="accent6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Artifakt Element Black" panose="020B0A03050000020004" charset="0"/>
                          <a:cs typeface="Artifakt Element Black" panose="020B0A03050000020004" charset="0"/>
                        </a:rPr>
                        <a:t>   80% производимого цемента не соответствует заявленной активности)</a:t>
                      </a:r>
                      <a:endParaRPr lang="en-US" altLang="ru-RU" sz="1400">
                        <a:gradFill>
                          <a:gsLst>
                            <a:gs pos="93000">
                              <a:schemeClr val="accent6">
                                <a:lumMod val="75000"/>
                              </a:schemeClr>
                            </a:gs>
                            <a:gs pos="12000">
                              <a:schemeClr val="accent6">
                                <a:lumMod val="75000"/>
                              </a:schemeClr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lin ang="0" scaled="0"/>
                        </a:gradFill>
                        <a:latin typeface="Artifakt Element Black" panose="020B0A03050000020004" charset="0"/>
                        <a:cs typeface="Artifakt Element Black" panose="020B0A0305000002000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68" name="Изображение 67" descr="—Pngtree—chemical flask with green liquid_15803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345" y="135255"/>
            <a:ext cx="1173480" cy="7835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Полилиния 5"/>
          <p:cNvSpPr/>
          <p:nvPr/>
        </p:nvSpPr>
        <p:spPr>
          <a:xfrm>
            <a:off x="-20955" y="0"/>
            <a:ext cx="2563495" cy="6868160"/>
          </a:xfrm>
          <a:custGeom>
            <a:avLst/>
            <a:gdLst>
              <a:gd name="connsiteX0" fmla="*/ 0 w 4431"/>
              <a:gd name="connsiteY0" fmla="*/ 10816 h 10816"/>
              <a:gd name="connsiteX1" fmla="*/ 12 w 4431"/>
              <a:gd name="connsiteY1" fmla="*/ 0 h 10816"/>
              <a:gd name="connsiteX2" fmla="*/ 4431 w 4431"/>
              <a:gd name="connsiteY2" fmla="*/ 25 h 10816"/>
              <a:gd name="connsiteX3" fmla="*/ 2270 w 4431"/>
              <a:gd name="connsiteY3" fmla="*/ 10816 h 10816"/>
              <a:gd name="connsiteX4" fmla="*/ 0 w 4431"/>
              <a:gd name="connsiteY4" fmla="*/ 10816 h 10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1" h="10816">
                <a:moveTo>
                  <a:pt x="0" y="10816"/>
                </a:moveTo>
                <a:lnTo>
                  <a:pt x="12" y="0"/>
                </a:lnTo>
                <a:lnTo>
                  <a:pt x="4431" y="25"/>
                </a:lnTo>
                <a:lnTo>
                  <a:pt x="2270" y="10816"/>
                </a:lnTo>
                <a:lnTo>
                  <a:pt x="0" y="108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62" name="Замещающее содержимое 61"/>
          <p:cNvSpPr/>
          <p:nvPr>
            <p:ph idx="1"/>
          </p:nvPr>
        </p:nvSpPr>
        <p:spPr>
          <a:xfrm>
            <a:off x="2733675" y="1120775"/>
            <a:ext cx="9246235" cy="5534660"/>
          </a:xfrm>
        </p:spPr>
        <p:txBody>
          <a:bodyPr>
            <a:normAutofit/>
          </a:bodyPr>
          <a:p>
            <a:pPr indent="457200">
              <a:lnSpc>
                <a:spcPct val="120000"/>
              </a:lnSpc>
            </a:pPr>
            <a:endParaRPr lang="en-US" altLang="ru-RU">
              <a:gradFill>
                <a:gsLst>
                  <a:gs pos="94000">
                    <a:schemeClr val="accent6">
                      <a:lumMod val="75000"/>
                    </a:schemeClr>
                  </a:gs>
                  <a:gs pos="69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0" scaled="0"/>
              </a:gradFill>
            </a:endParaRPr>
          </a:p>
          <a:p>
            <a:pPr marL="342900" indent="-342900" algn="l">
              <a:lnSpc>
                <a:spcPct val="120000"/>
              </a:lnSpc>
              <a:buClr>
                <a:srgbClr val="548235"/>
              </a:buClr>
              <a:buFont typeface="Arial" panose="020B0604020202020204" pitchFamily="34" charset="0"/>
              <a:buChar char="▲"/>
            </a:pPr>
            <a:r>
              <a:rPr lang="en-US" altLang="en-US" sz="2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Время транспортирования смеси в автосамосвале -</a:t>
            </a:r>
            <a:r>
              <a:rPr lang="ru-RU" altLang="en-US" sz="2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 до </a:t>
            </a:r>
            <a:r>
              <a:rPr lang="en-US" altLang="en-US" sz="2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70 мин</a:t>
            </a:r>
            <a:endParaRPr lang="en-US" altLang="en-US" sz="2000">
              <a:gradFill>
                <a:gsLst>
                  <a:gs pos="94000">
                    <a:schemeClr val="accent6">
                      <a:lumMod val="75000"/>
                    </a:schemeClr>
                  </a:gs>
                  <a:gs pos="69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0" scaled="0"/>
              </a:gradFill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342900" indent="-342900" algn="l">
              <a:lnSpc>
                <a:spcPct val="120000"/>
              </a:lnSpc>
              <a:buClr>
                <a:srgbClr val="548235"/>
              </a:buClr>
              <a:buFont typeface="Arial" panose="020B0604020202020204" pitchFamily="34" charset="0"/>
              <a:buChar char="▲"/>
            </a:pPr>
            <a:r>
              <a:rPr lang="en-US" altLang="en-US" sz="2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Сохраняемость бетонной смеси - 90 мин (С2-С3)</a:t>
            </a:r>
            <a:endParaRPr lang="en-US" altLang="en-US" sz="2000">
              <a:gradFill>
                <a:gsLst>
                  <a:gs pos="94000">
                    <a:schemeClr val="accent6">
                      <a:lumMod val="75000"/>
                    </a:schemeClr>
                  </a:gs>
                  <a:gs pos="69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0" scaled="0"/>
              </a:gradFill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342900" indent="-342900" algn="l">
              <a:lnSpc>
                <a:spcPct val="120000"/>
              </a:lnSpc>
              <a:buClr>
                <a:srgbClr val="548235"/>
              </a:buClr>
              <a:buFont typeface="Arial" panose="020B0604020202020204" pitchFamily="34" charset="0"/>
              <a:buChar char="▲"/>
            </a:pPr>
            <a:r>
              <a:rPr lang="en-US" altLang="en-US" sz="2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Водоцементное отношение - 0,38 - 0,41</a:t>
            </a:r>
            <a:endParaRPr lang="en-US" altLang="en-US" sz="2000">
              <a:gradFill>
                <a:gsLst>
                  <a:gs pos="94000">
                    <a:schemeClr val="accent6">
                      <a:lumMod val="75000"/>
                    </a:schemeClr>
                  </a:gs>
                  <a:gs pos="69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0" scaled="0"/>
              </a:gradFill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342900" indent="-342900" algn="l">
              <a:lnSpc>
                <a:spcPct val="120000"/>
              </a:lnSpc>
              <a:buClr>
                <a:srgbClr val="548235"/>
              </a:buClr>
              <a:buFont typeface="Arial" panose="020B0604020202020204" pitchFamily="34" charset="0"/>
              <a:buChar char="▲"/>
            </a:pPr>
            <a:r>
              <a:rPr lang="en-US" altLang="en-US" sz="2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Подвижность бетонной смеси на месте укладки - 2,5 - 3,0 см (П1)</a:t>
            </a:r>
            <a:endParaRPr lang="en-US" altLang="en-US" sz="2000">
              <a:gradFill>
                <a:gsLst>
                  <a:gs pos="94000">
                    <a:schemeClr val="accent6">
                      <a:lumMod val="75000"/>
                    </a:schemeClr>
                  </a:gs>
                  <a:gs pos="69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0" scaled="0"/>
              </a:gradFill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342900" indent="-342900" algn="l">
              <a:lnSpc>
                <a:spcPct val="120000"/>
              </a:lnSpc>
              <a:buClr>
                <a:srgbClr val="548235"/>
              </a:buClr>
              <a:buFont typeface="Arial" panose="020B0604020202020204" pitchFamily="34" charset="0"/>
              <a:buChar char="▲"/>
            </a:pPr>
            <a:r>
              <a:rPr lang="en-US" altLang="en-US" sz="2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Воздухововлечение (пористость бетонной смеси) </a:t>
            </a:r>
            <a:endParaRPr lang="en-US" altLang="en-US" sz="2000">
              <a:gradFill>
                <a:gsLst>
                  <a:gs pos="94000">
                    <a:schemeClr val="accent6">
                      <a:lumMod val="75000"/>
                    </a:schemeClr>
                  </a:gs>
                  <a:gs pos="69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0" scaled="0"/>
              </a:gradFill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algn="l">
              <a:lnSpc>
                <a:spcPct val="120000"/>
              </a:lnSpc>
              <a:buClr>
                <a:srgbClr val="548235"/>
              </a:buClr>
              <a:buFont typeface="Arial" panose="020B0604020202020204" pitchFamily="34" charset="0"/>
            </a:pPr>
            <a:r>
              <a:rPr lang="ru-RU" altLang="en-US" sz="2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      </a:t>
            </a:r>
            <a:r>
              <a:rPr lang="en-US" altLang="en-US" sz="2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на месте укладки - 5,7 - 5,9 %</a:t>
            </a:r>
            <a:endParaRPr lang="en-US" altLang="en-US" sz="2000">
              <a:gradFill>
                <a:gsLst>
                  <a:gs pos="94000">
                    <a:schemeClr val="accent6">
                      <a:lumMod val="75000"/>
                    </a:schemeClr>
                  </a:gs>
                  <a:gs pos="69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0" scaled="0"/>
              </a:gradFill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342900" indent="-342900" algn="l">
              <a:lnSpc>
                <a:spcPct val="120000"/>
              </a:lnSpc>
              <a:buClr>
                <a:srgbClr val="548235"/>
              </a:buClr>
              <a:buFont typeface="Arial" panose="020B0604020202020204" pitchFamily="34" charset="0"/>
              <a:buChar char="▲"/>
            </a:pPr>
            <a:r>
              <a:rPr lang="en-US" altLang="en-US" sz="2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Класс бетона по прочности на растяжение при изгибе - Btb 4,4 (контролируемая прочность 5,5 МПа)</a:t>
            </a:r>
            <a:endParaRPr lang="en-US" altLang="en-US" sz="2000">
              <a:gradFill>
                <a:gsLst>
                  <a:gs pos="94000">
                    <a:schemeClr val="accent6">
                      <a:lumMod val="75000"/>
                    </a:schemeClr>
                  </a:gs>
                  <a:gs pos="69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0" scaled="0"/>
              </a:gradFill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342900" indent="-342900">
              <a:lnSpc>
                <a:spcPct val="120000"/>
              </a:lnSpc>
              <a:buClr>
                <a:srgbClr val="548235"/>
              </a:buClr>
              <a:buFont typeface="Arial" panose="020B0604020202020204" pitchFamily="34" charset="0"/>
              <a:buChar char="▲"/>
            </a:pPr>
            <a:r>
              <a:rPr lang="en-US" altLang="en-US" sz="2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Марка</a:t>
            </a:r>
            <a:r>
              <a:rPr lang="en-US" altLang="ru-RU" sz="2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2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бетона</a:t>
            </a:r>
            <a:r>
              <a:rPr lang="en-US" altLang="ru-RU" sz="2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2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по</a:t>
            </a:r>
            <a:r>
              <a:rPr lang="en-US" altLang="ru-RU" sz="2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2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морозостойкости</a:t>
            </a:r>
            <a:r>
              <a:rPr lang="en-US" altLang="ru-RU" sz="2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 F</a:t>
            </a:r>
            <a:r>
              <a:rPr lang="en-US" altLang="ru-RU" sz="2000" baseline="-25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2</a:t>
            </a:r>
            <a:r>
              <a:rPr lang="en-US" altLang="ru-RU" sz="2000">
                <a:gradFill>
                  <a:gsLst>
                    <a:gs pos="94000">
                      <a:schemeClr val="accent6">
                        <a:lumMod val="75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2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0" scaled="0"/>
                </a:gradFill>
                <a:latin typeface="Artifakt Element Black" panose="020B0A03050000020004" charset="0"/>
                <a:cs typeface="Artifakt Element Black" panose="020B0A03050000020004" charset="0"/>
              </a:rPr>
              <a:t> - 150 (200)</a:t>
            </a:r>
            <a:endParaRPr lang="en-US" altLang="ru-RU" sz="2000">
              <a:gradFill>
                <a:gsLst>
                  <a:gs pos="94000">
                    <a:schemeClr val="accent6">
                      <a:lumMod val="75000"/>
                    </a:schemeClr>
                  </a:gs>
                  <a:gs pos="69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0" scaled="0"/>
              </a:gradFill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indent="457200"/>
            <a:endParaRPr lang="en-US" altLang="ru-RU" sz="2000">
              <a:gradFill>
                <a:gsLst>
                  <a:gs pos="94000">
                    <a:schemeClr val="accent6">
                      <a:lumMod val="75000"/>
                    </a:schemeClr>
                  </a:gs>
                  <a:gs pos="69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2000">
                    <a:schemeClr val="accent6">
                      <a:lumMod val="75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0" scaled="0"/>
              </a:gradFill>
              <a:latin typeface="Artifakt Element Black" panose="020B0A03050000020004" charset="0"/>
              <a:cs typeface="Artifakt Element Black" panose="020B0A03050000020004" charset="0"/>
            </a:endParaRPr>
          </a:p>
        </p:txBody>
      </p:sp>
      <p:sp>
        <p:nvSpPr>
          <p:cNvPr id="60" name="Текстовое поле 59"/>
          <p:cNvSpPr txBox="1"/>
          <p:nvPr/>
        </p:nvSpPr>
        <p:spPr>
          <a:xfrm>
            <a:off x="207645" y="5817870"/>
            <a:ext cx="9943465" cy="670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62865" y="250190"/>
            <a:ext cx="20288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СКТ-СТАНДАРТ</a:t>
            </a:r>
            <a:endParaRPr lang="ru-RU" altLang="en-US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sp>
        <p:nvSpPr>
          <p:cNvPr id="2" name="Заголовок 1"/>
          <p:cNvSpPr/>
          <p:nvPr>
            <p:ph type="title"/>
          </p:nvPr>
        </p:nvSpPr>
        <p:spPr>
          <a:xfrm>
            <a:off x="2861310" y="0"/>
            <a:ext cx="9211945" cy="880745"/>
          </a:xfrm>
        </p:spPr>
        <p:txBody>
          <a:bodyPr>
            <a:noAutofit/>
          </a:bodyPr>
          <a:p>
            <a:pPr algn="l">
              <a:buClrTx/>
              <a:buSzTx/>
              <a:buFontTx/>
            </a:pP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ОПЫТ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ПРИМЕНЕНИЯ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КОМПЛЕКСОВ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ХИМИЧЕСКИХ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ДОБАВОК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ДЛЯ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ДОРОЖНОГО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БЕТОНА</a:t>
            </a:r>
            <a: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b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</a:b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Исходные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данные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для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подбора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состава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и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основные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характеристики</a:t>
            </a:r>
            <a:endParaRPr lang="en-US" altLang="en-US" sz="1600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pic>
        <p:nvPicPr>
          <p:cNvPr id="68" name="Изображение 67" descr="—Pngtree—chemical flask with green liquid_158031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7540" y="121920"/>
            <a:ext cx="953770" cy="6369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Полилиния 5"/>
          <p:cNvSpPr/>
          <p:nvPr/>
        </p:nvSpPr>
        <p:spPr>
          <a:xfrm>
            <a:off x="-20955" y="0"/>
            <a:ext cx="2563495" cy="6868160"/>
          </a:xfrm>
          <a:custGeom>
            <a:avLst/>
            <a:gdLst>
              <a:gd name="connsiteX0" fmla="*/ 0 w 4431"/>
              <a:gd name="connsiteY0" fmla="*/ 10816 h 10816"/>
              <a:gd name="connsiteX1" fmla="*/ 12 w 4431"/>
              <a:gd name="connsiteY1" fmla="*/ 0 h 10816"/>
              <a:gd name="connsiteX2" fmla="*/ 4431 w 4431"/>
              <a:gd name="connsiteY2" fmla="*/ 25 h 10816"/>
              <a:gd name="connsiteX3" fmla="*/ 2270 w 4431"/>
              <a:gd name="connsiteY3" fmla="*/ 10816 h 10816"/>
              <a:gd name="connsiteX4" fmla="*/ 0 w 4431"/>
              <a:gd name="connsiteY4" fmla="*/ 10816 h 10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1" h="10816">
                <a:moveTo>
                  <a:pt x="0" y="10816"/>
                </a:moveTo>
                <a:lnTo>
                  <a:pt x="12" y="0"/>
                </a:lnTo>
                <a:lnTo>
                  <a:pt x="4431" y="25"/>
                </a:lnTo>
                <a:lnTo>
                  <a:pt x="2270" y="10816"/>
                </a:lnTo>
                <a:lnTo>
                  <a:pt x="0" y="108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60" name="Текстовое поле 59"/>
          <p:cNvSpPr txBox="1"/>
          <p:nvPr/>
        </p:nvSpPr>
        <p:spPr>
          <a:xfrm>
            <a:off x="207645" y="5817870"/>
            <a:ext cx="9943465" cy="670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62865" y="250190"/>
            <a:ext cx="20288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СКТ-СТАНДАРТ</a:t>
            </a:r>
            <a:endParaRPr lang="ru-RU" altLang="en-US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sp>
        <p:nvSpPr>
          <p:cNvPr id="2" name="Заголовок 1"/>
          <p:cNvSpPr/>
          <p:nvPr>
            <p:ph type="title"/>
          </p:nvPr>
        </p:nvSpPr>
        <p:spPr>
          <a:xfrm>
            <a:off x="2861310" y="121920"/>
            <a:ext cx="9211945" cy="880745"/>
          </a:xfrm>
        </p:spPr>
        <p:txBody>
          <a:bodyPr>
            <a:noAutofit/>
          </a:bodyPr>
          <a:p>
            <a:pPr algn="l">
              <a:buClrTx/>
              <a:buSzTx/>
              <a:buFontTx/>
            </a:pP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ОПЫТ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ПРИМЕНЕНИЯ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КОМПЛЕКСОВ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ХИМИЧЕСКИХ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ДОБАВОК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ДЛЯ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ДОРОЖНОГО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БЕТОНА</a:t>
            </a:r>
            <a: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b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</a:br>
            <a:endParaRPr lang="ru-RU" altLang="en-US" sz="1600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pic>
        <p:nvPicPr>
          <p:cNvPr id="68" name="Изображение 67" descr="—Pngtree—chemical flask with green liquid_158031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7540" y="121920"/>
            <a:ext cx="953770" cy="636905"/>
          </a:xfrm>
          <a:prstGeom prst="rect">
            <a:avLst/>
          </a:prstGeom>
        </p:spPr>
      </p:pic>
      <p:graphicFrame>
        <p:nvGraphicFramePr>
          <p:cNvPr id="4" name="Таблица 3"/>
          <p:cNvGraphicFramePr/>
          <p:nvPr>
            <p:custDataLst>
              <p:tags r:id="rId2"/>
            </p:custDataLst>
          </p:nvPr>
        </p:nvGraphicFramePr>
        <p:xfrm>
          <a:off x="62865" y="939165"/>
          <a:ext cx="12011025" cy="5749925"/>
        </p:xfrm>
        <a:graphic>
          <a:graphicData uri="http://schemas.openxmlformats.org/drawingml/2006/table">
            <a:tbl>
              <a:tblPr/>
              <a:tblGrid>
                <a:gridCol w="1442085"/>
                <a:gridCol w="3237230"/>
                <a:gridCol w="1871980"/>
                <a:gridCol w="1930400"/>
                <a:gridCol w="2436495"/>
                <a:gridCol w="1092835"/>
              </a:tblGrid>
              <a:tr h="466090">
                <a:tc row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Регион, страна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 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 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КХД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Содержание цемента, кг/м</a:t>
                      </a:r>
                      <a:r>
                        <a:rPr lang="en-US" altLang="zh-CN" sz="1200" baseline="300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3</a:t>
                      </a:r>
                      <a:endParaRPr lang="en-US" altLang="zh-CN" sz="1200" baseline="300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 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 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p>
                      <a:pPr marL="0" algn="ctr">
                        <a:buClrTx/>
                        <a:buSzTx/>
                        <a:buFontTx/>
                      </a:pPr>
                      <a:r>
                        <a:rPr lang="en-US" altLang="zh-CN" sz="1200">
                          <a:solidFill>
                            <a:schemeClr val="tx1"/>
                          </a:solidFill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В/Ц</a:t>
                      </a:r>
                      <a:endParaRPr lang="en-US" altLang="zh-CN" sz="1200">
                        <a:solidFill>
                          <a:schemeClr val="tx1"/>
                        </a:solidFill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algn="ctr">
                        <a:buClrTx/>
                        <a:buSzTx/>
                        <a:buFontTx/>
                      </a:pPr>
                      <a:r>
                        <a:rPr lang="en-US" altLang="zh-CN" sz="1200">
                          <a:solidFill>
                            <a:schemeClr val="tx1"/>
                          </a:solidFill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 </a:t>
                      </a:r>
                      <a:endParaRPr lang="en-US" altLang="zh-CN" sz="1200">
                        <a:solidFill>
                          <a:schemeClr val="tx1"/>
                        </a:solidFill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algn="ctr">
                        <a:buClrTx/>
                        <a:buSzTx/>
                        <a:buFontTx/>
                      </a:pPr>
                      <a:r>
                        <a:rPr lang="en-US" altLang="zh-CN" sz="1200">
                          <a:solidFill>
                            <a:schemeClr val="tx1"/>
                          </a:solidFill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 </a:t>
                      </a:r>
                      <a:endParaRPr lang="en-US" altLang="zh-CN" sz="1200">
                        <a:solidFill>
                          <a:schemeClr val="tx1"/>
                        </a:solidFill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43535">
                <a:tc vMerge="1">
                  <a:tcPr marL="0" marR="0" marT="0" marB="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2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Производитель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 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Дозировка </a:t>
                      </a:r>
                      <a:r>
                        <a:rPr lang="ru-RU" altLang="en-US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химической добавки</a:t>
                      </a: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, % от массы цемента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 marL="0" marR="0" marT="0" marB="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vMerge="1">
                  <a:tcPr marL="0" marR="0" marT="0" marB="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EFDA"/>
                    </a:solidFill>
                  </a:tcPr>
                </a:tc>
              </a:tr>
              <a:tr h="286385">
                <a:tc vMerge="1">
                  <a:tcPr marL="0" marR="0" marT="0" marB="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vMerge="1">
                  <a:tcPr marL="0" marR="0" marT="0" marB="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altLang="en-US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Пластифицирующая</a:t>
                      </a:r>
                      <a:endParaRPr lang="ru-RU" altLang="en-US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Воздухововлекающая</a:t>
                      </a:r>
                      <a:endParaRPr lang="ru-RU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vMerge="1">
                  <a:tcPr marL="0" marR="0" marT="0" marB="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vMerge="1">
                  <a:tcPr marL="0" marR="0" marT="0" marB="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2EFDA"/>
                    </a:solidFill>
                  </a:tcPr>
                </a:tc>
              </a:tr>
              <a:tr h="233045">
                <a:tc row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Беларусь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 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 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КХД №1, РБ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0,5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0,09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405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0,32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3045">
                <a:tc vMerge="1"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КХД №2, РФ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1,2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0,18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440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0,37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30275">
                <a:tc vMerge="1"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КХД №3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«СКТ -СТандарт»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  <a:sym typeface="+mn-ea"/>
                        </a:rPr>
                        <a:t>Хидетал П-1</a:t>
                      </a:r>
                      <a:r>
                        <a:rPr lang="ru-RU" altLang="en-US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  <a:sym typeface="+mn-ea"/>
                        </a:rPr>
                        <a:t> + </a:t>
                      </a: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  <a:sym typeface="+mn-ea"/>
                        </a:rPr>
                        <a:t>Хидетал П-8 </a:t>
                      </a:r>
                      <a:r>
                        <a:rPr lang="ru-RU" altLang="en-US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  <a:sym typeface="+mn-ea"/>
                        </a:rPr>
                        <a:t> </a:t>
                      </a: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  <a:sym typeface="+mn-ea"/>
                        </a:rPr>
                        <a:t>(РБ, РФ)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0,6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0,12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395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0,37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30275">
                <a:tc row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Молдова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 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 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КХД №3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«СКТ -СТандарт»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Хидетал П-1</a:t>
                      </a:r>
                      <a:r>
                        <a:rPr lang="ru-RU" altLang="en-US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 + </a:t>
                      </a: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Хидетал П-8 </a:t>
                      </a:r>
                      <a:r>
                        <a:rPr lang="ru-RU" altLang="en-US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 </a:t>
                      </a: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(РБ, РФ)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0,65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0,11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385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0,38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3045">
                <a:tc vMerge="1"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КХД №4, Италия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0,6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0,14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407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0,41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33680">
                <a:tc vMerge="1"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КХД №5, Франция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0,8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0,18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385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0,39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29640">
                <a:tc row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Узбекистан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 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 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КХД №3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«СКТ -СТандарт»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  <a:sym typeface="+mn-ea"/>
                        </a:rPr>
                        <a:t>Хидетал П-1</a:t>
                      </a:r>
                      <a:r>
                        <a:rPr lang="ru-RU" altLang="en-US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  <a:sym typeface="+mn-ea"/>
                        </a:rPr>
                        <a:t> + </a:t>
                      </a: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  <a:sym typeface="+mn-ea"/>
                        </a:rPr>
                        <a:t>Хидетал П-8 </a:t>
                      </a:r>
                      <a:r>
                        <a:rPr lang="ru-RU" altLang="en-US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  <a:sym typeface="+mn-ea"/>
                        </a:rPr>
                        <a:t> </a:t>
                      </a: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  <a:sym typeface="+mn-ea"/>
                        </a:rPr>
                        <a:t>(РБ, РФ)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0,7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0,14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412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0,39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64820">
                <a:tc vMerge="1">
                  <a:tcPr marL="0" marR="0" marT="0" marB="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КХД № 6</a:t>
                      </a:r>
                      <a:r>
                        <a:rPr lang="ru-RU" altLang="en-US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, </a:t>
                      </a: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Германия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1,5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0,12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425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0,43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66090">
                <a:tc vMerge="1">
                  <a:tcPr marL="0" marR="0" marT="0" marB="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КХД № 7,</a:t>
                      </a:r>
                      <a:r>
                        <a:rPr lang="ru-RU" altLang="en-US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  </a:t>
                      </a:r>
                      <a:r>
                        <a:rPr lang="en-US" altLang="zh-CN" sz="12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Швейцария</a:t>
                      </a:r>
                      <a:endParaRPr lang="en-US" altLang="zh-CN" sz="12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0,65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0,15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415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latin typeface="Artifakt Element Black" panose="020B0A03050000020004" charset="0"/>
                          <a:ea typeface="SimSun" panose="02010600030101010101" pitchFamily="2" charset="-122"/>
                          <a:cs typeface="Artifakt Element Black" panose="020B0A03050000020004" charset="0"/>
                        </a:rPr>
                        <a:t>0,39</a:t>
                      </a:r>
                      <a:endParaRPr lang="en-US" altLang="zh-CN" sz="1400">
                        <a:latin typeface="Artifakt Element Black" panose="020B0A03050000020004" charset="0"/>
                        <a:ea typeface="SimSun" panose="02010600030101010101" pitchFamily="2" charset="-122"/>
                        <a:cs typeface="Artifakt Element Black" panose="020B0A03050000020004" charset="0"/>
                      </a:endParaRPr>
                    </a:p>
                  </a:txBody>
                  <a:tcPr marL="0" marR="0" marT="0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Полилиния 5"/>
          <p:cNvSpPr/>
          <p:nvPr/>
        </p:nvSpPr>
        <p:spPr>
          <a:xfrm>
            <a:off x="-20955" y="0"/>
            <a:ext cx="2563495" cy="6868160"/>
          </a:xfrm>
          <a:custGeom>
            <a:avLst/>
            <a:gdLst>
              <a:gd name="connsiteX0" fmla="*/ 0 w 4431"/>
              <a:gd name="connsiteY0" fmla="*/ 10816 h 10816"/>
              <a:gd name="connsiteX1" fmla="*/ 12 w 4431"/>
              <a:gd name="connsiteY1" fmla="*/ 0 h 10816"/>
              <a:gd name="connsiteX2" fmla="*/ 4431 w 4431"/>
              <a:gd name="connsiteY2" fmla="*/ 25 h 10816"/>
              <a:gd name="connsiteX3" fmla="*/ 2270 w 4431"/>
              <a:gd name="connsiteY3" fmla="*/ 10816 h 10816"/>
              <a:gd name="connsiteX4" fmla="*/ 0 w 4431"/>
              <a:gd name="connsiteY4" fmla="*/ 10816 h 10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1" h="10816">
                <a:moveTo>
                  <a:pt x="0" y="10816"/>
                </a:moveTo>
                <a:lnTo>
                  <a:pt x="12" y="0"/>
                </a:lnTo>
                <a:lnTo>
                  <a:pt x="4431" y="25"/>
                </a:lnTo>
                <a:lnTo>
                  <a:pt x="2270" y="10816"/>
                </a:lnTo>
                <a:lnTo>
                  <a:pt x="0" y="108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60" name="Текстовое поле 59"/>
          <p:cNvSpPr txBox="1"/>
          <p:nvPr/>
        </p:nvSpPr>
        <p:spPr>
          <a:xfrm>
            <a:off x="207645" y="5817870"/>
            <a:ext cx="9943465" cy="670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62865" y="250190"/>
            <a:ext cx="20288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СКТ-СТАНДАРТ</a:t>
            </a:r>
            <a:endParaRPr lang="ru-RU" altLang="en-US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sp>
        <p:nvSpPr>
          <p:cNvPr id="2" name="Заголовок 1"/>
          <p:cNvSpPr/>
          <p:nvPr>
            <p:ph type="title"/>
          </p:nvPr>
        </p:nvSpPr>
        <p:spPr>
          <a:xfrm>
            <a:off x="2861310" y="0"/>
            <a:ext cx="9211945" cy="880745"/>
          </a:xfrm>
        </p:spPr>
        <p:txBody>
          <a:bodyPr>
            <a:noAutofit/>
          </a:bodyPr>
          <a:p>
            <a:pPr algn="l">
              <a:buClrTx/>
              <a:buSzTx/>
              <a:buFontTx/>
            </a:pP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ОПЫТ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ПРИМЕНЕНИЯ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КОМПЛЕКСОВ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ХИМИЧЕСКИХ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ДОБАВОК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ДЛЯ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ДОРОЖНОГО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БЕТОНА</a:t>
            </a:r>
            <a: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b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</a:br>
            <a:r>
              <a:rPr lang="ru-RU" altLang="en-US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Диаграмма изменения пористости бетонной смеси</a:t>
            </a:r>
            <a:endParaRPr lang="ru-RU" altLang="en-US" sz="1600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pic>
        <p:nvPicPr>
          <p:cNvPr id="68" name="Изображение 67" descr="—Pngtree—chemical flask with green liquid_15803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540" y="121920"/>
            <a:ext cx="953770" cy="636905"/>
          </a:xfrm>
          <a:prstGeom prst="rect">
            <a:avLst/>
          </a:prstGeom>
        </p:spPr>
      </p:pic>
      <p:graphicFrame>
        <p:nvGraphicFramePr>
          <p:cNvPr id="11" name="Диаграмма 10"/>
          <p:cNvGraphicFramePr/>
          <p:nvPr/>
        </p:nvGraphicFramePr>
        <p:xfrm>
          <a:off x="207010" y="1061720"/>
          <a:ext cx="11480800" cy="5615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Полилиния 5"/>
          <p:cNvSpPr/>
          <p:nvPr/>
        </p:nvSpPr>
        <p:spPr>
          <a:xfrm>
            <a:off x="-20955" y="0"/>
            <a:ext cx="2563495" cy="6868160"/>
          </a:xfrm>
          <a:custGeom>
            <a:avLst/>
            <a:gdLst>
              <a:gd name="connsiteX0" fmla="*/ 0 w 4431"/>
              <a:gd name="connsiteY0" fmla="*/ 10816 h 10816"/>
              <a:gd name="connsiteX1" fmla="*/ 12 w 4431"/>
              <a:gd name="connsiteY1" fmla="*/ 0 h 10816"/>
              <a:gd name="connsiteX2" fmla="*/ 4431 w 4431"/>
              <a:gd name="connsiteY2" fmla="*/ 25 h 10816"/>
              <a:gd name="connsiteX3" fmla="*/ 2270 w 4431"/>
              <a:gd name="connsiteY3" fmla="*/ 10816 h 10816"/>
              <a:gd name="connsiteX4" fmla="*/ 0 w 4431"/>
              <a:gd name="connsiteY4" fmla="*/ 10816 h 10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1" h="10816">
                <a:moveTo>
                  <a:pt x="0" y="10816"/>
                </a:moveTo>
                <a:lnTo>
                  <a:pt x="12" y="0"/>
                </a:lnTo>
                <a:lnTo>
                  <a:pt x="4431" y="25"/>
                </a:lnTo>
                <a:lnTo>
                  <a:pt x="2270" y="10816"/>
                </a:lnTo>
                <a:lnTo>
                  <a:pt x="0" y="108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60" name="Текстовое поле 59"/>
          <p:cNvSpPr txBox="1"/>
          <p:nvPr/>
        </p:nvSpPr>
        <p:spPr>
          <a:xfrm>
            <a:off x="207645" y="5817870"/>
            <a:ext cx="9943465" cy="670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62865" y="250190"/>
            <a:ext cx="20288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СКТ-СТАНДАРТ</a:t>
            </a:r>
            <a:endParaRPr lang="ru-RU" altLang="en-US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sp>
        <p:nvSpPr>
          <p:cNvPr id="2" name="Заголовок 1"/>
          <p:cNvSpPr/>
          <p:nvPr>
            <p:ph type="title"/>
          </p:nvPr>
        </p:nvSpPr>
        <p:spPr>
          <a:xfrm>
            <a:off x="2861310" y="0"/>
            <a:ext cx="9211945" cy="880745"/>
          </a:xfrm>
        </p:spPr>
        <p:txBody>
          <a:bodyPr>
            <a:noAutofit/>
          </a:bodyPr>
          <a:p>
            <a:pPr algn="l">
              <a:buClrTx/>
              <a:buSzTx/>
              <a:buFontTx/>
            </a:pP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ОПЫТ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ПРИМЕНЕНИЯ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КОМПЛЕКСОВ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ХИМИЧЕСКИХ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ДОБАВОК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ДЛЯ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ДОРОЖНОГО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БЕТОНА</a:t>
            </a:r>
            <a: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b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</a:br>
            <a:r>
              <a:rPr lang="ru-RU" altLang="en-US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Диаграмма изменения сохраняемости бетонной смеси</a:t>
            </a:r>
            <a:endParaRPr lang="ru-RU" altLang="en-US" sz="1600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pic>
        <p:nvPicPr>
          <p:cNvPr id="68" name="Изображение 67" descr="—Pngtree—chemical flask with green liquid_15803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540" y="121920"/>
            <a:ext cx="953770" cy="636905"/>
          </a:xfrm>
          <a:prstGeom prst="rect">
            <a:avLst/>
          </a:prstGeom>
        </p:spPr>
      </p:pic>
      <p:sp>
        <p:nvSpPr>
          <p:cNvPr id="5" name="Замещающее содержимое 4"/>
          <p:cNvSpPr/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207645" y="997585"/>
          <a:ext cx="11795760" cy="5753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cxnSp>
        <p:nvCxnSpPr>
          <p:cNvPr id="9" name="Прямое соединение 8"/>
          <p:cNvCxnSpPr/>
          <p:nvPr/>
        </p:nvCxnSpPr>
        <p:spPr>
          <a:xfrm flipV="1">
            <a:off x="237490" y="2600325"/>
            <a:ext cx="11835765" cy="14605"/>
          </a:xfrm>
          <a:prstGeom prst="line">
            <a:avLst/>
          </a:prstGeom>
          <a:ln w="28575" cmpd="sng">
            <a:solidFill>
              <a:srgbClr val="C00000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Полилиния 5"/>
          <p:cNvSpPr/>
          <p:nvPr/>
        </p:nvSpPr>
        <p:spPr>
          <a:xfrm>
            <a:off x="-20955" y="0"/>
            <a:ext cx="2563495" cy="6868160"/>
          </a:xfrm>
          <a:custGeom>
            <a:avLst/>
            <a:gdLst>
              <a:gd name="connsiteX0" fmla="*/ 0 w 4431"/>
              <a:gd name="connsiteY0" fmla="*/ 10816 h 10816"/>
              <a:gd name="connsiteX1" fmla="*/ 12 w 4431"/>
              <a:gd name="connsiteY1" fmla="*/ 0 h 10816"/>
              <a:gd name="connsiteX2" fmla="*/ 4431 w 4431"/>
              <a:gd name="connsiteY2" fmla="*/ 25 h 10816"/>
              <a:gd name="connsiteX3" fmla="*/ 2270 w 4431"/>
              <a:gd name="connsiteY3" fmla="*/ 10816 h 10816"/>
              <a:gd name="connsiteX4" fmla="*/ 0 w 4431"/>
              <a:gd name="connsiteY4" fmla="*/ 10816 h 10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1" h="10816">
                <a:moveTo>
                  <a:pt x="0" y="10816"/>
                </a:moveTo>
                <a:lnTo>
                  <a:pt x="12" y="0"/>
                </a:lnTo>
                <a:lnTo>
                  <a:pt x="4431" y="25"/>
                </a:lnTo>
                <a:lnTo>
                  <a:pt x="2270" y="10816"/>
                </a:lnTo>
                <a:lnTo>
                  <a:pt x="0" y="108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60" name="Текстовое поле 59"/>
          <p:cNvSpPr txBox="1"/>
          <p:nvPr/>
        </p:nvSpPr>
        <p:spPr>
          <a:xfrm>
            <a:off x="207645" y="5817870"/>
            <a:ext cx="9943465" cy="670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62865" y="250190"/>
            <a:ext cx="20288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СКТ-СТАНДАРТ</a:t>
            </a:r>
            <a:endParaRPr lang="ru-RU" altLang="en-US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sp>
        <p:nvSpPr>
          <p:cNvPr id="2" name="Заголовок 1"/>
          <p:cNvSpPr/>
          <p:nvPr>
            <p:ph type="title"/>
          </p:nvPr>
        </p:nvSpPr>
        <p:spPr>
          <a:xfrm>
            <a:off x="2861310" y="0"/>
            <a:ext cx="9211945" cy="880745"/>
          </a:xfrm>
        </p:spPr>
        <p:txBody>
          <a:bodyPr>
            <a:noAutofit/>
          </a:bodyPr>
          <a:p>
            <a:pPr algn="l">
              <a:buClrTx/>
              <a:buSzTx/>
              <a:buFontTx/>
            </a:pP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ОПЫТ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ПРИМЕНЕНИЯ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КОМПЛЕКСОВ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ХИМИЧЕСКИХ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ДОБАВОК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ДЛЯ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ДОРОЖНОГО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БЕТОНА</a:t>
            </a:r>
            <a: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b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</a:br>
            <a:r>
              <a:rPr lang="ru-RU" altLang="en-US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Диаграмма изменения суточной прочности бетона на сжатие</a:t>
            </a:r>
            <a:endParaRPr lang="ru-RU" altLang="en-US" sz="1600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pic>
        <p:nvPicPr>
          <p:cNvPr id="68" name="Изображение 67" descr="—Pngtree—chemical flask with green liquid_15803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540" y="121920"/>
            <a:ext cx="953770" cy="636905"/>
          </a:xfrm>
          <a:prstGeom prst="rect">
            <a:avLst/>
          </a:prstGeom>
        </p:spPr>
      </p:pic>
      <p:graphicFrame>
        <p:nvGraphicFramePr>
          <p:cNvPr id="3" name="Диаграмма 2"/>
          <p:cNvGraphicFramePr/>
          <p:nvPr/>
        </p:nvGraphicFramePr>
        <p:xfrm>
          <a:off x="207010" y="987425"/>
          <a:ext cx="11792585" cy="5754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cxnSp>
        <p:nvCxnSpPr>
          <p:cNvPr id="9" name="Прямое соединение 8"/>
          <p:cNvCxnSpPr/>
          <p:nvPr/>
        </p:nvCxnSpPr>
        <p:spPr>
          <a:xfrm>
            <a:off x="528320" y="2834640"/>
            <a:ext cx="11258550" cy="0"/>
          </a:xfrm>
          <a:prstGeom prst="line">
            <a:avLst/>
          </a:prstGeom>
          <a:ln w="28575" cmpd="sng">
            <a:solidFill>
              <a:srgbClr val="C00000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Полилиния 5"/>
          <p:cNvSpPr/>
          <p:nvPr/>
        </p:nvSpPr>
        <p:spPr>
          <a:xfrm>
            <a:off x="-20955" y="0"/>
            <a:ext cx="2563495" cy="6868160"/>
          </a:xfrm>
          <a:custGeom>
            <a:avLst/>
            <a:gdLst>
              <a:gd name="connsiteX0" fmla="*/ 0 w 4431"/>
              <a:gd name="connsiteY0" fmla="*/ 10816 h 10816"/>
              <a:gd name="connsiteX1" fmla="*/ 12 w 4431"/>
              <a:gd name="connsiteY1" fmla="*/ 0 h 10816"/>
              <a:gd name="connsiteX2" fmla="*/ 4431 w 4431"/>
              <a:gd name="connsiteY2" fmla="*/ 25 h 10816"/>
              <a:gd name="connsiteX3" fmla="*/ 2270 w 4431"/>
              <a:gd name="connsiteY3" fmla="*/ 10816 h 10816"/>
              <a:gd name="connsiteX4" fmla="*/ 0 w 4431"/>
              <a:gd name="connsiteY4" fmla="*/ 10816 h 10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1" h="10816">
                <a:moveTo>
                  <a:pt x="0" y="10816"/>
                </a:moveTo>
                <a:lnTo>
                  <a:pt x="12" y="0"/>
                </a:lnTo>
                <a:lnTo>
                  <a:pt x="4431" y="25"/>
                </a:lnTo>
                <a:lnTo>
                  <a:pt x="2270" y="10816"/>
                </a:lnTo>
                <a:lnTo>
                  <a:pt x="0" y="108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60" name="Текстовое поле 59"/>
          <p:cNvSpPr txBox="1"/>
          <p:nvPr/>
        </p:nvSpPr>
        <p:spPr>
          <a:xfrm>
            <a:off x="207645" y="5817870"/>
            <a:ext cx="9943465" cy="670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62865" y="250190"/>
            <a:ext cx="20288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СКТ-СТАНДАРТ</a:t>
            </a:r>
            <a:endParaRPr lang="ru-RU" altLang="en-US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sp>
        <p:nvSpPr>
          <p:cNvPr id="2" name="Заголовок 1"/>
          <p:cNvSpPr/>
          <p:nvPr>
            <p:ph type="title"/>
          </p:nvPr>
        </p:nvSpPr>
        <p:spPr>
          <a:xfrm>
            <a:off x="2861310" y="0"/>
            <a:ext cx="9211945" cy="880745"/>
          </a:xfrm>
        </p:spPr>
        <p:txBody>
          <a:bodyPr>
            <a:noAutofit/>
          </a:bodyPr>
          <a:p>
            <a:pPr algn="l">
              <a:buClrTx/>
              <a:buSzTx/>
              <a:buFontTx/>
            </a:pP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ОПЫТ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ПРИМЕНЕНИЯ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КОМПЛЕКСОВ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ХИМИЧЕСКИХ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ДОБАВОК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ДЛЯ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ДОРОЖНОГО</a:t>
            </a:r>
            <a:r>
              <a:rPr lang="en-US" altLang="ru-RU" sz="16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latin typeface="Artifakt Element Black" panose="020B0A03050000020004" charset="0"/>
                <a:cs typeface="Artifakt Element Black" panose="020B0A03050000020004" charset="0"/>
              </a:rPr>
              <a:t>БЕТОНА</a:t>
            </a:r>
            <a: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br>
              <a:rPr lang="en-US" altLang="ru-RU" sz="2000">
                <a:latin typeface="Artifakt Element Black" panose="020B0A03050000020004" charset="0"/>
                <a:cs typeface="Artifakt Element Black" panose="020B0A03050000020004" charset="0"/>
              </a:rPr>
            </a:br>
            <a:r>
              <a:rPr lang="ru-RU" altLang="en-US" sz="16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Диаграмма изменения прочности на растяжение при изгибе (28 суток)</a:t>
            </a:r>
            <a:endParaRPr lang="ru-RU" altLang="en-US" sz="1600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pic>
        <p:nvPicPr>
          <p:cNvPr id="68" name="Изображение 67" descr="—Pngtree—chemical flask with green liquid_15803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540" y="121920"/>
            <a:ext cx="953770" cy="636905"/>
          </a:xfrm>
          <a:prstGeom prst="rect">
            <a:avLst/>
          </a:prstGeom>
        </p:spPr>
      </p:pic>
      <p:graphicFrame>
        <p:nvGraphicFramePr>
          <p:cNvPr id="8" name="Диаграмма 7"/>
          <p:cNvGraphicFramePr/>
          <p:nvPr/>
        </p:nvGraphicFramePr>
        <p:xfrm>
          <a:off x="62865" y="880110"/>
          <a:ext cx="11906250" cy="5834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cxnSp>
        <p:nvCxnSpPr>
          <p:cNvPr id="9" name="Прямое соединение 8"/>
          <p:cNvCxnSpPr/>
          <p:nvPr/>
        </p:nvCxnSpPr>
        <p:spPr>
          <a:xfrm>
            <a:off x="560070" y="3253105"/>
            <a:ext cx="11258550" cy="0"/>
          </a:xfrm>
          <a:prstGeom prst="line">
            <a:avLst/>
          </a:prstGeom>
          <a:ln w="28575" cmpd="sng">
            <a:solidFill>
              <a:srgbClr val="C00000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Полилиния 5"/>
          <p:cNvSpPr/>
          <p:nvPr/>
        </p:nvSpPr>
        <p:spPr>
          <a:xfrm>
            <a:off x="-20955" y="0"/>
            <a:ext cx="2563495" cy="6868160"/>
          </a:xfrm>
          <a:custGeom>
            <a:avLst/>
            <a:gdLst>
              <a:gd name="connsiteX0" fmla="*/ 0 w 4431"/>
              <a:gd name="connsiteY0" fmla="*/ 10816 h 10816"/>
              <a:gd name="connsiteX1" fmla="*/ 12 w 4431"/>
              <a:gd name="connsiteY1" fmla="*/ 0 h 10816"/>
              <a:gd name="connsiteX2" fmla="*/ 4431 w 4431"/>
              <a:gd name="connsiteY2" fmla="*/ 25 h 10816"/>
              <a:gd name="connsiteX3" fmla="*/ 2270 w 4431"/>
              <a:gd name="connsiteY3" fmla="*/ 10816 h 10816"/>
              <a:gd name="connsiteX4" fmla="*/ 0 w 4431"/>
              <a:gd name="connsiteY4" fmla="*/ 10816 h 10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1" h="10816">
                <a:moveTo>
                  <a:pt x="0" y="10816"/>
                </a:moveTo>
                <a:lnTo>
                  <a:pt x="12" y="0"/>
                </a:lnTo>
                <a:lnTo>
                  <a:pt x="4431" y="25"/>
                </a:lnTo>
                <a:lnTo>
                  <a:pt x="2270" y="10816"/>
                </a:lnTo>
                <a:lnTo>
                  <a:pt x="0" y="108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60" name="Текстовое поле 59"/>
          <p:cNvSpPr txBox="1"/>
          <p:nvPr/>
        </p:nvSpPr>
        <p:spPr>
          <a:xfrm>
            <a:off x="207645" y="5817870"/>
            <a:ext cx="9943465" cy="670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62865" y="250190"/>
            <a:ext cx="20288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СКТ-СТАНДАРТ</a:t>
            </a:r>
            <a:endParaRPr lang="ru-RU" altLang="en-US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sp>
        <p:nvSpPr>
          <p:cNvPr id="2" name="Заголовок 1"/>
          <p:cNvSpPr/>
          <p:nvPr>
            <p:ph type="title"/>
          </p:nvPr>
        </p:nvSpPr>
        <p:spPr>
          <a:xfrm>
            <a:off x="3126740" y="0"/>
            <a:ext cx="8946515" cy="880745"/>
          </a:xfrm>
        </p:spPr>
        <p:txBody>
          <a:bodyPr>
            <a:noAutofit/>
          </a:bodyPr>
          <a:p>
            <a:pPr algn="l">
              <a:buClrTx/>
              <a:buSzTx/>
              <a:buFontTx/>
            </a:pPr>
            <a:r>
              <a:rPr lang="ru-RU" altLang="en-US" sz="1600">
                <a:latin typeface="Artifakt Element Black" panose="020B0A03050000020004" charset="0"/>
                <a:cs typeface="Artifakt Element Black" panose="020B0A03050000020004" charset="0"/>
              </a:rPr>
              <a:t>ЗАКЛЮЧЕНИЕ</a:t>
            </a:r>
            <a:endParaRPr lang="ru-RU" altLang="en-US" sz="1600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pic>
        <p:nvPicPr>
          <p:cNvPr id="68" name="Изображение 67" descr="—Pngtree—chemical flask with green liquid_158031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7540" y="121920"/>
            <a:ext cx="953770" cy="636905"/>
          </a:xfrm>
          <a:prstGeom prst="rect">
            <a:avLst/>
          </a:prstGeom>
        </p:spPr>
      </p:pic>
      <p:sp>
        <p:nvSpPr>
          <p:cNvPr id="3" name="Замещающее содержимое 2"/>
          <p:cNvSpPr/>
          <p:nvPr>
            <p:ph idx="1"/>
          </p:nvPr>
        </p:nvSpPr>
        <p:spPr>
          <a:xfrm>
            <a:off x="2440940" y="759460"/>
            <a:ext cx="9029700" cy="2840355"/>
          </a:xfrm>
        </p:spPr>
        <p:txBody>
          <a:bodyPr>
            <a:normAutofit/>
          </a:bodyPr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При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работе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в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условиях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жаркого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климата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,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повышенных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температур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воздуха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,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рекомендуется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оценивать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температуру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разогрева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бетона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в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результате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экзотермической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реакции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гидратации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цемента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,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что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позволит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избежать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возникновения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температурного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микротрещинообразования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в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теле</a:t>
            </a:r>
            <a:r>
              <a:rPr lang="en-US" altLang="ru-RU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6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бетона</a:t>
            </a:r>
            <a:endParaRPr lang="en-US" altLang="en-US" sz="1600">
              <a:solidFill>
                <a:schemeClr val="accent6">
                  <a:lumMod val="50000"/>
                </a:schemeClr>
              </a:solidFill>
              <a:latin typeface="Artifakt Element Black" panose="020B0A03050000020004" charset="0"/>
              <a:cs typeface="Artifakt Element Black" panose="020B0A03050000020004" charset="0"/>
            </a:endParaRPr>
          </a:p>
        </p:txBody>
      </p:sp>
      <p:pic>
        <p:nvPicPr>
          <p:cNvPr id="5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935" y="1887855"/>
            <a:ext cx="3515995" cy="460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Изображение 2"/>
          <p:cNvPicPr>
            <a:picLocks noChangeAspect="1"/>
          </p:cNvPicPr>
          <p:nvPr/>
        </p:nvPicPr>
        <p:blipFill>
          <a:blip r:embed="rId2">
            <a:lum contrast="42000"/>
          </a:blip>
          <a:srcRect l="9550" t="41696"/>
          <a:stretch>
            <a:fillRect/>
          </a:stretch>
        </p:blipFill>
        <p:spPr>
          <a:xfrm>
            <a:off x="6403975" y="1887855"/>
            <a:ext cx="5350510" cy="46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Полилиния 5"/>
          <p:cNvSpPr/>
          <p:nvPr/>
        </p:nvSpPr>
        <p:spPr>
          <a:xfrm>
            <a:off x="-20955" y="0"/>
            <a:ext cx="2563495" cy="6868160"/>
          </a:xfrm>
          <a:custGeom>
            <a:avLst/>
            <a:gdLst>
              <a:gd name="connsiteX0" fmla="*/ 0 w 4431"/>
              <a:gd name="connsiteY0" fmla="*/ 10816 h 10816"/>
              <a:gd name="connsiteX1" fmla="*/ 12 w 4431"/>
              <a:gd name="connsiteY1" fmla="*/ 0 h 10816"/>
              <a:gd name="connsiteX2" fmla="*/ 4431 w 4431"/>
              <a:gd name="connsiteY2" fmla="*/ 25 h 10816"/>
              <a:gd name="connsiteX3" fmla="*/ 2270 w 4431"/>
              <a:gd name="connsiteY3" fmla="*/ 10816 h 10816"/>
              <a:gd name="connsiteX4" fmla="*/ 0 w 4431"/>
              <a:gd name="connsiteY4" fmla="*/ 10816 h 10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1" h="10816">
                <a:moveTo>
                  <a:pt x="0" y="10816"/>
                </a:moveTo>
                <a:lnTo>
                  <a:pt x="12" y="0"/>
                </a:lnTo>
                <a:lnTo>
                  <a:pt x="4431" y="25"/>
                </a:lnTo>
                <a:lnTo>
                  <a:pt x="2270" y="10816"/>
                </a:lnTo>
                <a:lnTo>
                  <a:pt x="0" y="108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60" name="Текстовое поле 59"/>
          <p:cNvSpPr txBox="1"/>
          <p:nvPr/>
        </p:nvSpPr>
        <p:spPr>
          <a:xfrm>
            <a:off x="207645" y="5817870"/>
            <a:ext cx="9943465" cy="670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62865" y="250190"/>
            <a:ext cx="20288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СКТ-СТАНДАРТ</a:t>
            </a:r>
            <a:endParaRPr lang="ru-RU" altLang="en-US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sp>
        <p:nvSpPr>
          <p:cNvPr id="2" name="Заголовок 1"/>
          <p:cNvSpPr/>
          <p:nvPr>
            <p:ph type="title"/>
          </p:nvPr>
        </p:nvSpPr>
        <p:spPr>
          <a:xfrm>
            <a:off x="3126740" y="0"/>
            <a:ext cx="8946515" cy="880745"/>
          </a:xfrm>
        </p:spPr>
        <p:txBody>
          <a:bodyPr>
            <a:noAutofit/>
          </a:bodyPr>
          <a:p>
            <a:pPr algn="l">
              <a:buClrTx/>
              <a:buSzTx/>
              <a:buFontTx/>
            </a:pPr>
            <a:r>
              <a:rPr lang="ru-RU" altLang="en-US" sz="1600">
                <a:latin typeface="Artifakt Element Black" panose="020B0A03050000020004" charset="0"/>
                <a:cs typeface="Artifakt Element Black" panose="020B0A03050000020004" charset="0"/>
              </a:rPr>
              <a:t>ЗАКЛЮЧЕНИЕ</a:t>
            </a:r>
            <a:endParaRPr lang="ru-RU" altLang="en-US" sz="1600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pic>
        <p:nvPicPr>
          <p:cNvPr id="68" name="Изображение 67" descr="—Pngtree—chemical flask with green liquid_158031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7540" y="121920"/>
            <a:ext cx="953770" cy="636905"/>
          </a:xfrm>
          <a:prstGeom prst="rect">
            <a:avLst/>
          </a:prstGeom>
        </p:spPr>
      </p:pic>
      <p:sp>
        <p:nvSpPr>
          <p:cNvPr id="3" name="Замещающее содержимое 2"/>
          <p:cNvSpPr/>
          <p:nvPr>
            <p:ph idx="1"/>
          </p:nvPr>
        </p:nvSpPr>
        <p:spPr>
          <a:xfrm>
            <a:off x="2398395" y="759460"/>
            <a:ext cx="9422765" cy="5800090"/>
          </a:xfrm>
        </p:spPr>
        <p:txBody>
          <a:bodyPr>
            <a:normAutofit/>
          </a:bodyPr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Кроме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того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,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рекомендуется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оценивать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качество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бетонной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смеси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нестандартизированным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(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в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рассматриваемых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регионах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)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методом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«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BOX-TEST</a:t>
            </a:r>
            <a:r>
              <a:rPr lang="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»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,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позволяющим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до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начала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укладки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убедиться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в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том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,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что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подобранный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состав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бетонной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смеси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обеспечит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устойчивость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кромки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при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работе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в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скользящей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опалубке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.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А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также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позволит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визуально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оценить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однородность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и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качество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бетонной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поверхности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по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наличию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крупных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пор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защемлённого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воздуха</a:t>
            </a:r>
            <a:endParaRPr lang="en-US" altLang="en-US" sz="1500">
              <a:solidFill>
                <a:schemeClr val="accent6">
                  <a:lumMod val="50000"/>
                </a:schemeClr>
              </a:solidFill>
              <a:latin typeface="Artifakt Element Black" panose="020B0A03050000020004" charset="0"/>
              <a:cs typeface="Artifakt Element Black" panose="020B0A03050000020004" charset="0"/>
            </a:endParaRPr>
          </a:p>
        </p:txBody>
      </p:sp>
      <p:pic>
        <p:nvPicPr>
          <p:cNvPr id="4" name="Изображение 4" descr="20210612_155515"/>
          <p:cNvPicPr>
            <a:picLocks noChangeAspect="1"/>
          </p:cNvPicPr>
          <p:nvPr/>
        </p:nvPicPr>
        <p:blipFill>
          <a:blip r:embed="rId2"/>
          <a:srcRect l="15474" r="12107"/>
          <a:stretch>
            <a:fillRect/>
          </a:stretch>
        </p:blipFill>
        <p:spPr>
          <a:xfrm rot="5400000">
            <a:off x="2186305" y="2784475"/>
            <a:ext cx="4355465" cy="3194050"/>
          </a:xfrm>
          <a:prstGeom prst="rect">
            <a:avLst/>
          </a:prstGeom>
        </p:spPr>
      </p:pic>
      <p:pic>
        <p:nvPicPr>
          <p:cNvPr id="5" name="Изображение 5" descr="20210617_154314"/>
          <p:cNvPicPr>
            <a:picLocks noChangeAspect="1"/>
          </p:cNvPicPr>
          <p:nvPr/>
        </p:nvPicPr>
        <p:blipFill>
          <a:blip r:embed="rId3"/>
          <a:srcRect l="15103" r="25216"/>
          <a:stretch>
            <a:fillRect/>
          </a:stretch>
        </p:blipFill>
        <p:spPr>
          <a:xfrm>
            <a:off x="6226175" y="2204085"/>
            <a:ext cx="5707380" cy="44126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Полилиния 5"/>
          <p:cNvSpPr/>
          <p:nvPr/>
        </p:nvSpPr>
        <p:spPr>
          <a:xfrm>
            <a:off x="-20955" y="0"/>
            <a:ext cx="2563495" cy="6868160"/>
          </a:xfrm>
          <a:custGeom>
            <a:avLst/>
            <a:gdLst>
              <a:gd name="connsiteX0" fmla="*/ 0 w 4431"/>
              <a:gd name="connsiteY0" fmla="*/ 10816 h 10816"/>
              <a:gd name="connsiteX1" fmla="*/ 12 w 4431"/>
              <a:gd name="connsiteY1" fmla="*/ 0 h 10816"/>
              <a:gd name="connsiteX2" fmla="*/ 4431 w 4431"/>
              <a:gd name="connsiteY2" fmla="*/ 25 h 10816"/>
              <a:gd name="connsiteX3" fmla="*/ 2270 w 4431"/>
              <a:gd name="connsiteY3" fmla="*/ 10816 h 10816"/>
              <a:gd name="connsiteX4" fmla="*/ 0 w 4431"/>
              <a:gd name="connsiteY4" fmla="*/ 10816 h 10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1" h="10816">
                <a:moveTo>
                  <a:pt x="0" y="10816"/>
                </a:moveTo>
                <a:lnTo>
                  <a:pt x="12" y="0"/>
                </a:lnTo>
                <a:lnTo>
                  <a:pt x="4431" y="25"/>
                </a:lnTo>
                <a:lnTo>
                  <a:pt x="2270" y="10816"/>
                </a:lnTo>
                <a:lnTo>
                  <a:pt x="0" y="108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60" name="Текстовое поле 59"/>
          <p:cNvSpPr txBox="1"/>
          <p:nvPr/>
        </p:nvSpPr>
        <p:spPr>
          <a:xfrm>
            <a:off x="207645" y="5817870"/>
            <a:ext cx="9943465" cy="670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62865" y="250190"/>
            <a:ext cx="20288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altLang="en-US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СКТ-СТАНДАРТ</a:t>
            </a:r>
            <a:endParaRPr lang="ru-RU" altLang="en-US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sp>
        <p:nvSpPr>
          <p:cNvPr id="2" name="Заголовок 1"/>
          <p:cNvSpPr/>
          <p:nvPr>
            <p:ph type="title"/>
          </p:nvPr>
        </p:nvSpPr>
        <p:spPr>
          <a:xfrm>
            <a:off x="3126740" y="0"/>
            <a:ext cx="8946515" cy="880745"/>
          </a:xfrm>
        </p:spPr>
        <p:txBody>
          <a:bodyPr>
            <a:noAutofit/>
          </a:bodyPr>
          <a:p>
            <a:pPr algn="l">
              <a:buClrTx/>
              <a:buSzTx/>
              <a:buFontTx/>
            </a:pPr>
            <a:r>
              <a:rPr lang="ru-RU" altLang="en-US" sz="1600">
                <a:latin typeface="Artifakt Element Black" panose="020B0A03050000020004" charset="0"/>
                <a:cs typeface="Artifakt Element Black" panose="020B0A03050000020004" charset="0"/>
              </a:rPr>
              <a:t>ЗАКЛЮЧЕНИЕ</a:t>
            </a:r>
            <a:endParaRPr lang="ru-RU" altLang="en-US" sz="1600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pic>
        <p:nvPicPr>
          <p:cNvPr id="68" name="Изображение 67" descr="—Pngtree—chemical flask with green liquid_158031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7540" y="121920"/>
            <a:ext cx="953770" cy="636905"/>
          </a:xfrm>
          <a:prstGeom prst="rect">
            <a:avLst/>
          </a:prstGeom>
        </p:spPr>
      </p:pic>
      <p:sp>
        <p:nvSpPr>
          <p:cNvPr id="3" name="Замещающее содержимое 2"/>
          <p:cNvSpPr/>
          <p:nvPr>
            <p:ph idx="1"/>
          </p:nvPr>
        </p:nvSpPr>
        <p:spPr>
          <a:xfrm>
            <a:off x="2239645" y="759460"/>
            <a:ext cx="9761220" cy="6098540"/>
          </a:xfrm>
        </p:spPr>
        <p:txBody>
          <a:bodyPr>
            <a:normAutofit lnSpcReduction="10000"/>
          </a:bodyPr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Для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обеспечения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эксплуатационных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характеристик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цементобетонных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покрытий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требуется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тщательно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подходить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к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выбору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комплекса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химических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добавок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в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бетон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,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при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этом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особое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внимание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необходимо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уделять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соответствию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нормируемых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показателей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качества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требуемым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,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с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учётом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фактических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условий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бетонирования</a:t>
            </a:r>
            <a:endParaRPr lang="en-US" altLang="en-US" sz="1500">
              <a:solidFill>
                <a:schemeClr val="accent6">
                  <a:lumMod val="50000"/>
                </a:schemeClr>
              </a:solidFill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altLang="en-US" sz="1500">
              <a:solidFill>
                <a:schemeClr val="accent6">
                  <a:lumMod val="50000"/>
                </a:schemeClr>
              </a:solidFill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Основой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повышения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качества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эксплуатационных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характеристик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бетона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покрытий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автомобильных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дорог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являются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-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тщательный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выбор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всех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,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без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исключения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,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компонентов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бетона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,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технологические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параметры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производственного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оборудования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и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функционирование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системы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контроля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на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каждом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производственном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этапе</a:t>
            </a:r>
            <a:endParaRPr lang="en-US" altLang="en-US" sz="1500">
              <a:solidFill>
                <a:schemeClr val="accent6">
                  <a:lumMod val="50000"/>
                </a:schemeClr>
              </a:solidFill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altLang="ru-RU" sz="1500">
              <a:solidFill>
                <a:schemeClr val="accent6">
                  <a:lumMod val="50000"/>
                </a:schemeClr>
              </a:solidFill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При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этом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,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особое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внимание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следует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обратить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на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выбор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производителя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химических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добавок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для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бетона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,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возможность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участия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технологов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производителя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в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подборе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состава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бетона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,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на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готовность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производителя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корректировать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свойства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добавок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под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условия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отдельно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взятого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объекта</a:t>
            </a:r>
            <a:endParaRPr lang="en-US" altLang="en-US" sz="1500">
              <a:solidFill>
                <a:schemeClr val="accent6">
                  <a:lumMod val="50000"/>
                </a:schemeClr>
              </a:solidFill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altLang="ru-RU" sz="1500">
              <a:solidFill>
                <a:schemeClr val="accent6">
                  <a:lumMod val="50000"/>
                </a:schemeClr>
              </a:solidFill>
              <a:latin typeface="Artifakt Element Black" panose="020B0A03050000020004" charset="0"/>
              <a:cs typeface="Artifakt Element Black" panose="020B0A03050000020004" charset="0"/>
            </a:endParaRPr>
          </a:p>
          <a:p>
            <a:pPr marL="285750" indent="-2857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Работы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с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компанией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«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СКТ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-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СТАНДАРТ</a:t>
            </a:r>
            <a:r>
              <a:rPr lang="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»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,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в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различных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регионах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,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являются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хорошим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примером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слаженной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работы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Подрядчика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и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Производителя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КХД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.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Кроме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поставки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КХД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для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дорожного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бетона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,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решены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задачи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ухода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за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свежеуложенным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бетоном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. </a:t>
            </a:r>
            <a:r>
              <a:rPr lang="ru-RU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Производственная л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инейка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«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СКТ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-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СТАНДАРТ</a:t>
            </a:r>
            <a:r>
              <a:rPr lang="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»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содержит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полный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спектр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продукции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как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для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дорожного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,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так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и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других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видов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бетонов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,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недавно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пополнилась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замедлителем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поверхностного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схватывания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для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работы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по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технологии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«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мытый</a:t>
            </a:r>
            <a:r>
              <a:rPr lang="en-US" altLang="ru-RU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 </a:t>
            </a:r>
            <a:r>
              <a:rPr lang="en-US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бетон</a:t>
            </a:r>
            <a:r>
              <a:rPr lang="" altLang="en-US" sz="1500">
                <a:solidFill>
                  <a:schemeClr val="accent6">
                    <a:lumMod val="50000"/>
                  </a:schemeClr>
                </a:solidFill>
                <a:latin typeface="Artifakt Element Black" panose="020B0A03050000020004" charset="0"/>
                <a:cs typeface="Artifakt Element Black" panose="020B0A03050000020004" charset="0"/>
              </a:rPr>
              <a:t>»</a:t>
            </a:r>
            <a:endParaRPr lang="" altLang="en-US" sz="1500">
              <a:solidFill>
                <a:schemeClr val="accent6">
                  <a:lumMod val="50000"/>
                </a:schemeClr>
              </a:solidFill>
              <a:latin typeface="Artifakt Element Black" panose="020B0A03050000020004" charset="0"/>
              <a:cs typeface="Artifakt Element Black" panose="020B0A0305000002000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1"/>
          <a:srcRect t="15538" r="26799"/>
          <a:stretch>
            <a:fillRect/>
          </a:stretch>
        </p:blipFill>
        <p:spPr>
          <a:xfrm>
            <a:off x="341630" y="853440"/>
            <a:ext cx="6150610" cy="5322570"/>
          </a:xfrm>
          <a:prstGeom prst="rect">
            <a:avLst/>
          </a:prstGeom>
        </p:spPr>
      </p:pic>
      <p:sp>
        <p:nvSpPr>
          <p:cNvPr id="6" name="Полилиния 5"/>
          <p:cNvSpPr/>
          <p:nvPr/>
        </p:nvSpPr>
        <p:spPr>
          <a:xfrm>
            <a:off x="-20955" y="0"/>
            <a:ext cx="3391535" cy="6868160"/>
          </a:xfrm>
          <a:custGeom>
            <a:avLst/>
            <a:gdLst>
              <a:gd name="connsiteX0" fmla="*/ 0 w 4431"/>
              <a:gd name="connsiteY0" fmla="*/ 10816 h 10816"/>
              <a:gd name="connsiteX1" fmla="*/ 12 w 4431"/>
              <a:gd name="connsiteY1" fmla="*/ 0 h 10816"/>
              <a:gd name="connsiteX2" fmla="*/ 4431 w 4431"/>
              <a:gd name="connsiteY2" fmla="*/ 25 h 10816"/>
              <a:gd name="connsiteX3" fmla="*/ 2270 w 4431"/>
              <a:gd name="connsiteY3" fmla="*/ 10816 h 10816"/>
              <a:gd name="connsiteX4" fmla="*/ 0 w 4431"/>
              <a:gd name="connsiteY4" fmla="*/ 10816 h 10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1" h="10816">
                <a:moveTo>
                  <a:pt x="0" y="10816"/>
                </a:moveTo>
                <a:lnTo>
                  <a:pt x="12" y="0"/>
                </a:lnTo>
                <a:lnTo>
                  <a:pt x="4431" y="25"/>
                </a:lnTo>
                <a:lnTo>
                  <a:pt x="2270" y="10816"/>
                </a:lnTo>
                <a:lnTo>
                  <a:pt x="0" y="108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60" name="Текстовое поле 59"/>
          <p:cNvSpPr txBox="1"/>
          <p:nvPr/>
        </p:nvSpPr>
        <p:spPr>
          <a:xfrm>
            <a:off x="207645" y="5817870"/>
            <a:ext cx="9943465" cy="670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0" y="250190"/>
            <a:ext cx="3371215" cy="11734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ru-RU" altLang="en-US" sz="32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СКТ-СТАНДАРТ</a:t>
            </a:r>
            <a:endParaRPr lang="ru-RU" altLang="en-US" sz="3200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  <p:pic>
        <p:nvPicPr>
          <p:cNvPr id="68" name="Изображение 67" descr="—Pngtree—chemical flask with green liquid_15803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545" y="2026285"/>
            <a:ext cx="3573145" cy="238633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6694170" y="2993390"/>
            <a:ext cx="5207635" cy="6210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ru-RU" altLang="en-US" sz="3200">
                <a:latin typeface="Artifakt Element Black" panose="020B0A03050000020004" charset="0"/>
                <a:cs typeface="Artifakt Element Black" panose="020B0A03050000020004" charset="0"/>
                <a:sym typeface="+mn-ea"/>
              </a:rPr>
              <a:t>СПАСИБО ЗА ВНИМАНИЕ</a:t>
            </a:r>
            <a:endParaRPr lang="ru-RU" altLang="en-US" sz="3200">
              <a:latin typeface="Artifakt Element Black" panose="020B0A03050000020004" charset="0"/>
              <a:cs typeface="Artifakt Element Black" panose="020B0A03050000020004" charset="0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945*371"/>
  <p:tag name="TABLE_ENDDRAG_RECT" val="4*86*945*371"/>
</p:tagLst>
</file>

<file path=ppt/tags/tag2.xml><?xml version="1.0" encoding="utf-8"?>
<p:tagLst xmlns:p="http://schemas.openxmlformats.org/presentationml/2006/main">
  <p:tag name="TABLE_ENDDRAG_ORIGIN_RECT" val="945*452"/>
  <p:tag name="TABLE_ENDDRAG_RECT" val="4*73*945*452"/>
</p:tagLst>
</file>

<file path=ppt/tags/tag3.xml><?xml version="1.0" encoding="utf-8"?>
<p:tagLst xmlns:p="http://schemas.openxmlformats.org/presentationml/2006/main">
  <p:tag name="resource_record_key" val="{&quot;70&quot;:[3321980]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5665</Words>
  <Application>WPS Presentation</Application>
  <PresentationFormat>宽屏</PresentationFormat>
  <Paragraphs>310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6" baseType="lpstr">
      <vt:lpstr>Arial</vt:lpstr>
      <vt:lpstr>SimSun</vt:lpstr>
      <vt:lpstr>Wingdings</vt:lpstr>
      <vt:lpstr>Calibri Light</vt:lpstr>
      <vt:lpstr>Microsoft YaHei</vt:lpstr>
      <vt:lpstr>Arial Unicode MS</vt:lpstr>
      <vt:lpstr>Calibri</vt:lpstr>
      <vt:lpstr>Arial Black</vt:lpstr>
      <vt:lpstr>Franklin Gothic Medium</vt:lpstr>
      <vt:lpstr>Bahnschrift SemiBold SemiCondensed</vt:lpstr>
      <vt:lpstr>Artifakt Element Black</vt:lpstr>
      <vt:lpstr>Not Giving Up</vt:lpstr>
      <vt:lpstr>Artifakt Element</vt:lpstr>
      <vt:lpstr>Artifakt Element Book</vt:lpstr>
      <vt:lpstr>Artifakt Element Hair</vt:lpstr>
      <vt:lpstr>Artifakt Element Heavy</vt:lpstr>
      <vt:lpstr>Artifakt Element Light</vt:lpstr>
      <vt:lpstr>Artifakt Element Medium</vt:lpstr>
      <vt:lpstr>Bahnschrift</vt:lpstr>
      <vt:lpstr>Bahnschrift Light Condensed</vt:lpstr>
      <vt:lpstr>Bahnschrift SemiBold</vt:lpstr>
      <vt:lpstr>Artifakt Element Thin</vt:lpstr>
      <vt:lpstr>Bahnschrift Condensed</vt:lpstr>
      <vt:lpstr>Bahnschrift Light</vt:lpstr>
      <vt:lpstr>Bahnschrift Light SemiCondensed</vt:lpstr>
      <vt:lpstr>Bahnschrift SemiBold Condensed</vt:lpstr>
      <vt:lpstr>Bahnschrift SemiCondensed</vt:lpstr>
      <vt:lpstr>Bahnschrift SemiLight</vt:lpstr>
      <vt:lpstr>Bahnschrift SemiLight Condensed</vt:lpstr>
      <vt:lpstr>Bahnschrift SemiLight SemiCondensed</vt:lpstr>
      <vt:lpstr>Cambria</vt:lpstr>
      <vt:lpstr>Candara</vt:lpstr>
      <vt:lpstr>Georgia</vt:lpstr>
      <vt:lpstr>GothicE</vt:lpstr>
      <vt:lpstr>Impact</vt:lpstr>
      <vt:lpstr>ISOCPEUR</vt:lpstr>
      <vt:lpstr>ISOCTEUR</vt:lpstr>
      <vt:lpstr>NSimSun</vt:lpstr>
      <vt:lpstr>Proxy 1</vt:lpstr>
      <vt:lpstr>Proxy 3</vt:lpstr>
      <vt:lpstr>Palatino Linotype</vt:lpstr>
      <vt:lpstr>Proxy 7</vt:lpstr>
      <vt:lpstr>Proxy 8</vt:lpstr>
      <vt:lpstr>Proxy 9</vt:lpstr>
      <vt:lpstr>RomanC</vt:lpstr>
      <vt:lpstr>RomanD</vt:lpstr>
      <vt:lpstr>RomanS</vt:lpstr>
      <vt:lpstr>RomanT</vt:lpstr>
      <vt:lpstr>Sans Serif Collection</vt:lpstr>
      <vt:lpstr>Segoe UI Semibold</vt:lpstr>
      <vt:lpstr>Segoe Script</vt:lpstr>
      <vt:lpstr>Segoe UI</vt:lpstr>
      <vt:lpstr>Segoe UI Variable Display Light</vt:lpstr>
      <vt:lpstr>Segoe UI Variable Display Semibold</vt:lpstr>
      <vt:lpstr>Segoe UI Variable Display Semilight</vt:lpstr>
      <vt:lpstr>Segoe UI Variable Small Light</vt:lpstr>
      <vt:lpstr>Segoe UI Variable Small Semibold</vt:lpstr>
      <vt:lpstr>Segoe UI Variable Small Semilight</vt:lpstr>
      <vt:lpstr>Segoe UI Variable Text</vt:lpstr>
      <vt:lpstr>Segoe UI Variable Text Light</vt:lpstr>
      <vt:lpstr>Segoe UI Variable Text Semibold</vt:lpstr>
      <vt:lpstr>Segoe UI Variable Text Semilight</vt:lpstr>
      <vt:lpstr>Simplex</vt:lpstr>
      <vt:lpstr>Sitka Banner</vt:lpstr>
      <vt:lpstr>Sitka Display</vt:lpstr>
      <vt:lpstr>Sitka Banner Semibold</vt:lpstr>
      <vt:lpstr>Sitka Heading Semibold</vt:lpstr>
      <vt:lpstr>Sylfaen</vt:lpstr>
      <vt:lpstr>Symap</vt:lpstr>
      <vt:lpstr>Sitka Small Semibold</vt:lpstr>
      <vt:lpstr>Sitka Subheading Semibold</vt:lpstr>
      <vt:lpstr>Sitka Text</vt:lpstr>
      <vt:lpstr>Sitka Text Semibold</vt:lpstr>
      <vt:lpstr>Symath</vt:lpstr>
      <vt:lpstr>Tahoma</vt:lpstr>
      <vt:lpstr>Trebuchet MS</vt:lpstr>
      <vt:lpstr>Times New Roman</vt:lpstr>
      <vt:lpstr>Txt</vt:lpstr>
      <vt:lpstr>Verdana</vt:lpstr>
      <vt:lpstr>Yu Gothic</vt:lpstr>
      <vt:lpstr>Yu Gothic Light</vt:lpstr>
      <vt:lpstr>Yu Gothic UI Light</vt:lpstr>
      <vt:lpstr>Yu Gothic UI Semibold</vt:lpstr>
      <vt:lpstr>BankGothic Md BT</vt:lpstr>
      <vt:lpstr>Dutch801 XBd BT</vt:lpstr>
      <vt:lpstr>GDT</vt:lpstr>
      <vt:lpstr>EuroRoman</vt:lpstr>
      <vt:lpstr>Leelawadee UI Semilight</vt:lpstr>
      <vt:lpstr>Leelawadee UI</vt:lpstr>
      <vt:lpstr>Malgun Gothic</vt:lpstr>
      <vt:lpstr>Microsoft Yi Baiti</vt:lpstr>
      <vt:lpstr>Microsoft Tai Le</vt:lpstr>
      <vt:lpstr>Microsoft PhagsPa</vt:lpstr>
      <vt:lpstr>MingLiU_HKSCS-ExtB</vt:lpstr>
      <vt:lpstr>Mongolian Baiti</vt:lpstr>
      <vt:lpstr>Monospac821 BT</vt:lpstr>
      <vt:lpstr>MV Boli</vt:lpstr>
      <vt:lpstr>Nirmala UI Semilight</vt:lpstr>
      <vt:lpstr>Segoe Fluent Icons</vt:lpstr>
      <vt:lpstr>Segoe MDL2 Assets</vt:lpstr>
      <vt:lpstr>Segoe UI Emoji</vt:lpstr>
      <vt:lpstr>Segoe UI Historic</vt:lpstr>
      <vt:lpstr>Segoe UI Symbol</vt:lpstr>
      <vt:lpstr>SimSun-ExtB</vt:lpstr>
      <vt:lpstr>SimSun-ExtG</vt:lpstr>
      <vt:lpstr>Swis721 BdOul BT</vt:lpstr>
      <vt:lpstr>SuperFrench</vt:lpstr>
      <vt:lpstr>Stylus BT</vt:lpstr>
      <vt:lpstr>Swis721 BlkEx BT</vt:lpstr>
      <vt:lpstr>Swis721 LtCn BT</vt:lpstr>
      <vt:lpstr>Swis721 Lt BT</vt:lpstr>
      <vt:lpstr>Swis721 Cn BT</vt:lpstr>
      <vt:lpstr>Symbol</vt:lpstr>
      <vt:lpstr>Technic</vt:lpstr>
      <vt:lpstr>TechnicLite</vt:lpstr>
      <vt:lpstr>TechnicBold</vt:lpstr>
      <vt:lpstr>UniversalMath1 BT</vt:lpstr>
      <vt:lpstr>Vineta BT</vt:lpstr>
      <vt:lpstr>Webdings</vt:lpstr>
      <vt:lpstr>Wingdings</vt:lpstr>
      <vt:lpstr>PanRoman</vt:lpstr>
      <vt:lpstr>CityBlueprint</vt:lpstr>
      <vt:lpstr>Sitka Display Semibold</vt:lpstr>
      <vt:lpstr>Segoe UI Light</vt:lpstr>
      <vt:lpstr>Segoe UI Black</vt:lpstr>
      <vt:lpstr>Proxy 6</vt:lpstr>
      <vt:lpstr>MS UI Gothic</vt:lpstr>
      <vt:lpstr>Microsoft JhengHei</vt:lpstr>
      <vt:lpstr>Microsoft JhengHei Light</vt:lpstr>
      <vt:lpstr>ISOCP2</vt:lpstr>
      <vt:lpstr>黑体</vt:lpstr>
      <vt:lpstr>Calibri</vt:lpstr>
      <vt:lpstr>Office Theme</vt:lpstr>
      <vt:lpstr>PowerPoint 演示文稿</vt:lpstr>
      <vt:lpstr>PowerPoint 演示文稿</vt:lpstr>
      <vt:lpstr>Эксплуатационные характеристики цементобетона</vt:lpstr>
      <vt:lpstr>ОПЫТ ПРИМЕНЕНИЯ  КОМПЛЕКСОВ ХИМИЧЕСКИХ ДОБАВОК ДЛЯ ДОРОЖНОГО БЕТОНА  Исходные данные для подбора состава и основные характеристики</vt:lpstr>
      <vt:lpstr>ОПЫТ ПРИМЕНЕНИЯ  КОМПЛЕКСОВ ХИМИЧЕСКИХ ДОБАВОК ДЛЯ ДОРОЖНОГО БЕТОНА  Исходные данные для подбора состава и основные характеристики</vt:lpstr>
      <vt:lpstr>ОПЫТ ПРИМЕНЕНИЯ  КОМПЛЕКСОВ ХИМИЧЕСКИХ ДОБАВОК ДЛЯ ДОРОЖНОГО БЕТОНА  Рассматриваемые регионы и их характеристики</vt:lpstr>
      <vt:lpstr>ОПЫТ ПРИМЕНЕНИЯ  КОМПЛЕКСОВ ХИМИЧЕСКИХ ДОБАВОК ДЛЯ ДОРОЖНОГО БЕТОНА  Диаграмма изменения сохраняемости бетонной смеси</vt:lpstr>
      <vt:lpstr>ОПЫТ ПРИМЕНЕНИЯ  КОМПЛЕКСОВ ХИМИЧЕСКИХ ДОБАВОК ДЛЯ ДОРОЖНОГО БЕТОНА  Диаграмма изменения прочности на растяжение при изгибе (28 суток)</vt:lpstr>
      <vt:lpstr>ОПЫТ ПРИМЕНЕНИЯ  КОМПЛЕКСОВ ХИМИЧЕСКИХ ДОБАВОК ДЛЯ ДОРОЖНОГО БЕТОНА  Диаграмма изменения прочности на растяжение при изгибе (28 суток)</vt:lpstr>
      <vt:lpstr>ОПЫТ ПРИМЕНЕНИЯ  КОМПЛЕКСОВ ХИМИЧЕСКИХ ДОБАВОК ДЛЯ ДОРОЖНОГО БЕТОНА  Исходные данные для подбора состава и основные характеристики</vt:lpstr>
      <vt:lpstr>ЗАКЛЮЧЕНИЕ</vt:lpstr>
      <vt:lpstr>ЗАКЛЮЧЕНИЕ</vt:lpstr>
      <vt:lpstr>ЗАКЛЮЧЕНИЕ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Alexej Osadovski</cp:lastModifiedBy>
  <cp:revision>3</cp:revision>
  <dcterms:created xsi:type="dcterms:W3CDTF">2025-07-08T09:45:07Z</dcterms:created>
  <dcterms:modified xsi:type="dcterms:W3CDTF">2025-07-08T15:38:35Z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1049-12.2.0.21546</vt:lpwstr>
  </property>
  <property fmtid="{D5CDD505-2E9C-101B-9397-08002B2CF9AE}" pid="3" name="ICV">
    <vt:lpwstr>DC8EBE524A704DC8BEE515F2CD5F9C4E_11</vt:lpwstr>
  </property>
</Properties>
</file>